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notesMasterIdLst>
    <p:notesMasterId r:id="rId9"/>
  </p:notesMasterIdLst>
  <p:sldIdLst>
    <p:sldId id="256" r:id="rId2"/>
    <p:sldId id="265" r:id="rId3"/>
    <p:sldId id="264" r:id="rId4"/>
    <p:sldId id="257" r:id="rId5"/>
    <p:sldId id="258" r:id="rId6"/>
    <p:sldId id="266"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3728F5-516C-BF42-BB38-630BDACB2F77}">
          <p14:sldIdLst>
            <p14:sldId id="256"/>
            <p14:sldId id="265"/>
            <p14:sldId id="264"/>
            <p14:sldId id="257"/>
            <p14:sldId id="258"/>
            <p14:sldId id="266"/>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71017"/>
  </p:normalViewPr>
  <p:slideViewPr>
    <p:cSldViewPr snapToGrid="0" snapToObjects="1">
      <p:cViewPr varScale="1">
        <p:scale>
          <a:sx n="61" d="100"/>
          <a:sy n="61" d="100"/>
        </p:scale>
        <p:origin x="14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Account Monthly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Income Balance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Sheet1!$B$2:$B$31</c:f>
              <c:numCache>
                <c:formatCode>General</c:formatCode>
                <c:ptCount val="30"/>
                <c:pt idx="0">
                  <c:v>1000</c:v>
                </c:pt>
                <c:pt idx="1">
                  <c:v>1000</c:v>
                </c:pt>
                <c:pt idx="2">
                  <c:v>1000</c:v>
                </c:pt>
                <c:pt idx="3">
                  <c:v>1000</c:v>
                </c:pt>
                <c:pt idx="4">
                  <c:v>1200</c:v>
                </c:pt>
                <c:pt idx="5">
                  <c:v>1200</c:v>
                </c:pt>
                <c:pt idx="6">
                  <c:v>1200</c:v>
                </c:pt>
                <c:pt idx="7">
                  <c:v>1200</c:v>
                </c:pt>
                <c:pt idx="8">
                  <c:v>1200</c:v>
                </c:pt>
                <c:pt idx="9">
                  <c:v>1200</c:v>
                </c:pt>
                <c:pt idx="10">
                  <c:v>1200</c:v>
                </c:pt>
                <c:pt idx="11">
                  <c:v>1200</c:v>
                </c:pt>
                <c:pt idx="12">
                  <c:v>1200</c:v>
                </c:pt>
                <c:pt idx="13">
                  <c:v>1200</c:v>
                </c:pt>
                <c:pt idx="14">
                  <c:v>1200</c:v>
                </c:pt>
                <c:pt idx="15">
                  <c:v>1200</c:v>
                </c:pt>
                <c:pt idx="16">
                  <c:v>1600</c:v>
                </c:pt>
                <c:pt idx="17">
                  <c:v>1600</c:v>
                </c:pt>
                <c:pt idx="18">
                  <c:v>1600</c:v>
                </c:pt>
                <c:pt idx="19">
                  <c:v>1600</c:v>
                </c:pt>
                <c:pt idx="20">
                  <c:v>1600</c:v>
                </c:pt>
                <c:pt idx="21">
                  <c:v>2100</c:v>
                </c:pt>
                <c:pt idx="22">
                  <c:v>2100</c:v>
                </c:pt>
                <c:pt idx="23">
                  <c:v>2100</c:v>
                </c:pt>
                <c:pt idx="24">
                  <c:v>2100</c:v>
                </c:pt>
                <c:pt idx="25">
                  <c:v>2100</c:v>
                </c:pt>
                <c:pt idx="26">
                  <c:v>2100</c:v>
                </c:pt>
                <c:pt idx="27">
                  <c:v>2100</c:v>
                </c:pt>
                <c:pt idx="28">
                  <c:v>2100</c:v>
                </c:pt>
                <c:pt idx="29">
                  <c:v>2100</c:v>
                </c:pt>
              </c:numCache>
            </c:numRef>
          </c:val>
          <c:smooth val="0"/>
          <c:extLst>
            <c:ext xmlns:c16="http://schemas.microsoft.com/office/drawing/2014/chart" uri="{C3380CC4-5D6E-409C-BE32-E72D297353CC}">
              <c16:uniqueId val="{00000000-85CF-42EB-BD34-CA9A6D03A16A}"/>
            </c:ext>
          </c:extLst>
        </c:ser>
        <c:ser>
          <c:idx val="1"/>
          <c:order val="1"/>
          <c:tx>
            <c:strRef>
              <c:f>Sheet1!$C$1</c:f>
              <c:strCache>
                <c:ptCount val="1"/>
                <c:pt idx="0">
                  <c:v>Spendings Balance</c:v>
                </c:pt>
              </c:strCache>
            </c:strRef>
          </c:tx>
          <c:spPr>
            <a:ln w="28575" cap="rnd">
              <a:solidFill>
                <a:srgbClr val="FF0000"/>
              </a:solidFill>
              <a:round/>
            </a:ln>
            <a:effectLst/>
          </c:spPr>
          <c:marker>
            <c:symbol val="circle"/>
            <c:size val="5"/>
            <c:spPr>
              <a:solidFill>
                <a:schemeClr val="accent2"/>
              </a:solidFill>
              <a:ln w="9525">
                <a:solidFill>
                  <a:schemeClr val="accent2"/>
                </a:solidFill>
              </a:ln>
              <a:effectLst/>
            </c:spPr>
          </c:marker>
          <c:val>
            <c:numRef>
              <c:f>Sheet1!$C$2:$C$31</c:f>
              <c:numCache>
                <c:formatCode>General</c:formatCode>
                <c:ptCount val="30"/>
                <c:pt idx="0">
                  <c:v>30</c:v>
                </c:pt>
                <c:pt idx="1">
                  <c:v>70</c:v>
                </c:pt>
                <c:pt idx="2">
                  <c:v>140</c:v>
                </c:pt>
                <c:pt idx="3">
                  <c:v>230</c:v>
                </c:pt>
                <c:pt idx="4">
                  <c:v>240</c:v>
                </c:pt>
                <c:pt idx="5">
                  <c:v>270</c:v>
                </c:pt>
                <c:pt idx="6">
                  <c:v>350</c:v>
                </c:pt>
                <c:pt idx="7">
                  <c:v>420</c:v>
                </c:pt>
                <c:pt idx="8">
                  <c:v>510</c:v>
                </c:pt>
                <c:pt idx="9">
                  <c:v>530</c:v>
                </c:pt>
                <c:pt idx="10">
                  <c:v>570</c:v>
                </c:pt>
                <c:pt idx="11">
                  <c:v>820</c:v>
                </c:pt>
                <c:pt idx="12">
                  <c:v>870</c:v>
                </c:pt>
                <c:pt idx="13">
                  <c:v>950</c:v>
                </c:pt>
                <c:pt idx="14">
                  <c:v>1100</c:v>
                </c:pt>
                <c:pt idx="15">
                  <c:v>1200</c:v>
                </c:pt>
                <c:pt idx="16">
                  <c:v>1210</c:v>
                </c:pt>
                <c:pt idx="17">
                  <c:v>1250</c:v>
                </c:pt>
                <c:pt idx="18">
                  <c:v>1300</c:v>
                </c:pt>
                <c:pt idx="19">
                  <c:v>1400</c:v>
                </c:pt>
                <c:pt idx="20">
                  <c:v>1410</c:v>
                </c:pt>
                <c:pt idx="21">
                  <c:v>1500</c:v>
                </c:pt>
                <c:pt idx="22">
                  <c:v>1550</c:v>
                </c:pt>
                <c:pt idx="23">
                  <c:v>1660</c:v>
                </c:pt>
                <c:pt idx="24">
                  <c:v>1700</c:v>
                </c:pt>
                <c:pt idx="25">
                  <c:v>1710</c:v>
                </c:pt>
                <c:pt idx="26">
                  <c:v>1720</c:v>
                </c:pt>
                <c:pt idx="27">
                  <c:v>1740</c:v>
                </c:pt>
                <c:pt idx="28">
                  <c:v>1800</c:v>
                </c:pt>
                <c:pt idx="29">
                  <c:v>1830</c:v>
                </c:pt>
              </c:numCache>
            </c:numRef>
          </c:val>
          <c:smooth val="0"/>
          <c:extLst>
            <c:ext xmlns:c16="http://schemas.microsoft.com/office/drawing/2014/chart" uri="{C3380CC4-5D6E-409C-BE32-E72D297353CC}">
              <c16:uniqueId val="{00000001-85CF-42EB-BD34-CA9A6D03A16A}"/>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marker val="1"/>
        <c:smooth val="0"/>
        <c:axId val="421349632"/>
        <c:axId val="421348320"/>
      </c:lineChart>
      <c:catAx>
        <c:axId val="421349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348320"/>
        <c:crosses val="autoZero"/>
        <c:auto val="1"/>
        <c:lblAlgn val="ctr"/>
        <c:lblOffset val="100"/>
        <c:noMultiLvlLbl val="0"/>
      </c:catAx>
      <c:valAx>
        <c:axId val="421348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Balance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349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7B924-67C1-4746-9872-0ED6887F3EF4}" type="datetimeFigureOut">
              <a:rPr lang="en-GB" smtClean="0"/>
              <a:t>11/06/2017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B27A3-2E8F-4618-B194-254565EF9477}" type="slidenum">
              <a:rPr lang="en-GB" smtClean="0"/>
              <a:t>‹#›</a:t>
            </a:fld>
            <a:endParaRPr lang="en-GB"/>
          </a:p>
        </p:txBody>
      </p:sp>
    </p:spTree>
    <p:extLst>
      <p:ext uri="{BB962C8B-B14F-4D97-AF65-F5344CB8AC3E}">
        <p14:creationId xmlns:p14="http://schemas.microsoft.com/office/powerpoint/2010/main" val="3045585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evening to all of you. My name is MA and I am here to represent our company Goldman solution &amp; services from Cyprus. Today, I am going to present a service which has been design for   …   to automatically save money </a:t>
            </a:r>
          </a:p>
          <a:p>
            <a:r>
              <a:rPr lang="en-GB" dirty="0"/>
              <a:t>of a bank clients.  We call this service Plutus, the name comes from the Greek ancient god of savings.</a:t>
            </a:r>
          </a:p>
          <a:p>
            <a:endParaRPr lang="en-GB" dirty="0"/>
          </a:p>
          <a:p>
            <a:r>
              <a:rPr lang="en-GB" dirty="0"/>
              <a:t>Here I have to mention that the implementation of the system is in really early stages, but the preliminary results looks very promising.</a:t>
            </a:r>
          </a:p>
        </p:txBody>
      </p:sp>
      <p:sp>
        <p:nvSpPr>
          <p:cNvPr id="4" name="Slide Number Placeholder 3"/>
          <p:cNvSpPr>
            <a:spLocks noGrp="1"/>
          </p:cNvSpPr>
          <p:nvPr>
            <p:ph type="sldNum" sz="quarter" idx="10"/>
          </p:nvPr>
        </p:nvSpPr>
        <p:spPr/>
        <p:txBody>
          <a:bodyPr/>
          <a:lstStyle/>
          <a:p>
            <a:fld id="{246B27A3-2E8F-4618-B194-254565EF9477}" type="slidenum">
              <a:rPr lang="en-GB" smtClean="0"/>
              <a:t>1</a:t>
            </a:fld>
            <a:endParaRPr lang="en-GB"/>
          </a:p>
        </p:txBody>
      </p:sp>
    </p:spTree>
    <p:extLst>
      <p:ext uri="{BB962C8B-B14F-4D97-AF65-F5344CB8AC3E}">
        <p14:creationId xmlns:p14="http://schemas.microsoft.com/office/powerpoint/2010/main" val="2837407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Saving money, but why is so important this service. </a:t>
            </a:r>
            <a:r>
              <a:rPr lang="en-US" dirty="0">
                <a:solidFill>
                  <a:schemeClr val="tx1"/>
                </a:solidFill>
              </a:rPr>
              <a:t>Even though each person has to manage the way he spends and saves money by itself, financial </a:t>
            </a:r>
            <a:r>
              <a:rPr lang="en-AU" dirty="0">
                <a:solidFill>
                  <a:schemeClr val="tx1"/>
                </a:solidFill>
              </a:rPr>
              <a:t>problems and challenges which may happen to everyone may </a:t>
            </a:r>
            <a:r>
              <a:rPr lang="en-US" dirty="0">
                <a:solidFill>
                  <a:schemeClr val="tx1"/>
                </a:solidFill>
              </a:rPr>
              <a:t>cause stress and worries. </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246B27A3-2E8F-4618-B194-254565EF9477}" type="slidenum">
              <a:rPr lang="en-GB" smtClean="0"/>
              <a:t>2</a:t>
            </a:fld>
            <a:endParaRPr lang="en-GB"/>
          </a:p>
        </p:txBody>
      </p:sp>
    </p:spTree>
    <p:extLst>
      <p:ext uri="{BB962C8B-B14F-4D97-AF65-F5344CB8AC3E}">
        <p14:creationId xmlns:p14="http://schemas.microsoft.com/office/powerpoint/2010/main" val="269629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Personal Financial Management</a:t>
            </a:r>
            <a:r>
              <a:rPr lang="en-GB" sz="1200" b="0" i="0" kern="1200" dirty="0">
                <a:solidFill>
                  <a:schemeClr val="tx1"/>
                </a:solidFill>
                <a:effectLst/>
                <a:latin typeface="+mn-lt"/>
                <a:ea typeface="+mn-ea"/>
                <a:cs typeface="+mn-cs"/>
              </a:rPr>
              <a:t> (PFM) refers to </a:t>
            </a:r>
            <a:r>
              <a:rPr lang="en-GB" sz="1200" b="0" i="0" u="none" strike="noStrike" kern="1200" dirty="0">
                <a:solidFill>
                  <a:schemeClr val="tx1"/>
                </a:solidFill>
                <a:effectLst/>
                <a:latin typeface="+mn-lt"/>
                <a:ea typeface="+mn-ea"/>
                <a:cs typeface="+mn-cs"/>
                <a:hlinkClick r:id="rId3" tooltip="Software"/>
              </a:rPr>
              <a:t>software</a:t>
            </a:r>
            <a:r>
              <a:rPr lang="en-GB" sz="1200" b="0" i="0" kern="1200" dirty="0">
                <a:solidFill>
                  <a:schemeClr val="tx1"/>
                </a:solidFill>
                <a:effectLst/>
                <a:latin typeface="+mn-lt"/>
                <a:ea typeface="+mn-ea"/>
                <a:cs typeface="+mn-cs"/>
              </a:rPr>
              <a:t> that helps users manage their money. PFM often lets users categorize transactions and add accounts from multiple institutions into a single view. PFM also typically includes data visualizations such as spending trends, budgets and net worth.</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 we have used </a:t>
            </a:r>
          </a:p>
          <a:p>
            <a:r>
              <a:rPr lang="en-GB" sz="1200" b="0" i="0" kern="1200" dirty="0">
                <a:solidFill>
                  <a:schemeClr val="tx1"/>
                </a:solidFill>
                <a:effectLst/>
                <a:latin typeface="+mn-lt"/>
                <a:ea typeface="+mn-ea"/>
                <a:cs typeface="+mn-cs"/>
              </a:rPr>
              <a:t>This system will help</a:t>
            </a:r>
            <a:r>
              <a:rPr lang="en-GB" sz="1200" b="0" i="0" kern="1200" baseline="0" dirty="0">
                <a:solidFill>
                  <a:schemeClr val="tx1"/>
                </a:solidFill>
                <a:effectLst/>
                <a:latin typeface="+mn-lt"/>
                <a:ea typeface="+mn-ea"/>
                <a:cs typeface="+mn-cs"/>
              </a:rPr>
              <a:t> the bank client to automatically save money</a:t>
            </a:r>
          </a:p>
          <a:p>
            <a:endParaRPr lang="en-GB" dirty="0"/>
          </a:p>
        </p:txBody>
      </p:sp>
      <p:sp>
        <p:nvSpPr>
          <p:cNvPr id="4" name="Slide Number Placeholder 3"/>
          <p:cNvSpPr>
            <a:spLocks noGrp="1"/>
          </p:cNvSpPr>
          <p:nvPr>
            <p:ph type="sldNum" sz="quarter" idx="10"/>
          </p:nvPr>
        </p:nvSpPr>
        <p:spPr/>
        <p:txBody>
          <a:bodyPr/>
          <a:lstStyle/>
          <a:p>
            <a:fld id="{246B27A3-2E8F-4618-B194-254565EF9477}" type="slidenum">
              <a:rPr lang="en-GB" smtClean="0"/>
              <a:t>3</a:t>
            </a:fld>
            <a:endParaRPr lang="en-GB"/>
          </a:p>
        </p:txBody>
      </p:sp>
    </p:spTree>
    <p:extLst>
      <p:ext uri="{BB962C8B-B14F-4D97-AF65-F5344CB8AC3E}">
        <p14:creationId xmlns:p14="http://schemas.microsoft.com/office/powerpoint/2010/main" val="239674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6B27A3-2E8F-4618-B194-254565EF9477}" type="slidenum">
              <a:rPr lang="en-GB" smtClean="0"/>
              <a:t>5</a:t>
            </a:fld>
            <a:endParaRPr lang="en-GB"/>
          </a:p>
        </p:txBody>
      </p:sp>
    </p:spTree>
    <p:extLst>
      <p:ext uri="{BB962C8B-B14F-4D97-AF65-F5344CB8AC3E}">
        <p14:creationId xmlns:p14="http://schemas.microsoft.com/office/powerpoint/2010/main" val="1548096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6B27A3-2E8F-4618-B194-254565EF9477}" type="slidenum">
              <a:rPr lang="en-GB" smtClean="0"/>
              <a:t>6</a:t>
            </a:fld>
            <a:endParaRPr lang="en-GB"/>
          </a:p>
        </p:txBody>
      </p:sp>
    </p:spTree>
    <p:extLst>
      <p:ext uri="{BB962C8B-B14F-4D97-AF65-F5344CB8AC3E}">
        <p14:creationId xmlns:p14="http://schemas.microsoft.com/office/powerpoint/2010/main" val="2506558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have already mentioned, our system has been design but the implementation is in very early stages. Nevertheless, we have some preliminary results on a very small dataset. More specifically, we have implemented the algorithms and run some first simulations on a dataset of few clients. </a:t>
            </a:r>
          </a:p>
          <a:p>
            <a:endParaRPr lang="en-GB" dirty="0"/>
          </a:p>
          <a:p>
            <a:r>
              <a:rPr lang="en-GB" dirty="0"/>
              <a:t>We have used credit card data which were taken in three years back in time and were classified only in three target classes (5, 10 and 20 euros). We have used these data to train and test our model. </a:t>
            </a:r>
          </a:p>
          <a:p>
            <a:endParaRPr lang="en-GB" dirty="0"/>
          </a:p>
          <a:p>
            <a:r>
              <a:rPr lang="en-GB" dirty="0"/>
              <a:t>As we can see from the graph, the preliminary results are promising so we are planning to run these simulations in a much larger scale of credit card data, which will be classified in the already mentioned 8 classes of money saving. </a:t>
            </a:r>
          </a:p>
          <a:p>
            <a:endParaRPr lang="en-GB" dirty="0"/>
          </a:p>
          <a:p>
            <a:endParaRPr lang="en-GB" dirty="0"/>
          </a:p>
        </p:txBody>
      </p:sp>
      <p:sp>
        <p:nvSpPr>
          <p:cNvPr id="4" name="Slide Number Placeholder 3"/>
          <p:cNvSpPr>
            <a:spLocks noGrp="1"/>
          </p:cNvSpPr>
          <p:nvPr>
            <p:ph type="sldNum" sz="quarter" idx="10"/>
          </p:nvPr>
        </p:nvSpPr>
        <p:spPr/>
        <p:txBody>
          <a:bodyPr/>
          <a:lstStyle/>
          <a:p>
            <a:fld id="{246B27A3-2E8F-4618-B194-254565EF9477}" type="slidenum">
              <a:rPr lang="en-GB" smtClean="0"/>
              <a:t>7</a:t>
            </a:fld>
            <a:endParaRPr lang="en-GB"/>
          </a:p>
        </p:txBody>
      </p:sp>
    </p:spTree>
    <p:extLst>
      <p:ext uri="{BB962C8B-B14F-4D97-AF65-F5344CB8AC3E}">
        <p14:creationId xmlns:p14="http://schemas.microsoft.com/office/powerpoint/2010/main" val="382284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91D9E26-E0A7-1141-B57E-100D247CB8A9}" type="datetimeFigureOut">
              <a:rPr lang="en-US" smtClean="0"/>
              <a:t>11-Jun-17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AC88E37-1AAA-4349-9E3B-389310813DB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3972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D9E26-E0A7-1141-B57E-100D247CB8A9}" type="datetimeFigureOut">
              <a:rPr lang="en-US" smtClean="0"/>
              <a:t>11-Jun-17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88E37-1AAA-4349-9E3B-389310813DB1}" type="slidenum">
              <a:rPr lang="en-US" smtClean="0"/>
              <a:t>‹#›</a:t>
            </a:fld>
            <a:endParaRPr lang="en-US"/>
          </a:p>
        </p:txBody>
      </p:sp>
    </p:spTree>
    <p:extLst>
      <p:ext uri="{BB962C8B-B14F-4D97-AF65-F5344CB8AC3E}">
        <p14:creationId xmlns:p14="http://schemas.microsoft.com/office/powerpoint/2010/main" val="55316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D9E26-E0A7-1141-B57E-100D247CB8A9}" type="datetimeFigureOut">
              <a:rPr lang="en-US" smtClean="0"/>
              <a:t>11-Jun-17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88E37-1AAA-4349-9E3B-389310813DB1}" type="slidenum">
              <a:rPr lang="en-US" smtClean="0"/>
              <a:t>‹#›</a:t>
            </a:fld>
            <a:endParaRPr lang="en-US"/>
          </a:p>
        </p:txBody>
      </p:sp>
    </p:spTree>
    <p:extLst>
      <p:ext uri="{BB962C8B-B14F-4D97-AF65-F5344CB8AC3E}">
        <p14:creationId xmlns:p14="http://schemas.microsoft.com/office/powerpoint/2010/main" val="163555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D9E26-E0A7-1141-B57E-100D247CB8A9}" type="datetimeFigureOut">
              <a:rPr lang="en-US" smtClean="0"/>
              <a:t>11-Jun-17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88E37-1AAA-4349-9E3B-389310813DB1}" type="slidenum">
              <a:rPr lang="en-US" smtClean="0"/>
              <a:t>‹#›</a:t>
            </a:fld>
            <a:endParaRPr lang="en-US"/>
          </a:p>
        </p:txBody>
      </p:sp>
    </p:spTree>
    <p:extLst>
      <p:ext uri="{BB962C8B-B14F-4D97-AF65-F5344CB8AC3E}">
        <p14:creationId xmlns:p14="http://schemas.microsoft.com/office/powerpoint/2010/main" val="100108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91D9E26-E0A7-1141-B57E-100D247CB8A9}" type="datetimeFigureOut">
              <a:rPr lang="en-US" smtClean="0"/>
              <a:t>11-Jun-17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AC88E37-1AAA-4349-9E3B-389310813DB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9905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1D9E26-E0A7-1141-B57E-100D247CB8A9}" type="datetimeFigureOut">
              <a:rPr lang="en-US" smtClean="0"/>
              <a:t>11-Jun-17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88E37-1AAA-4349-9E3B-389310813DB1}" type="slidenum">
              <a:rPr lang="en-US" smtClean="0"/>
              <a:t>‹#›</a:t>
            </a:fld>
            <a:endParaRPr lang="en-US"/>
          </a:p>
        </p:txBody>
      </p:sp>
    </p:spTree>
    <p:extLst>
      <p:ext uri="{BB962C8B-B14F-4D97-AF65-F5344CB8AC3E}">
        <p14:creationId xmlns:p14="http://schemas.microsoft.com/office/powerpoint/2010/main" val="2077211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1D9E26-E0A7-1141-B57E-100D247CB8A9}" type="datetimeFigureOut">
              <a:rPr lang="en-US" smtClean="0"/>
              <a:t>11-Jun-17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88E37-1AAA-4349-9E3B-389310813DB1}" type="slidenum">
              <a:rPr lang="en-US" smtClean="0"/>
              <a:t>‹#›</a:t>
            </a:fld>
            <a:endParaRPr lang="en-US"/>
          </a:p>
        </p:txBody>
      </p:sp>
    </p:spTree>
    <p:extLst>
      <p:ext uri="{BB962C8B-B14F-4D97-AF65-F5344CB8AC3E}">
        <p14:creationId xmlns:p14="http://schemas.microsoft.com/office/powerpoint/2010/main" val="39463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D9E26-E0A7-1141-B57E-100D247CB8A9}" type="datetimeFigureOut">
              <a:rPr lang="en-US" smtClean="0"/>
              <a:t>11-Jun-17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88E37-1AAA-4349-9E3B-389310813DB1}" type="slidenum">
              <a:rPr lang="en-US" smtClean="0"/>
              <a:t>‹#›</a:t>
            </a:fld>
            <a:endParaRPr lang="en-US"/>
          </a:p>
        </p:txBody>
      </p:sp>
    </p:spTree>
    <p:extLst>
      <p:ext uri="{BB962C8B-B14F-4D97-AF65-F5344CB8AC3E}">
        <p14:creationId xmlns:p14="http://schemas.microsoft.com/office/powerpoint/2010/main" val="98363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D9E26-E0A7-1141-B57E-100D247CB8A9}" type="datetimeFigureOut">
              <a:rPr lang="en-US" smtClean="0"/>
              <a:t>11-Jun-17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88E37-1AAA-4349-9E3B-389310813DB1}" type="slidenum">
              <a:rPr lang="en-US" smtClean="0"/>
              <a:t>‹#›</a:t>
            </a:fld>
            <a:endParaRPr lang="en-US"/>
          </a:p>
        </p:txBody>
      </p:sp>
    </p:spTree>
    <p:extLst>
      <p:ext uri="{BB962C8B-B14F-4D97-AF65-F5344CB8AC3E}">
        <p14:creationId xmlns:p14="http://schemas.microsoft.com/office/powerpoint/2010/main" val="167551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91D9E26-E0A7-1141-B57E-100D247CB8A9}" type="datetimeFigureOut">
              <a:rPr lang="en-US" smtClean="0"/>
              <a:t>11-Jun-17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C88E37-1AAA-4349-9E3B-389310813DB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593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91D9E26-E0A7-1141-B57E-100D247CB8A9}" type="datetimeFigureOut">
              <a:rPr lang="en-US" smtClean="0"/>
              <a:t>11-Jun-17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C88E37-1AAA-4349-9E3B-389310813DB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300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91D9E26-E0A7-1141-B57E-100D247CB8A9}" type="datetimeFigureOut">
              <a:rPr lang="en-US" smtClean="0"/>
              <a:t>11-Jun-17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AC88E37-1AAA-4349-9E3B-389310813DB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553345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ldMan Solutions and Services">
            <a:extLst>
              <a:ext uri="{FF2B5EF4-FFF2-40B4-BE49-F238E27FC236}">
                <a16:creationId xmlns:a16="http://schemas.microsoft.com/office/drawing/2014/main" id="{1999BB93-368A-4FC6-B916-268C3099E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9963" y="736600"/>
            <a:ext cx="23780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09C2BB8F-D8CC-4117-BD69-DA0BEB847074}"/>
              </a:ext>
            </a:extLst>
          </p:cNvPr>
          <p:cNvSpPr txBox="1">
            <a:spLocks/>
          </p:cNvSpPr>
          <p:nvPr/>
        </p:nvSpPr>
        <p:spPr>
          <a:xfrm>
            <a:off x="1251020" y="1874019"/>
            <a:ext cx="9601200" cy="1113021"/>
          </a:xfrm>
          <a:prstGeom prst="rect">
            <a:avLst/>
          </a:prstGeom>
        </p:spPr>
        <p:txBody>
          <a:bodyPr vert="horz" lIns="91440" tIns="45720" rIns="91440" bIns="45720" rtlCol="0" anchor="b">
            <a:normAutofit fontScale="97500"/>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n-GB" b="1" dirty="0">
                <a:solidFill>
                  <a:schemeClr val="tx1"/>
                </a:solidFill>
              </a:rPr>
              <a:t>Plutus</a:t>
            </a:r>
            <a:endParaRPr lang="en-GB" dirty="0"/>
          </a:p>
        </p:txBody>
      </p:sp>
      <p:sp>
        <p:nvSpPr>
          <p:cNvPr id="3" name="Rectangle 2">
            <a:extLst>
              <a:ext uri="{FF2B5EF4-FFF2-40B4-BE49-F238E27FC236}">
                <a16:creationId xmlns:a16="http://schemas.microsoft.com/office/drawing/2014/main" id="{72C69653-6312-4303-A234-27EA78B9E71D}"/>
              </a:ext>
            </a:extLst>
          </p:cNvPr>
          <p:cNvSpPr/>
          <p:nvPr/>
        </p:nvSpPr>
        <p:spPr>
          <a:xfrm>
            <a:off x="6355668" y="5123376"/>
            <a:ext cx="4496552" cy="461665"/>
          </a:xfrm>
          <a:prstGeom prst="rect">
            <a:avLst/>
          </a:prstGeom>
        </p:spPr>
        <p:txBody>
          <a:bodyPr wrap="none">
            <a:spAutoFit/>
          </a:bodyPr>
          <a:lstStyle/>
          <a:p>
            <a:pPr defTabSz="1007943"/>
            <a:r>
              <a:rPr lang="en-US" sz="2400" b="1" dirty="0"/>
              <a:t>Presenter: Michalis </a:t>
            </a:r>
            <a:r>
              <a:rPr lang="en-US" sz="2400" b="1" dirty="0" err="1"/>
              <a:t>Agathocleous</a:t>
            </a:r>
            <a:endParaRPr lang="en-US" sz="2400" b="1" dirty="0"/>
          </a:p>
        </p:txBody>
      </p:sp>
      <p:sp>
        <p:nvSpPr>
          <p:cNvPr id="6" name="Title 1">
            <a:extLst>
              <a:ext uri="{FF2B5EF4-FFF2-40B4-BE49-F238E27FC236}">
                <a16:creationId xmlns:a16="http://schemas.microsoft.com/office/drawing/2014/main" id="{0EF2BC21-70DE-4541-A624-101971EB8531}"/>
              </a:ext>
            </a:extLst>
          </p:cNvPr>
          <p:cNvSpPr txBox="1">
            <a:spLocks/>
          </p:cNvSpPr>
          <p:nvPr/>
        </p:nvSpPr>
        <p:spPr>
          <a:xfrm>
            <a:off x="1251020" y="2488944"/>
            <a:ext cx="9601200" cy="1485900"/>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endParaRPr lang="en-GB" dirty="0"/>
          </a:p>
          <a:p>
            <a:r>
              <a:rPr lang="en-US" sz="5300" b="1" dirty="0">
                <a:solidFill>
                  <a:schemeClr val="tx1"/>
                </a:solidFill>
              </a:rPr>
              <a:t>A Machine Learning SERVICE for Banking </a:t>
            </a:r>
          </a:p>
          <a:p>
            <a:r>
              <a:rPr lang="en-US" sz="5300" b="1" dirty="0">
                <a:solidFill>
                  <a:schemeClr val="tx1"/>
                </a:solidFill>
              </a:rPr>
              <a:t>Personal Financial Management (PFM) Systems</a:t>
            </a:r>
            <a:br>
              <a:rPr lang="en-GB" dirty="0"/>
            </a:br>
            <a:endParaRPr lang="en-GB" dirty="0"/>
          </a:p>
        </p:txBody>
      </p:sp>
    </p:spTree>
    <p:extLst>
      <p:ext uri="{BB962C8B-B14F-4D97-AF65-F5344CB8AC3E}">
        <p14:creationId xmlns:p14="http://schemas.microsoft.com/office/powerpoint/2010/main" val="168169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7B1C69-95E3-40CF-BBC5-6EE8ECC2C9F7}"/>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6073DC8B-206D-4A48-8A2F-0F44342E5D39}"/>
              </a:ext>
            </a:extLst>
          </p:cNvPr>
          <p:cNvSpPr>
            <a:spLocks noGrp="1"/>
          </p:cNvSpPr>
          <p:nvPr>
            <p:ph idx="1"/>
          </p:nvPr>
        </p:nvSpPr>
        <p:spPr>
          <a:xfrm>
            <a:off x="1371600" y="1507253"/>
            <a:ext cx="9601200" cy="4752869"/>
          </a:xfrm>
        </p:spPr>
        <p:txBody>
          <a:bodyPr>
            <a:normAutofit fontScale="92500" lnSpcReduction="20000"/>
          </a:bodyPr>
          <a:lstStyle/>
          <a:p>
            <a:pPr marL="0" indent="0">
              <a:buNone/>
            </a:pPr>
            <a:r>
              <a:rPr lang="en-US" sz="2200" b="1" dirty="0">
                <a:solidFill>
                  <a:schemeClr val="tx1"/>
                </a:solidFill>
              </a:rPr>
              <a:t>The Problem</a:t>
            </a:r>
          </a:p>
          <a:p>
            <a:r>
              <a:rPr lang="en-US" dirty="0">
                <a:solidFill>
                  <a:schemeClr val="tx1"/>
                </a:solidFill>
              </a:rPr>
              <a:t>Financial </a:t>
            </a:r>
            <a:r>
              <a:rPr lang="en-AU" dirty="0">
                <a:solidFill>
                  <a:schemeClr val="tx1"/>
                </a:solidFill>
              </a:rPr>
              <a:t>problems may </a:t>
            </a:r>
            <a:r>
              <a:rPr lang="en-US" dirty="0">
                <a:solidFill>
                  <a:schemeClr val="tx1"/>
                </a:solidFill>
              </a:rPr>
              <a:t>cause stress and worries</a:t>
            </a:r>
          </a:p>
          <a:p>
            <a:r>
              <a:rPr lang="en-US" dirty="0">
                <a:solidFill>
                  <a:schemeClr val="tx1"/>
                </a:solidFill>
              </a:rPr>
              <a:t>Saving money for the majority of people is a difficult task:</a:t>
            </a:r>
          </a:p>
          <a:p>
            <a:pPr lvl="1"/>
            <a:r>
              <a:rPr lang="en-US" dirty="0">
                <a:solidFill>
                  <a:schemeClr val="tx1"/>
                </a:solidFill>
              </a:rPr>
              <a:t>lack of self-control</a:t>
            </a:r>
          </a:p>
          <a:p>
            <a:pPr lvl="1"/>
            <a:r>
              <a:rPr lang="en-US" dirty="0">
                <a:solidFill>
                  <a:schemeClr val="tx1"/>
                </a:solidFill>
              </a:rPr>
              <a:t>scarcity of attention</a:t>
            </a:r>
          </a:p>
          <a:p>
            <a:pPr lvl="1"/>
            <a:r>
              <a:rPr lang="en-US" dirty="0">
                <a:solidFill>
                  <a:schemeClr val="tx1"/>
                </a:solidFill>
              </a:rPr>
              <a:t>destruction because of overload of choices, overloaded lifestyle, overloaded media interaction and even overload of basic/daily necessities.</a:t>
            </a:r>
          </a:p>
          <a:p>
            <a:r>
              <a:rPr lang="en-US" dirty="0">
                <a:solidFill>
                  <a:schemeClr val="tx1"/>
                </a:solidFill>
              </a:rPr>
              <a:t>Difficult and time consuming for a person to track his/her expenses and decide the amount of money which is possible to be saved.</a:t>
            </a:r>
          </a:p>
          <a:p>
            <a:pPr lvl="1"/>
            <a:endParaRPr lang="en-US" dirty="0">
              <a:solidFill>
                <a:schemeClr val="tx1"/>
              </a:solidFill>
            </a:endParaRPr>
          </a:p>
          <a:p>
            <a:pPr marL="0" indent="0">
              <a:buNone/>
            </a:pPr>
            <a:r>
              <a:rPr lang="en-US" b="1" dirty="0">
                <a:solidFill>
                  <a:schemeClr val="tx1"/>
                </a:solidFill>
              </a:rPr>
              <a:t>Why we need a solution to the problem</a:t>
            </a:r>
          </a:p>
          <a:p>
            <a:r>
              <a:rPr lang="en-US" dirty="0">
                <a:solidFill>
                  <a:schemeClr val="tx1"/>
                </a:solidFill>
              </a:rPr>
              <a:t>This habit is very important for a high-quality life.</a:t>
            </a:r>
          </a:p>
          <a:p>
            <a:r>
              <a:rPr lang="en-US" dirty="0">
                <a:solidFill>
                  <a:schemeClr val="tx1"/>
                </a:solidFill>
              </a:rPr>
              <a:t>Emergency funds, retirement, education, buying a house, vacations and luxury items </a:t>
            </a:r>
          </a:p>
          <a:p>
            <a:r>
              <a:rPr lang="en-US" dirty="0">
                <a:solidFill>
                  <a:schemeClr val="tx1"/>
                </a:solidFill>
              </a:rPr>
              <a:t>Increase saving and planning awareness.</a:t>
            </a:r>
          </a:p>
          <a:p>
            <a:endParaRPr lang="en-GB" dirty="0">
              <a:solidFill>
                <a:schemeClr val="tx1"/>
              </a:solidFill>
            </a:endParaRPr>
          </a:p>
          <a:p>
            <a:endParaRPr lang="en-GB" dirty="0"/>
          </a:p>
        </p:txBody>
      </p:sp>
      <p:pic>
        <p:nvPicPr>
          <p:cNvPr id="5" name="Picture 2" descr="GoldMan Solutions and Services">
            <a:extLst>
              <a:ext uri="{FF2B5EF4-FFF2-40B4-BE49-F238E27FC236}">
                <a16:creationId xmlns:a16="http://schemas.microsoft.com/office/drawing/2014/main" id="{638E8560-0D19-4B00-A301-6B5CED595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0495" y="495439"/>
            <a:ext cx="23780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317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020F-FFDC-49D2-85CE-7667F1C13FF1}"/>
              </a:ext>
            </a:extLst>
          </p:cNvPr>
          <p:cNvSpPr>
            <a:spLocks noGrp="1"/>
          </p:cNvSpPr>
          <p:nvPr>
            <p:ph type="title"/>
          </p:nvPr>
        </p:nvSpPr>
        <p:spPr/>
        <p:txBody>
          <a:bodyPr/>
          <a:lstStyle/>
          <a:p>
            <a:r>
              <a:rPr lang="en-GB" dirty="0"/>
              <a:t>What we suggest</a:t>
            </a:r>
          </a:p>
        </p:txBody>
      </p:sp>
      <p:sp>
        <p:nvSpPr>
          <p:cNvPr id="3" name="Content Placeholder 2">
            <a:extLst>
              <a:ext uri="{FF2B5EF4-FFF2-40B4-BE49-F238E27FC236}">
                <a16:creationId xmlns:a16="http://schemas.microsoft.com/office/drawing/2014/main" id="{73F9AA7C-D890-4461-B2CB-56A19335E864}"/>
              </a:ext>
            </a:extLst>
          </p:cNvPr>
          <p:cNvSpPr>
            <a:spLocks noGrp="1"/>
          </p:cNvSpPr>
          <p:nvPr>
            <p:ph idx="1"/>
          </p:nvPr>
        </p:nvSpPr>
        <p:spPr>
          <a:xfrm>
            <a:off x="1371600" y="1562522"/>
            <a:ext cx="9601200" cy="4999052"/>
          </a:xfrm>
        </p:spPr>
        <p:txBody>
          <a:bodyPr>
            <a:normAutofit/>
          </a:bodyPr>
          <a:lstStyle/>
          <a:p>
            <a:pPr marL="0" indent="0">
              <a:buNone/>
            </a:pPr>
            <a:r>
              <a:rPr lang="en-GB" b="1" dirty="0">
                <a:solidFill>
                  <a:schemeClr val="tx1"/>
                </a:solidFill>
              </a:rPr>
              <a:t>Plutus:</a:t>
            </a:r>
          </a:p>
          <a:p>
            <a:r>
              <a:rPr lang="en-US" dirty="0">
                <a:solidFill>
                  <a:schemeClr val="tx1"/>
                </a:solidFill>
              </a:rPr>
              <a:t>Based on predictions – A bank client through the trend of his/her data will know early enough how much money he/she should save and he/she will receive the appropriate alerts </a:t>
            </a:r>
          </a:p>
          <a:p>
            <a:r>
              <a:rPr lang="en-US" dirty="0">
                <a:solidFill>
                  <a:schemeClr val="tx1"/>
                </a:solidFill>
              </a:rPr>
              <a:t>Novel modeling methods that can make predictions on sequential and historical data, based on a person’s banking behavior, to raise  make automatic suggestions as to how much money (s)he should save dynamically every day.</a:t>
            </a:r>
          </a:p>
          <a:p>
            <a:r>
              <a:rPr lang="en-US" dirty="0">
                <a:solidFill>
                  <a:schemeClr val="tx1"/>
                </a:solidFill>
              </a:rPr>
              <a:t>Raise Alerts</a:t>
            </a:r>
            <a:endParaRPr lang="en-GB" dirty="0">
              <a:solidFill>
                <a:schemeClr val="tx1"/>
              </a:solidFill>
            </a:endParaRPr>
          </a:p>
          <a:p>
            <a:r>
              <a:rPr lang="en-GB" dirty="0">
                <a:solidFill>
                  <a:schemeClr val="tx1"/>
                </a:solidFill>
              </a:rPr>
              <a:t>Automatic Saving Money Service for PFMs</a:t>
            </a:r>
          </a:p>
          <a:p>
            <a:r>
              <a:rPr lang="en-GB" dirty="0">
                <a:solidFill>
                  <a:schemeClr val="tx1"/>
                </a:solidFill>
              </a:rPr>
              <a:t>Intelligent System based on Machine Learning Models (self-improving system)</a:t>
            </a:r>
          </a:p>
          <a:p>
            <a:r>
              <a:rPr lang="en-GB" dirty="0">
                <a:solidFill>
                  <a:schemeClr val="tx1"/>
                </a:solidFill>
              </a:rPr>
              <a:t>Transactions historical Data</a:t>
            </a:r>
          </a:p>
          <a:p>
            <a:r>
              <a:rPr lang="en-GB" dirty="0">
                <a:solidFill>
                  <a:schemeClr val="tx1"/>
                </a:solidFill>
              </a:rPr>
              <a:t>A chat bot suggest automatically the amount that a person can save each day based on his/her historical data</a:t>
            </a:r>
          </a:p>
        </p:txBody>
      </p:sp>
      <p:pic>
        <p:nvPicPr>
          <p:cNvPr id="4" name="Picture 2" descr="GoldMan Solutions and Services">
            <a:extLst>
              <a:ext uri="{FF2B5EF4-FFF2-40B4-BE49-F238E27FC236}">
                <a16:creationId xmlns:a16="http://schemas.microsoft.com/office/drawing/2014/main" id="{DEA9CF0C-3D3B-47E6-AFF9-12D107DE1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0495" y="495439"/>
            <a:ext cx="23780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16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 descr="GoldMan Solutions and Services">
            <a:extLst>
              <a:ext uri="{FF2B5EF4-FFF2-40B4-BE49-F238E27FC236}">
                <a16:creationId xmlns:a16="http://schemas.microsoft.com/office/drawing/2014/main" id="{7EDD91EB-A72D-4A9D-91B4-34E5DA39E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0495" y="495439"/>
            <a:ext cx="23780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gnetic Disk 3"/>
          <p:cNvSpPr/>
          <p:nvPr/>
        </p:nvSpPr>
        <p:spPr>
          <a:xfrm>
            <a:off x="8530594" y="576329"/>
            <a:ext cx="1490481" cy="134313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Store</a:t>
            </a:r>
          </a:p>
        </p:txBody>
      </p:sp>
      <p:sp>
        <p:nvSpPr>
          <p:cNvPr id="5" name="Predefined Process 4"/>
          <p:cNvSpPr/>
          <p:nvPr/>
        </p:nvSpPr>
        <p:spPr>
          <a:xfrm>
            <a:off x="8209956" y="2275650"/>
            <a:ext cx="2139411" cy="113562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Transformation</a:t>
            </a:r>
          </a:p>
        </p:txBody>
      </p:sp>
      <p:pic>
        <p:nvPicPr>
          <p:cNvPr id="6" name="Picture 5"/>
          <p:cNvPicPr>
            <a:picLocks noChangeAspect="1"/>
          </p:cNvPicPr>
          <p:nvPr/>
        </p:nvPicPr>
        <p:blipFill>
          <a:blip r:embed="rId3"/>
          <a:stretch>
            <a:fillRect/>
          </a:stretch>
        </p:blipFill>
        <p:spPr>
          <a:xfrm>
            <a:off x="1101828" y="2969066"/>
            <a:ext cx="657051" cy="1692403"/>
          </a:xfrm>
          <a:prstGeom prst="rect">
            <a:avLst/>
          </a:prstGeom>
        </p:spPr>
      </p:pic>
      <p:sp>
        <p:nvSpPr>
          <p:cNvPr id="7" name="Document 6"/>
          <p:cNvSpPr/>
          <p:nvPr/>
        </p:nvSpPr>
        <p:spPr>
          <a:xfrm>
            <a:off x="2945676" y="1333482"/>
            <a:ext cx="1430595" cy="110418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Credit Card Transactions</a:t>
            </a:r>
          </a:p>
        </p:txBody>
      </p:sp>
      <p:sp>
        <p:nvSpPr>
          <p:cNvPr id="8" name="Predefined Process 7"/>
          <p:cNvSpPr/>
          <p:nvPr/>
        </p:nvSpPr>
        <p:spPr>
          <a:xfrm>
            <a:off x="8209955" y="3711160"/>
            <a:ext cx="2139411" cy="113562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 Training</a:t>
            </a:r>
          </a:p>
        </p:txBody>
      </p:sp>
      <p:sp>
        <p:nvSpPr>
          <p:cNvPr id="9" name="Predefined Process 8"/>
          <p:cNvSpPr/>
          <p:nvPr/>
        </p:nvSpPr>
        <p:spPr>
          <a:xfrm>
            <a:off x="8209956" y="5130424"/>
            <a:ext cx="2139410" cy="113562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Offline Results (once a day)</a:t>
            </a:r>
          </a:p>
        </p:txBody>
      </p:sp>
      <p:sp>
        <p:nvSpPr>
          <p:cNvPr id="10" name="Rectangle 9"/>
          <p:cNvSpPr/>
          <p:nvPr/>
        </p:nvSpPr>
        <p:spPr>
          <a:xfrm>
            <a:off x="5445975" y="1333482"/>
            <a:ext cx="140109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Live Server</a:t>
            </a:r>
          </a:p>
        </p:txBody>
      </p:sp>
      <p:sp>
        <p:nvSpPr>
          <p:cNvPr id="11" name="Rectangle 10"/>
          <p:cNvSpPr/>
          <p:nvPr/>
        </p:nvSpPr>
        <p:spPr>
          <a:xfrm>
            <a:off x="4818722" y="4846787"/>
            <a:ext cx="140109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Chat Bot Service</a:t>
            </a:r>
          </a:p>
        </p:txBody>
      </p:sp>
      <p:cxnSp>
        <p:nvCxnSpPr>
          <p:cNvPr id="12" name="Straight Arrow Connector 11"/>
          <p:cNvCxnSpPr>
            <a:endCxn id="7" idx="0"/>
          </p:cNvCxnSpPr>
          <p:nvPr/>
        </p:nvCxnSpPr>
        <p:spPr>
          <a:xfrm>
            <a:off x="9279660" y="1885574"/>
            <a:ext cx="2" cy="39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1" idx="0"/>
          </p:cNvCxnSpPr>
          <p:nvPr/>
        </p:nvCxnSpPr>
        <p:spPr>
          <a:xfrm flipH="1">
            <a:off x="9279661" y="3411277"/>
            <a:ext cx="1" cy="299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12" idx="0"/>
          </p:cNvCxnSpPr>
          <p:nvPr/>
        </p:nvCxnSpPr>
        <p:spPr>
          <a:xfrm>
            <a:off x="9279661" y="4846787"/>
            <a:ext cx="0" cy="283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1" idx="3"/>
          </p:cNvCxnSpPr>
          <p:nvPr/>
        </p:nvCxnSpPr>
        <p:spPr>
          <a:xfrm flipH="1" flipV="1">
            <a:off x="10024900" y="1214007"/>
            <a:ext cx="324466" cy="3064967"/>
          </a:xfrm>
          <a:prstGeom prst="curvedConnector3">
            <a:avLst>
              <a:gd name="adj1" fmla="val -5022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2" idx="2"/>
            <a:endCxn id="14" idx="2"/>
          </p:cNvCxnSpPr>
          <p:nvPr/>
        </p:nvCxnSpPr>
        <p:spPr>
          <a:xfrm rot="5400000" flipH="1">
            <a:off x="7147034" y="4133424"/>
            <a:ext cx="504864" cy="3760391"/>
          </a:xfrm>
          <a:prstGeom prst="curvedConnector3">
            <a:avLst>
              <a:gd name="adj1" fmla="val -978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4" idx="0"/>
            <a:endCxn id="9" idx="3"/>
          </p:cNvCxnSpPr>
          <p:nvPr/>
        </p:nvCxnSpPr>
        <p:spPr>
          <a:xfrm rot="16200000" flipV="1">
            <a:off x="3123316" y="2450832"/>
            <a:ext cx="1031519" cy="37603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9" idx="2"/>
            <a:endCxn id="14" idx="1"/>
          </p:cNvCxnSpPr>
          <p:nvPr/>
        </p:nvCxnSpPr>
        <p:spPr>
          <a:xfrm rot="16200000" flipH="1">
            <a:off x="2803279" y="3288544"/>
            <a:ext cx="642518" cy="33883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0"/>
            <a:endCxn id="10" idx="1"/>
          </p:cNvCxnSpPr>
          <p:nvPr/>
        </p:nvCxnSpPr>
        <p:spPr>
          <a:xfrm flipV="1">
            <a:off x="1430354" y="1885575"/>
            <a:ext cx="1515322" cy="1083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349791" y="1823381"/>
            <a:ext cx="10697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p:cNvCxnSpPr>
          <p:nvPr/>
        </p:nvCxnSpPr>
        <p:spPr>
          <a:xfrm flipV="1">
            <a:off x="6847071" y="1214007"/>
            <a:ext cx="1687348" cy="57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341259" y="856013"/>
            <a:ext cx="698974" cy="646331"/>
          </a:xfrm>
          <a:prstGeom prst="rect">
            <a:avLst/>
          </a:prstGeom>
          <a:noFill/>
        </p:spPr>
        <p:txBody>
          <a:bodyPr wrap="none" rtlCol="0">
            <a:spAutoFit/>
          </a:bodyPr>
          <a:lstStyle/>
          <a:p>
            <a:pPr algn="ctr"/>
            <a:r>
              <a:rPr lang="en-US" dirty="0"/>
              <a:t>Store</a:t>
            </a:r>
          </a:p>
          <a:p>
            <a:pPr algn="ctr"/>
            <a:r>
              <a:rPr lang="en-US" dirty="0"/>
              <a:t>Data</a:t>
            </a:r>
          </a:p>
        </p:txBody>
      </p:sp>
      <p:sp>
        <p:nvSpPr>
          <p:cNvPr id="23" name="TextBox 22"/>
          <p:cNvSpPr txBox="1"/>
          <p:nvPr/>
        </p:nvSpPr>
        <p:spPr>
          <a:xfrm>
            <a:off x="2332694" y="4309495"/>
            <a:ext cx="2173993" cy="646331"/>
          </a:xfrm>
          <a:prstGeom prst="rect">
            <a:avLst/>
          </a:prstGeom>
          <a:noFill/>
        </p:spPr>
        <p:txBody>
          <a:bodyPr wrap="none" rtlCol="0">
            <a:spAutoFit/>
          </a:bodyPr>
          <a:lstStyle/>
          <a:p>
            <a:r>
              <a:rPr lang="en-US" dirty="0"/>
              <a:t>Communication with</a:t>
            </a:r>
          </a:p>
          <a:p>
            <a:pPr algn="ctr"/>
            <a:r>
              <a:rPr lang="en-US" dirty="0"/>
              <a:t>The User </a:t>
            </a:r>
          </a:p>
        </p:txBody>
      </p:sp>
      <p:sp>
        <p:nvSpPr>
          <p:cNvPr id="24" name="TextBox 23"/>
          <p:cNvSpPr txBox="1"/>
          <p:nvPr/>
        </p:nvSpPr>
        <p:spPr>
          <a:xfrm>
            <a:off x="11098180" y="2437667"/>
            <a:ext cx="790602" cy="646331"/>
          </a:xfrm>
          <a:prstGeom prst="rect">
            <a:avLst/>
          </a:prstGeom>
          <a:noFill/>
        </p:spPr>
        <p:txBody>
          <a:bodyPr wrap="none" rtlCol="0">
            <a:spAutoFit/>
          </a:bodyPr>
          <a:lstStyle/>
          <a:p>
            <a:pPr algn="ctr"/>
            <a:r>
              <a:rPr lang="en-US" dirty="0"/>
              <a:t>Store</a:t>
            </a:r>
          </a:p>
          <a:p>
            <a:pPr algn="ctr"/>
            <a:r>
              <a:rPr lang="en-US" dirty="0"/>
              <a:t>Model</a:t>
            </a:r>
          </a:p>
        </p:txBody>
      </p:sp>
      <p:sp>
        <p:nvSpPr>
          <p:cNvPr id="43" name="Title 1">
            <a:extLst>
              <a:ext uri="{FF2B5EF4-FFF2-40B4-BE49-F238E27FC236}">
                <a16:creationId xmlns:a16="http://schemas.microsoft.com/office/drawing/2014/main" id="{6C6F1C2D-D4A5-4259-9D4E-7B44A4208D7F}"/>
              </a:ext>
            </a:extLst>
          </p:cNvPr>
          <p:cNvSpPr>
            <a:spLocks noGrp="1"/>
          </p:cNvSpPr>
          <p:nvPr>
            <p:ph type="title"/>
          </p:nvPr>
        </p:nvSpPr>
        <p:spPr>
          <a:xfrm>
            <a:off x="1101828" y="275151"/>
            <a:ext cx="6521294" cy="1485900"/>
          </a:xfrm>
        </p:spPr>
        <p:txBody>
          <a:bodyPr>
            <a:normAutofit/>
          </a:bodyPr>
          <a:lstStyle/>
          <a:p>
            <a:r>
              <a:rPr lang="en-US" dirty="0"/>
              <a:t>System Architecture </a:t>
            </a:r>
            <a:br>
              <a:rPr lang="en-US" dirty="0"/>
            </a:br>
            <a:endParaRPr lang="en-US" dirty="0"/>
          </a:p>
        </p:txBody>
      </p:sp>
    </p:spTree>
    <p:extLst>
      <p:ext uri="{BB962C8B-B14F-4D97-AF65-F5344CB8AC3E}">
        <p14:creationId xmlns:p14="http://schemas.microsoft.com/office/powerpoint/2010/main" val="203777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150962" y="2092270"/>
            <a:ext cx="0" cy="4215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76040" y="2092268"/>
            <a:ext cx="0" cy="4215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63538" y="2092270"/>
            <a:ext cx="0" cy="4215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1124" y="2092270"/>
            <a:ext cx="0" cy="4215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347701" y="2092269"/>
            <a:ext cx="0" cy="4215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857280" y="2092270"/>
            <a:ext cx="0" cy="4215539"/>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98203" y="2092268"/>
            <a:ext cx="880754" cy="369332"/>
          </a:xfrm>
          <a:prstGeom prst="rect">
            <a:avLst/>
          </a:prstGeom>
          <a:noFill/>
        </p:spPr>
        <p:txBody>
          <a:bodyPr wrap="none" rtlCol="0">
            <a:spAutoFit/>
          </a:bodyPr>
          <a:lstStyle/>
          <a:p>
            <a:r>
              <a:rPr lang="en-US"/>
              <a:t>Level 1</a:t>
            </a:r>
          </a:p>
        </p:txBody>
      </p:sp>
      <p:sp>
        <p:nvSpPr>
          <p:cNvPr id="21" name="TextBox 20"/>
          <p:cNvSpPr txBox="1"/>
          <p:nvPr/>
        </p:nvSpPr>
        <p:spPr>
          <a:xfrm>
            <a:off x="2969234" y="2090951"/>
            <a:ext cx="880754" cy="369332"/>
          </a:xfrm>
          <a:prstGeom prst="rect">
            <a:avLst/>
          </a:prstGeom>
          <a:noFill/>
        </p:spPr>
        <p:txBody>
          <a:bodyPr wrap="none" rtlCol="0">
            <a:spAutoFit/>
          </a:bodyPr>
          <a:lstStyle/>
          <a:p>
            <a:r>
              <a:rPr lang="en-US" dirty="0"/>
              <a:t>Level 2</a:t>
            </a:r>
          </a:p>
        </p:txBody>
      </p:sp>
      <p:sp>
        <p:nvSpPr>
          <p:cNvPr id="22" name="TextBox 21"/>
          <p:cNvSpPr txBox="1"/>
          <p:nvPr/>
        </p:nvSpPr>
        <p:spPr>
          <a:xfrm>
            <a:off x="4520372" y="2090951"/>
            <a:ext cx="880754" cy="646331"/>
          </a:xfrm>
          <a:prstGeom prst="rect">
            <a:avLst/>
          </a:prstGeom>
          <a:noFill/>
        </p:spPr>
        <p:txBody>
          <a:bodyPr wrap="none" rtlCol="0">
            <a:spAutoFit/>
          </a:bodyPr>
          <a:lstStyle/>
          <a:p>
            <a:r>
              <a:rPr lang="en-US" dirty="0"/>
              <a:t>Level 3</a:t>
            </a:r>
          </a:p>
          <a:p>
            <a:endParaRPr lang="en-US" dirty="0"/>
          </a:p>
        </p:txBody>
      </p:sp>
      <p:sp>
        <p:nvSpPr>
          <p:cNvPr id="23" name="TextBox 22"/>
          <p:cNvSpPr txBox="1"/>
          <p:nvPr/>
        </p:nvSpPr>
        <p:spPr>
          <a:xfrm>
            <a:off x="6134779" y="2090951"/>
            <a:ext cx="880754" cy="369332"/>
          </a:xfrm>
          <a:prstGeom prst="rect">
            <a:avLst/>
          </a:prstGeom>
          <a:noFill/>
        </p:spPr>
        <p:txBody>
          <a:bodyPr wrap="none" rtlCol="0">
            <a:spAutoFit/>
          </a:bodyPr>
          <a:lstStyle/>
          <a:p>
            <a:r>
              <a:rPr lang="en-US" dirty="0"/>
              <a:t>Level 4</a:t>
            </a:r>
          </a:p>
        </p:txBody>
      </p:sp>
      <p:sp>
        <p:nvSpPr>
          <p:cNvPr id="24" name="TextBox 23"/>
          <p:cNvSpPr txBox="1"/>
          <p:nvPr/>
        </p:nvSpPr>
        <p:spPr>
          <a:xfrm>
            <a:off x="7617482" y="2090951"/>
            <a:ext cx="880754" cy="369332"/>
          </a:xfrm>
          <a:prstGeom prst="rect">
            <a:avLst/>
          </a:prstGeom>
          <a:noFill/>
        </p:spPr>
        <p:txBody>
          <a:bodyPr wrap="none" rtlCol="0">
            <a:spAutoFit/>
          </a:bodyPr>
          <a:lstStyle/>
          <a:p>
            <a:r>
              <a:rPr lang="en-US" dirty="0"/>
              <a:t>Level 5</a:t>
            </a:r>
          </a:p>
        </p:txBody>
      </p:sp>
      <p:sp>
        <p:nvSpPr>
          <p:cNvPr id="25" name="TextBox 24"/>
          <p:cNvSpPr txBox="1"/>
          <p:nvPr/>
        </p:nvSpPr>
        <p:spPr>
          <a:xfrm>
            <a:off x="9211223" y="2090951"/>
            <a:ext cx="880754" cy="646331"/>
          </a:xfrm>
          <a:prstGeom prst="rect">
            <a:avLst/>
          </a:prstGeom>
          <a:noFill/>
        </p:spPr>
        <p:txBody>
          <a:bodyPr wrap="none" rtlCol="0">
            <a:spAutoFit/>
          </a:bodyPr>
          <a:lstStyle/>
          <a:p>
            <a:r>
              <a:rPr lang="en-US" dirty="0"/>
              <a:t>Level 6</a:t>
            </a:r>
          </a:p>
          <a:p>
            <a:endParaRPr lang="en-US" dirty="0"/>
          </a:p>
        </p:txBody>
      </p:sp>
      <p:sp>
        <p:nvSpPr>
          <p:cNvPr id="26" name="TextBox 25"/>
          <p:cNvSpPr txBox="1"/>
          <p:nvPr/>
        </p:nvSpPr>
        <p:spPr>
          <a:xfrm>
            <a:off x="10804964" y="2090951"/>
            <a:ext cx="880754" cy="369332"/>
          </a:xfrm>
          <a:prstGeom prst="rect">
            <a:avLst/>
          </a:prstGeom>
          <a:noFill/>
        </p:spPr>
        <p:txBody>
          <a:bodyPr wrap="none" rtlCol="0">
            <a:spAutoFit/>
          </a:bodyPr>
          <a:lstStyle/>
          <a:p>
            <a:r>
              <a:rPr lang="en-US" dirty="0"/>
              <a:t>Level 7</a:t>
            </a:r>
          </a:p>
        </p:txBody>
      </p:sp>
      <p:sp>
        <p:nvSpPr>
          <p:cNvPr id="27" name="Rectangle 26"/>
          <p:cNvSpPr/>
          <p:nvPr/>
        </p:nvSpPr>
        <p:spPr>
          <a:xfrm>
            <a:off x="945931" y="3742837"/>
            <a:ext cx="132186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 Pre-processing</a:t>
            </a:r>
          </a:p>
        </p:txBody>
      </p:sp>
      <p:sp>
        <p:nvSpPr>
          <p:cNvPr id="28" name="Rectangle 27"/>
          <p:cNvSpPr/>
          <p:nvPr/>
        </p:nvSpPr>
        <p:spPr>
          <a:xfrm>
            <a:off x="2964051" y="374283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Transf.</a:t>
            </a:r>
          </a:p>
        </p:txBody>
      </p:sp>
      <p:sp>
        <p:nvSpPr>
          <p:cNvPr id="29" name="Rectangle 28"/>
          <p:cNvSpPr/>
          <p:nvPr/>
        </p:nvSpPr>
        <p:spPr>
          <a:xfrm>
            <a:off x="4491925" y="260887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RepLer</a:t>
            </a:r>
            <a:endParaRPr lang="en-US" dirty="0"/>
          </a:p>
        </p:txBody>
      </p:sp>
      <p:sp>
        <p:nvSpPr>
          <p:cNvPr id="30" name="Rectangle 29"/>
          <p:cNvSpPr/>
          <p:nvPr/>
        </p:nvSpPr>
        <p:spPr>
          <a:xfrm>
            <a:off x="6015924" y="260887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a:t>
            </a:r>
          </a:p>
        </p:txBody>
      </p:sp>
      <p:sp>
        <p:nvSpPr>
          <p:cNvPr id="31" name="Rectangle 30"/>
          <p:cNvSpPr/>
          <p:nvPr/>
        </p:nvSpPr>
        <p:spPr>
          <a:xfrm>
            <a:off x="6030131" y="374283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a:t>
            </a:r>
          </a:p>
        </p:txBody>
      </p:sp>
      <p:sp>
        <p:nvSpPr>
          <p:cNvPr id="32" name="Rectangle 31"/>
          <p:cNvSpPr/>
          <p:nvPr/>
        </p:nvSpPr>
        <p:spPr>
          <a:xfrm>
            <a:off x="6044339" y="487679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RBF</a:t>
            </a:r>
          </a:p>
        </p:txBody>
      </p:sp>
      <p:sp>
        <p:nvSpPr>
          <p:cNvPr id="33" name="Rectangle 32"/>
          <p:cNvSpPr/>
          <p:nvPr/>
        </p:nvSpPr>
        <p:spPr>
          <a:xfrm>
            <a:off x="7617482" y="374283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a:t>
            </a:r>
          </a:p>
        </p:txBody>
      </p:sp>
      <p:sp>
        <p:nvSpPr>
          <p:cNvPr id="34" name="Rectangle 33"/>
          <p:cNvSpPr/>
          <p:nvPr/>
        </p:nvSpPr>
        <p:spPr>
          <a:xfrm>
            <a:off x="9194400" y="374283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a:t>
            </a:r>
          </a:p>
          <a:p>
            <a:pPr algn="ctr"/>
            <a:r>
              <a:rPr lang="en-US" dirty="0"/>
              <a:t>proc.</a:t>
            </a:r>
          </a:p>
        </p:txBody>
      </p:sp>
      <p:sp>
        <p:nvSpPr>
          <p:cNvPr id="35" name="Rectangle 34"/>
          <p:cNvSpPr/>
          <p:nvPr/>
        </p:nvSpPr>
        <p:spPr>
          <a:xfrm>
            <a:off x="10804964" y="374283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a:t>
            </a:r>
          </a:p>
        </p:txBody>
      </p:sp>
      <p:cxnSp>
        <p:nvCxnSpPr>
          <p:cNvPr id="37" name="Straight Arrow Connector 36"/>
          <p:cNvCxnSpPr>
            <a:stCxn id="27" idx="3"/>
            <a:endCxn id="28" idx="1"/>
          </p:cNvCxnSpPr>
          <p:nvPr/>
        </p:nvCxnSpPr>
        <p:spPr>
          <a:xfrm>
            <a:off x="2267793" y="4200037"/>
            <a:ext cx="696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8" idx="3"/>
          </p:cNvCxnSpPr>
          <p:nvPr/>
        </p:nvCxnSpPr>
        <p:spPr>
          <a:xfrm flipV="1">
            <a:off x="3878451" y="3066077"/>
            <a:ext cx="613474" cy="113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3"/>
            <a:endCxn id="31" idx="1"/>
          </p:cNvCxnSpPr>
          <p:nvPr/>
        </p:nvCxnSpPr>
        <p:spPr>
          <a:xfrm>
            <a:off x="3878451" y="4200037"/>
            <a:ext cx="2151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9" idx="3"/>
            <a:endCxn id="30" idx="1"/>
          </p:cNvCxnSpPr>
          <p:nvPr/>
        </p:nvCxnSpPr>
        <p:spPr>
          <a:xfrm>
            <a:off x="5406325" y="3066077"/>
            <a:ext cx="609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8" idx="3"/>
            <a:endCxn id="32" idx="1"/>
          </p:cNvCxnSpPr>
          <p:nvPr/>
        </p:nvCxnSpPr>
        <p:spPr>
          <a:xfrm>
            <a:off x="3878451" y="4200037"/>
            <a:ext cx="2165888" cy="113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0" idx="3"/>
            <a:endCxn id="33" idx="1"/>
          </p:cNvCxnSpPr>
          <p:nvPr/>
        </p:nvCxnSpPr>
        <p:spPr>
          <a:xfrm>
            <a:off x="6930324" y="3066077"/>
            <a:ext cx="687158" cy="113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1" idx="3"/>
            <a:endCxn id="33" idx="1"/>
          </p:cNvCxnSpPr>
          <p:nvPr/>
        </p:nvCxnSpPr>
        <p:spPr>
          <a:xfrm>
            <a:off x="6944531" y="4200037"/>
            <a:ext cx="672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3"/>
            <a:endCxn id="33" idx="1"/>
          </p:cNvCxnSpPr>
          <p:nvPr/>
        </p:nvCxnSpPr>
        <p:spPr>
          <a:xfrm flipV="1">
            <a:off x="6958739" y="4200037"/>
            <a:ext cx="658743" cy="113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3" idx="3"/>
            <a:endCxn id="34" idx="1"/>
          </p:cNvCxnSpPr>
          <p:nvPr/>
        </p:nvCxnSpPr>
        <p:spPr>
          <a:xfrm>
            <a:off x="8531882" y="4200037"/>
            <a:ext cx="662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4" idx="3"/>
            <a:endCxn id="35" idx="1"/>
          </p:cNvCxnSpPr>
          <p:nvPr/>
        </p:nvCxnSpPr>
        <p:spPr>
          <a:xfrm>
            <a:off x="10108800" y="4200037"/>
            <a:ext cx="696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itle 1"/>
          <p:cNvSpPr>
            <a:spLocks noGrp="1"/>
          </p:cNvSpPr>
          <p:nvPr>
            <p:ph type="title"/>
          </p:nvPr>
        </p:nvSpPr>
        <p:spPr/>
        <p:txBody>
          <a:bodyPr/>
          <a:lstStyle/>
          <a:p>
            <a:r>
              <a:rPr lang="en-US" dirty="0"/>
              <a:t>Methodology</a:t>
            </a:r>
          </a:p>
        </p:txBody>
      </p:sp>
      <p:pic>
        <p:nvPicPr>
          <p:cNvPr id="36" name="Picture 2" descr="GoldMan Solutions and Services">
            <a:extLst>
              <a:ext uri="{FF2B5EF4-FFF2-40B4-BE49-F238E27FC236}">
                <a16:creationId xmlns:a16="http://schemas.microsoft.com/office/drawing/2014/main" id="{682F303C-8965-4FD3-98B8-8D844461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0495" y="495439"/>
            <a:ext cx="23780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64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7B1C69-95E3-40CF-BBC5-6EE8ECC2C9F7}"/>
              </a:ext>
            </a:extLst>
          </p:cNvPr>
          <p:cNvSpPr>
            <a:spLocks noGrp="1"/>
          </p:cNvSpPr>
          <p:nvPr>
            <p:ph type="title"/>
          </p:nvPr>
        </p:nvSpPr>
        <p:spPr/>
        <p:txBody>
          <a:bodyPr/>
          <a:lstStyle/>
          <a:p>
            <a:r>
              <a:rPr lang="en-GB" dirty="0"/>
              <a:t>Our Data</a:t>
            </a:r>
          </a:p>
        </p:txBody>
      </p:sp>
      <p:sp>
        <p:nvSpPr>
          <p:cNvPr id="3" name="Content Placeholder 2">
            <a:extLst>
              <a:ext uri="{FF2B5EF4-FFF2-40B4-BE49-F238E27FC236}">
                <a16:creationId xmlns:a16="http://schemas.microsoft.com/office/drawing/2014/main" id="{6073DC8B-206D-4A48-8A2F-0F44342E5D39}"/>
              </a:ext>
            </a:extLst>
          </p:cNvPr>
          <p:cNvSpPr>
            <a:spLocks noGrp="1"/>
          </p:cNvSpPr>
          <p:nvPr>
            <p:ph idx="1"/>
          </p:nvPr>
        </p:nvSpPr>
        <p:spPr>
          <a:xfrm>
            <a:off x="1371600" y="1428750"/>
            <a:ext cx="9601200" cy="1828017"/>
          </a:xfrm>
        </p:spPr>
        <p:txBody>
          <a:bodyPr>
            <a:normAutofit/>
          </a:bodyPr>
          <a:lstStyle/>
          <a:p>
            <a:r>
              <a:rPr lang="en-GB" dirty="0">
                <a:solidFill>
                  <a:schemeClr val="tx1"/>
                </a:solidFill>
              </a:rPr>
              <a:t>Transactions Historical Data (3-5 years back)</a:t>
            </a:r>
          </a:p>
          <a:p>
            <a:r>
              <a:rPr lang="en-GB" dirty="0">
                <a:solidFill>
                  <a:schemeClr val="tx1"/>
                </a:solidFill>
              </a:rPr>
              <a:t>Input data: Clients’ personal and daily transaction data (e.g. </a:t>
            </a:r>
            <a:r>
              <a:rPr lang="en-US" dirty="0">
                <a:solidFill>
                  <a:schemeClr val="tx1"/>
                </a:solidFill>
              </a:rPr>
              <a:t>Amount, Transaction Category, Timestamp, Gender, Age, Occupation etc.)</a:t>
            </a:r>
            <a:endParaRPr lang="en-GB" dirty="0">
              <a:solidFill>
                <a:schemeClr val="tx1"/>
              </a:solidFill>
            </a:endParaRPr>
          </a:p>
          <a:p>
            <a:r>
              <a:rPr lang="en-GB" dirty="0">
                <a:solidFill>
                  <a:schemeClr val="tx1"/>
                </a:solidFill>
              </a:rPr>
              <a:t>Ten Output Classes: Alerts and Saving Amounts</a:t>
            </a:r>
          </a:p>
          <a:p>
            <a:pPr marL="0" lvl="1" indent="0">
              <a:buNone/>
            </a:pPr>
            <a:endParaRPr lang="en-GB" dirty="0">
              <a:solidFill>
                <a:schemeClr val="tx1"/>
              </a:solidFill>
            </a:endParaRPr>
          </a:p>
        </p:txBody>
      </p:sp>
      <p:pic>
        <p:nvPicPr>
          <p:cNvPr id="5" name="Picture 2" descr="GoldMan Solutions and Services">
            <a:extLst>
              <a:ext uri="{FF2B5EF4-FFF2-40B4-BE49-F238E27FC236}">
                <a16:creationId xmlns:a16="http://schemas.microsoft.com/office/drawing/2014/main" id="{90B5ED5B-44FD-43D7-AF50-5CA778902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0495" y="495439"/>
            <a:ext cx="23780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hart 6">
            <a:extLst>
              <a:ext uri="{FF2B5EF4-FFF2-40B4-BE49-F238E27FC236}">
                <a16:creationId xmlns:a16="http://schemas.microsoft.com/office/drawing/2014/main" id="{8F6A1A4E-7D0D-49EF-9616-52AF852A6BB8}"/>
              </a:ext>
            </a:extLst>
          </p:cNvPr>
          <p:cNvGraphicFramePr>
            <a:graphicFrameLocks/>
          </p:cNvGraphicFramePr>
          <p:nvPr>
            <p:extLst>
              <p:ext uri="{D42A27DB-BD31-4B8C-83A1-F6EECF244321}">
                <p14:modId xmlns:p14="http://schemas.microsoft.com/office/powerpoint/2010/main" val="2380695119"/>
              </p:ext>
            </p:extLst>
          </p:nvPr>
        </p:nvGraphicFramePr>
        <p:xfrm>
          <a:off x="3021383" y="3107551"/>
          <a:ext cx="6936810" cy="3531244"/>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Straight Arrow Connector 7"/>
          <p:cNvCxnSpPr/>
          <p:nvPr/>
        </p:nvCxnSpPr>
        <p:spPr>
          <a:xfrm>
            <a:off x="5649238" y="4872624"/>
            <a:ext cx="0" cy="31315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50284" y="4868448"/>
            <a:ext cx="0" cy="69310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61353" y="4868448"/>
            <a:ext cx="0" cy="956155"/>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76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professional thank you slide">
            <a:extLst>
              <a:ext uri="{FF2B5EF4-FFF2-40B4-BE49-F238E27FC236}">
                <a16:creationId xmlns:a16="http://schemas.microsoft.com/office/drawing/2014/main" id="{41654E94-03A3-46EC-AE92-D59F79337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1534" y="1555130"/>
            <a:ext cx="5280726" cy="26873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GoldMan Solutions and Services">
            <a:extLst>
              <a:ext uri="{FF2B5EF4-FFF2-40B4-BE49-F238E27FC236}">
                <a16:creationId xmlns:a16="http://schemas.microsoft.com/office/drawing/2014/main" id="{10EAAED3-DEE5-460E-827E-4259464126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0495" y="495439"/>
            <a:ext cx="23780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F15869FF-1B9E-4442-A840-36C86F432327}"/>
              </a:ext>
            </a:extLst>
          </p:cNvPr>
          <p:cNvSpPr>
            <a:spLocks noGrp="1"/>
          </p:cNvSpPr>
          <p:nvPr>
            <p:ph idx="1"/>
          </p:nvPr>
        </p:nvSpPr>
        <p:spPr>
          <a:xfrm>
            <a:off x="1271117" y="5274966"/>
            <a:ext cx="9892602" cy="1184868"/>
          </a:xfrm>
        </p:spPr>
        <p:txBody>
          <a:bodyPr>
            <a:normAutofit lnSpcReduction="10000"/>
          </a:bodyPr>
          <a:lstStyle/>
          <a:p>
            <a:pPr marL="0" indent="0">
              <a:buNone/>
            </a:pPr>
            <a:r>
              <a:rPr lang="en-US" b="1" dirty="0">
                <a:solidFill>
                  <a:schemeClr val="tx1"/>
                </a:solidFill>
              </a:rPr>
              <a:t>Please feel free to contact us at:</a:t>
            </a:r>
          </a:p>
          <a:p>
            <a:r>
              <a:rPr lang="en-GB" b="1" dirty="0">
                <a:solidFill>
                  <a:schemeClr val="tx1"/>
                </a:solidFill>
              </a:rPr>
              <a:t>info@acgoldman.com</a:t>
            </a:r>
          </a:p>
          <a:p>
            <a:r>
              <a:rPr lang="en-US" b="1" dirty="0">
                <a:solidFill>
                  <a:schemeClr val="tx1"/>
                </a:solidFill>
              </a:rPr>
              <a:t>http://www.acgoldman.com/</a:t>
            </a:r>
          </a:p>
        </p:txBody>
      </p:sp>
    </p:spTree>
    <p:extLst>
      <p:ext uri="{BB962C8B-B14F-4D97-AF65-F5344CB8AC3E}">
        <p14:creationId xmlns:p14="http://schemas.microsoft.com/office/powerpoint/2010/main" val="437961355"/>
      </p:ext>
    </p:extLst>
  </p:cSld>
  <p:clrMapOvr>
    <a:masterClrMapping/>
  </p:clrMapOvr>
</p:sld>
</file>

<file path=ppt/theme/theme1.xml><?xml version="1.0" encoding="utf-8"?>
<a:theme xmlns:a="http://schemas.openxmlformats.org/drawingml/2006/main" name="Crop">
  <a:themeElements>
    <a:clrScheme name="Custom 5">
      <a:dk1>
        <a:sysClr val="windowText" lastClr="000000"/>
      </a:dk1>
      <a:lt1>
        <a:sysClr val="window" lastClr="FFFFFF"/>
      </a:lt1>
      <a:dk2>
        <a:srgbClr val="FFC000"/>
      </a:dk2>
      <a:lt2>
        <a:srgbClr val="F8F8F8"/>
      </a:lt2>
      <a:accent1>
        <a:srgbClr val="4D4D4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6492</TotalTime>
  <Words>655</Words>
  <Application>Microsoft Office PowerPoint</Application>
  <PresentationFormat>Widescreen</PresentationFormat>
  <Paragraphs>89</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Franklin Gothic Book</vt:lpstr>
      <vt:lpstr>Crop</vt:lpstr>
      <vt:lpstr>PowerPoint Presentation</vt:lpstr>
      <vt:lpstr>The problem</vt:lpstr>
      <vt:lpstr>What we suggest</vt:lpstr>
      <vt:lpstr>System Architecture  </vt:lpstr>
      <vt:lpstr>Methodology</vt:lpstr>
      <vt:lpstr>Our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Michalis Agathocleous</dc:creator>
  <cp:lastModifiedBy>ACGDEV01</cp:lastModifiedBy>
  <cp:revision>71</cp:revision>
  <dcterms:created xsi:type="dcterms:W3CDTF">2017-05-09T17:12:36Z</dcterms:created>
  <dcterms:modified xsi:type="dcterms:W3CDTF">2017-06-11T13:31:10Z</dcterms:modified>
</cp:coreProperties>
</file>