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802" r:id="rId1"/>
  </p:sldMasterIdLst>
  <p:notesMasterIdLst>
    <p:notesMasterId r:id="rId15"/>
  </p:notesMasterIdLst>
  <p:sldIdLst>
    <p:sldId id="256" r:id="rId2"/>
    <p:sldId id="257" r:id="rId3"/>
    <p:sldId id="268" r:id="rId4"/>
    <p:sldId id="269" r:id="rId5"/>
    <p:sldId id="278" r:id="rId6"/>
    <p:sldId id="270" r:id="rId7"/>
    <p:sldId id="276" r:id="rId8"/>
    <p:sldId id="259" r:id="rId9"/>
    <p:sldId id="266" r:id="rId10"/>
    <p:sldId id="274" r:id="rId11"/>
    <p:sldId id="260" r:id="rId12"/>
    <p:sldId id="272" r:id="rId13"/>
    <p:sldId id="277" r:id="rId14"/>
  </p:sldIdLst>
  <p:sldSz cx="13004800" cy="9753600"/>
  <p:notesSz cx="6858000" cy="9144000"/>
  <p:defaultTex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619"/>
    <a:srgbClr val="61060F"/>
    <a:srgbClr val="9B2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8" autoAdjust="0"/>
    <p:restoredTop sz="82734" autoAdjust="0"/>
  </p:normalViewPr>
  <p:slideViewPr>
    <p:cSldViewPr>
      <p:cViewPr>
        <p:scale>
          <a:sx n="40" d="100"/>
          <a:sy n="40" d="100"/>
        </p:scale>
        <p:origin x="-2347" y="-422"/>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F65717B-29EE-48EA-A1A1-960834510185}" type="datetimeFigureOut">
              <a:rPr lang="en-US"/>
              <a:pPr>
                <a:defRPr/>
              </a:pPr>
              <a:t>11-Jun-17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81AEF49-3DC4-466C-8883-E8DB0F03052A}" type="slidenum">
              <a:rPr lang="en-US"/>
              <a:pPr>
                <a:defRPr/>
              </a:pPr>
              <a:t>‹#›</a:t>
            </a:fld>
            <a:endParaRPr lang="en-US"/>
          </a:p>
        </p:txBody>
      </p:sp>
    </p:spTree>
    <p:extLst>
      <p:ext uri="{BB962C8B-B14F-4D97-AF65-F5344CB8AC3E}">
        <p14:creationId xmlns:p14="http://schemas.microsoft.com/office/powerpoint/2010/main" val="120458560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1AEF49-3DC4-466C-8883-E8DB0F03052A}" type="slidenum">
              <a:rPr lang="en-US"/>
              <a:pPr>
                <a:defRPr/>
              </a:pPr>
              <a:t>1</a:t>
            </a:fld>
            <a:endParaRPr lang="en-US"/>
          </a:p>
        </p:txBody>
      </p:sp>
    </p:spTree>
    <p:extLst>
      <p:ext uri="{BB962C8B-B14F-4D97-AF65-F5344CB8AC3E}">
        <p14:creationId xmlns:p14="http://schemas.microsoft.com/office/powerpoint/2010/main" val="334621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chemeClr val="bg1"/>
                </a:solidFill>
              </a:rPr>
              <a:t>One-sentence </a:t>
            </a:r>
            <a:r>
              <a:rPr lang="en-US" altLang="en-US" smtClean="0">
                <a:solidFill>
                  <a:schemeClr val="bg1"/>
                </a:solidFill>
              </a:rPr>
              <a:t>“</a:t>
            </a:r>
            <a:r>
              <a:rPr lang="en-US" smtClean="0">
                <a:solidFill>
                  <a:schemeClr val="bg1"/>
                </a:solidFill>
              </a:rPr>
              <a:t>wow!</a:t>
            </a:r>
            <a:r>
              <a:rPr lang="en-US" altLang="en-US" smtClean="0">
                <a:solidFill>
                  <a:schemeClr val="bg1"/>
                </a:solidFill>
              </a:rPr>
              <a:t>”</a:t>
            </a:r>
            <a:r>
              <a:rPr lang="en-US" smtClean="0">
                <a:solidFill>
                  <a:schemeClr val="bg1"/>
                </a:solidFill>
              </a:rPr>
              <a:t> explaining exactly, tactically what you do. There should be no question about what business you are in and who your customer is after this sixty-second description. </a:t>
            </a:r>
          </a:p>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10CD3FC2-B8A2-4BAD-B360-6A95BF164D3E}" type="slidenum">
              <a:rPr lang="en-US" sz="1200" smtClean="0"/>
              <a:pPr eaLnBrk="1" hangingPunct="1"/>
              <a:t>2</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Explain the pain you solve or opportunity you exploit</a:t>
            </a:r>
          </a:p>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B456438E-6058-44EF-A47E-1FB03E474026}" type="slidenum">
              <a:rPr lang="en-US" sz="1200" smtClean="0"/>
              <a:pPr eaLnBrk="1" hangingPunct="1"/>
              <a:t>5</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What makes you special? Why will you win? What are your unfair advantages? Why is the field tilted in your direction? It can be technology, relationships, founders. </a:t>
            </a:r>
          </a:p>
          <a:p>
            <a:pPr eaLnBrk="1" hangingPunct="1">
              <a:spcBef>
                <a:spcPct val="0"/>
              </a:spcBef>
            </a:pPr>
            <a:endParaRPr lang="en-US" smtClean="0">
              <a:solidFill>
                <a:srgbClr val="FFFF00"/>
              </a:solidFill>
            </a:endParaRPr>
          </a:p>
          <a:p>
            <a:pPr eaLnBrk="1" hangingPunct="1">
              <a:spcBef>
                <a:spcPct val="0"/>
              </a:spcBef>
            </a:pPr>
            <a:r>
              <a:rPr lang="ja-JP" altLang="en-US" smtClean="0">
                <a:solidFill>
                  <a:srgbClr val="FFFF00"/>
                </a:solidFill>
                <a:latin typeface="Arial" pitchFamily="34" charset="0"/>
              </a:rPr>
              <a:t>“</a:t>
            </a:r>
            <a:r>
              <a:rPr lang="en-US" altLang="ja-JP" smtClean="0">
                <a:solidFill>
                  <a:srgbClr val="FFFF00"/>
                </a:solidFill>
              </a:rPr>
              <a:t>We</a:t>
            </a:r>
            <a:r>
              <a:rPr lang="ja-JP" altLang="en-US" smtClean="0">
                <a:solidFill>
                  <a:srgbClr val="FFFF00"/>
                </a:solidFill>
                <a:latin typeface="Arial" pitchFamily="34" charset="0"/>
              </a:rPr>
              <a:t>’</a:t>
            </a:r>
            <a:r>
              <a:rPr lang="en-US" altLang="ja-JP" smtClean="0">
                <a:solidFill>
                  <a:srgbClr val="FFFF00"/>
                </a:solidFill>
              </a:rPr>
              <a:t>re smart, hardworking, and really believe</a:t>
            </a:r>
            <a:r>
              <a:rPr lang="ja-JP" altLang="en-US" smtClean="0">
                <a:solidFill>
                  <a:srgbClr val="FFFF00"/>
                </a:solidFill>
                <a:latin typeface="Arial" pitchFamily="34" charset="0"/>
              </a:rPr>
              <a:t>”</a:t>
            </a:r>
            <a:r>
              <a:rPr lang="en-US" altLang="ja-JP" smtClean="0">
                <a:solidFill>
                  <a:srgbClr val="FFFF00"/>
                </a:solidFill>
              </a:rPr>
              <a:t> doesn</a:t>
            </a:r>
            <a:r>
              <a:rPr lang="ja-JP" altLang="en-US" smtClean="0">
                <a:solidFill>
                  <a:srgbClr val="FFFF00"/>
                </a:solidFill>
                <a:latin typeface="Arial" pitchFamily="34" charset="0"/>
              </a:rPr>
              <a:t>’</a:t>
            </a:r>
            <a:r>
              <a:rPr lang="en-US" altLang="ja-JP" smtClean="0">
                <a:solidFill>
                  <a:srgbClr val="FFFF00"/>
                </a:solidFill>
              </a:rPr>
              <a:t>t cut it. Everybody says that. Hightly unlikely that it</a:t>
            </a:r>
            <a:r>
              <a:rPr lang="en-US" altLang="en-US" smtClean="0">
                <a:solidFill>
                  <a:srgbClr val="FFFF00"/>
                </a:solidFill>
              </a:rPr>
              <a:t>’</a:t>
            </a:r>
            <a:r>
              <a:rPr lang="en-US" altLang="ja-JP" smtClean="0">
                <a:solidFill>
                  <a:srgbClr val="FFFF00"/>
                </a:solidFill>
              </a:rPr>
              <a:t>s patents too.</a:t>
            </a:r>
          </a:p>
          <a:p>
            <a:pPr eaLnBrk="1" hangingPunct="1">
              <a:spcBef>
                <a:spcPct val="0"/>
              </a:spcBef>
            </a:pPr>
            <a:endParaRPr 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1B7F5162-E4A0-4E96-9E2C-58AD98EB81B4}" type="slidenum">
              <a:rPr lang="en-US" sz="1200" smtClean="0"/>
              <a:pPr eaLnBrk="1" hangingPunct="1"/>
              <a:t>8</a:t>
            </a:fld>
            <a:endParaRPr 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This is the place to do a demo. Ten minutes is long enough. Try not to get sucked into a long demo so you can</a:t>
            </a:r>
            <a:r>
              <a:rPr lang="en-US" altLang="en-US" smtClean="0"/>
              <a:t>’</a:t>
            </a:r>
            <a:r>
              <a:rPr lang="en-US" smtClean="0"/>
              <a:t>t finish your presentation.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C089EE98-6329-4132-B95E-6FFB293C1446}" type="slidenum">
              <a:rPr lang="en-US" sz="1200" smtClean="0"/>
              <a:pPr eaLnBrk="1" hangingPunct="1"/>
              <a:t>9</a:t>
            </a:fld>
            <a:endParaRPr 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How will you make money? Don</a:t>
            </a:r>
            <a:r>
              <a:rPr lang="en-US" altLang="en-US" smtClean="0">
                <a:solidFill>
                  <a:srgbClr val="FFFF00"/>
                </a:solidFill>
              </a:rPr>
              <a:t>’</a:t>
            </a:r>
            <a:r>
              <a:rPr lang="en-US" smtClean="0">
                <a:solidFill>
                  <a:srgbClr val="FFFF00"/>
                </a:solidFill>
              </a:rPr>
              <a:t>t show multiple revenue streams and don</a:t>
            </a:r>
            <a:r>
              <a:rPr lang="en-US" altLang="en-US" smtClean="0">
                <a:solidFill>
                  <a:srgbClr val="FFFF00"/>
                </a:solidFill>
              </a:rPr>
              <a:t>’</a:t>
            </a:r>
            <a:r>
              <a:rPr lang="en-US" smtClean="0">
                <a:solidFill>
                  <a:srgbClr val="FFFF00"/>
                </a:solidFill>
              </a:rPr>
              <a:t>t try to make the point that you</a:t>
            </a:r>
            <a:r>
              <a:rPr lang="en-US" altLang="en-US" smtClean="0">
                <a:solidFill>
                  <a:srgbClr val="FFFF00"/>
                </a:solidFill>
              </a:rPr>
              <a:t>’</a:t>
            </a:r>
            <a:r>
              <a:rPr lang="en-US" smtClean="0">
                <a:solidFill>
                  <a:srgbClr val="FFFF00"/>
                </a:solidFill>
              </a:rPr>
              <a:t>re inventing a new way to make money. Take your best shot and run with it. The most important thing to explain is the assumptions in your business model and how they determined the financial projections in the previous slide.</a:t>
            </a:r>
            <a:endParaRPr lang="en-US" smtClean="0"/>
          </a:p>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E9544887-38B6-405C-A578-D9144C665098}" type="slidenum">
              <a:rPr lang="en-US" sz="1200" smtClean="0"/>
              <a:pPr eaLnBrk="1" hangingPunct="1"/>
              <a:t>11</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horizon.png"/>
          <p:cNvPicPr>
            <a:picLocks noChangeAspect="1"/>
          </p:cNvPicPr>
          <p:nvPr/>
        </p:nvPicPr>
        <p:blipFill>
          <a:blip r:embed="rId2">
            <a:extLst>
              <a:ext uri="{28A0092B-C50C-407E-A947-70E740481C1C}">
                <a14:useLocalDpi xmlns:a14="http://schemas.microsoft.com/office/drawing/2010/main" val="0"/>
              </a:ext>
            </a:extLst>
          </a:blip>
          <a:srcRect t="33333"/>
          <a:stretch>
            <a:fillRect/>
          </a:stretch>
        </p:blipFill>
        <p:spPr bwMode="auto">
          <a:xfrm>
            <a:off x="0" y="0"/>
            <a:ext cx="130048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733973" y="5527040"/>
            <a:ext cx="9103360" cy="2492587"/>
          </a:xfrm>
        </p:spPr>
        <p:txBody>
          <a:bodyPr/>
          <a:lstStyle>
            <a:lvl1pPr marL="0" indent="0" algn="ctr">
              <a:buNone/>
              <a:defRPr sz="2400" baseline="0">
                <a:solidFill>
                  <a:schemeClr val="tx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75360" y="2855664"/>
            <a:ext cx="11054080" cy="2090702"/>
          </a:xfrm>
        </p:spPr>
        <p:txBody>
          <a:bodyPr/>
          <a:lstStyle>
            <a:lvl1pPr algn="ctr">
              <a:defRPr sz="4600"/>
            </a:lvl1pPr>
          </a:lstStyle>
          <a:p>
            <a:r>
              <a:rPr lang="en-US" dirty="0"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9C21C6DE-AD13-4E6A-8549-7A87E5A9BD07}" type="datetimeFigureOut">
              <a:rPr lang="en-US"/>
              <a:pPr>
                <a:defRPr/>
              </a:pPr>
              <a:t>11-Jun-17</a:t>
            </a:fld>
            <a:endParaRPr lang="en-US"/>
          </a:p>
        </p:txBody>
      </p:sp>
      <p:sp>
        <p:nvSpPr>
          <p:cNvPr id="6"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8412A2-02C2-495F-9DF6-EC33B85EE4E7}" type="slidenum">
              <a:rPr lang="en-US"/>
              <a:pPr>
                <a:defRPr/>
              </a:pPr>
              <a:t>‹#›</a:t>
            </a:fld>
            <a:endParaRPr lang="en-US"/>
          </a:p>
        </p:txBody>
      </p:sp>
    </p:spTree>
    <p:extLst>
      <p:ext uri="{BB962C8B-B14F-4D97-AF65-F5344CB8AC3E}">
        <p14:creationId xmlns:p14="http://schemas.microsoft.com/office/powerpoint/2010/main" val="132729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C811971-4F53-4DAE-ACDC-B320FD026920}" type="datetimeFigureOut">
              <a:rPr lang="en-US"/>
              <a:pPr>
                <a:defRPr/>
              </a:pPr>
              <a:t>11-Jun-17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7F10C-55EE-4E4E-AF70-A77B108696A4}" type="slidenum">
              <a:rPr lang="en-US"/>
              <a:pPr>
                <a:defRPr/>
              </a:pPr>
              <a:t>‹#›</a:t>
            </a:fld>
            <a:endParaRPr lang="en-US"/>
          </a:p>
        </p:txBody>
      </p:sp>
    </p:spTree>
    <p:extLst>
      <p:ext uri="{BB962C8B-B14F-4D97-AF65-F5344CB8AC3E}">
        <p14:creationId xmlns:p14="http://schemas.microsoft.com/office/powerpoint/2010/main" val="223338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4BDC8F-7152-4B51-8E88-ACFF1713E1A8}" type="datetimeFigureOut">
              <a:rPr lang="en-US"/>
              <a:pPr>
                <a:defRPr/>
              </a:pPr>
              <a:t>11-Jun-17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A27189-305B-4ABB-AB09-0A5086790A5B}" type="slidenum">
              <a:rPr lang="en-US"/>
              <a:pPr>
                <a:defRPr/>
              </a:pPr>
              <a:t>‹#›</a:t>
            </a:fld>
            <a:endParaRPr lang="en-US"/>
          </a:p>
        </p:txBody>
      </p:sp>
    </p:spTree>
    <p:extLst>
      <p:ext uri="{BB962C8B-B14F-4D97-AF65-F5344CB8AC3E}">
        <p14:creationId xmlns:p14="http://schemas.microsoft.com/office/powerpoint/2010/main" val="3914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6987" y="390596"/>
            <a:ext cx="11270827" cy="1625600"/>
          </a:xfrm>
        </p:spPr>
        <p:txBody>
          <a:bodyPr/>
          <a:lstStyle/>
          <a:p>
            <a:r>
              <a:rPr lang="en-US" dirty="0" smtClean="0"/>
              <a:t>Click to edit Master title style</a:t>
            </a:r>
            <a:endParaRPr lang="en-US" dirty="0"/>
          </a:p>
        </p:txBody>
      </p:sp>
      <p:sp>
        <p:nvSpPr>
          <p:cNvPr id="8" name="Content Placeholder 7"/>
          <p:cNvSpPr>
            <a:spLocks noGrp="1"/>
          </p:cNvSpPr>
          <p:nvPr>
            <p:ph sz="quarter" idx="13"/>
          </p:nvPr>
        </p:nvSpPr>
        <p:spPr>
          <a:xfrm>
            <a:off x="866987" y="2275840"/>
            <a:ext cx="11270827" cy="58521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23C4F51F-D518-4F36-89BB-14834C0223CE}" type="datetimeFigureOut">
              <a:rPr lang="en-US"/>
              <a:pPr>
                <a:defRPr/>
              </a:pPr>
              <a:t>11-Jun-17</a:t>
            </a:fld>
            <a:endParaRPr lang="en-US"/>
          </a:p>
        </p:txBody>
      </p:sp>
      <p:sp>
        <p:nvSpPr>
          <p:cNvPr id="5" name="Footer Placeholder 4"/>
          <p:cNvSpPr>
            <a:spLocks noGrp="1"/>
          </p:cNvSpPr>
          <p:nvPr>
            <p:ph type="ftr" sz="quarter" idx="15"/>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pPr>
              <a:defRPr/>
            </a:pPr>
            <a:fld id="{506DB208-23AB-4D38-A57E-5A7B969D06D6}" type="slidenum">
              <a:rPr lang="en-US"/>
              <a:pPr>
                <a:defRPr/>
              </a:pPr>
              <a:t>‹#›</a:t>
            </a:fld>
            <a:endParaRPr lang="en-US"/>
          </a:p>
        </p:txBody>
      </p:sp>
    </p:spTree>
    <p:extLst>
      <p:ext uri="{BB962C8B-B14F-4D97-AF65-F5344CB8AC3E}">
        <p14:creationId xmlns:p14="http://schemas.microsoft.com/office/powerpoint/2010/main" val="201730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987" y="7057814"/>
            <a:ext cx="11214383" cy="1937173"/>
          </a:xfrm>
        </p:spPr>
        <p:txBody>
          <a:bodyPr anchor="t"/>
          <a:lstStyle>
            <a:lvl1pPr algn="l">
              <a:defRPr sz="4600" b="0" i="0"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866987" y="4924215"/>
            <a:ext cx="11214383" cy="2133599"/>
          </a:xfrm>
        </p:spPr>
        <p:txBody>
          <a:bodyPr anchor="b"/>
          <a:lstStyle>
            <a:lvl1pPr marL="0" indent="0">
              <a:buNone/>
              <a:defRPr sz="2400" baseline="0">
                <a:solidFill>
                  <a:schemeClr val="tx2"/>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BEA275-BC2A-4BE3-8005-942A86BDCF28}" type="datetimeFigureOut">
              <a:rPr lang="en-US"/>
              <a:pPr>
                <a:defRPr/>
              </a:pPr>
              <a:t>11-Jun-17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5DC596-5C64-42CA-9014-EEB91263B89A}" type="slidenum">
              <a:rPr lang="en-US"/>
              <a:pPr>
                <a:defRPr/>
              </a:pPr>
              <a:t>‹#›</a:t>
            </a:fld>
            <a:endParaRPr lang="en-US"/>
          </a:p>
        </p:txBody>
      </p:sp>
    </p:spTree>
    <p:extLst>
      <p:ext uri="{BB962C8B-B14F-4D97-AF65-F5344CB8AC3E}">
        <p14:creationId xmlns:p14="http://schemas.microsoft.com/office/powerpoint/2010/main" val="247876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66987" y="2275840"/>
            <a:ext cx="5310293" cy="585216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827520" y="2275840"/>
            <a:ext cx="5310293" cy="585216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66987" y="390596"/>
            <a:ext cx="11270827" cy="1625600"/>
          </a:xfrm>
        </p:spPr>
        <p:txBody>
          <a:bodyPr/>
          <a:lstStyle/>
          <a:p>
            <a:r>
              <a:rPr lang="en-US" smtClean="0"/>
              <a:t>Click to edit Master title style</a:t>
            </a:r>
            <a:endParaRPr lang="en-US" dirty="0"/>
          </a:p>
        </p:txBody>
      </p:sp>
      <p:sp>
        <p:nvSpPr>
          <p:cNvPr id="5" name="Date Placeholder 4"/>
          <p:cNvSpPr>
            <a:spLocks noGrp="1"/>
          </p:cNvSpPr>
          <p:nvPr>
            <p:ph type="dt" sz="half" idx="15"/>
          </p:nvPr>
        </p:nvSpPr>
        <p:spPr/>
        <p:txBody>
          <a:bodyPr/>
          <a:lstStyle>
            <a:lvl1pPr>
              <a:defRPr/>
            </a:lvl1pPr>
          </a:lstStyle>
          <a:p>
            <a:pPr>
              <a:defRPr/>
            </a:pPr>
            <a:fld id="{08295D08-EE28-46B7-B6A0-1879AAE22DB2}" type="datetimeFigureOut">
              <a:rPr lang="en-US"/>
              <a:pPr>
                <a:defRPr/>
              </a:pPr>
              <a:t>11-Jun-17</a:t>
            </a:fld>
            <a:endParaRPr lang="en-US"/>
          </a:p>
        </p:txBody>
      </p:sp>
      <p:sp>
        <p:nvSpPr>
          <p:cNvPr id="6" name="Footer Placeholder 5"/>
          <p:cNvSpPr>
            <a:spLocks noGrp="1"/>
          </p:cNvSpPr>
          <p:nvPr>
            <p:ph type="ftr" sz="quarter" idx="16"/>
          </p:nvPr>
        </p:nvSpPr>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7"/>
          </p:nvPr>
        </p:nvSpPr>
        <p:spPr/>
        <p:txBody>
          <a:bodyPr/>
          <a:lstStyle>
            <a:lvl1pPr>
              <a:defRPr/>
            </a:lvl1pPr>
          </a:lstStyle>
          <a:p>
            <a:pPr>
              <a:defRPr/>
            </a:pPr>
            <a:fld id="{E349DDD8-B8DC-4B36-A8A8-9597FFA007BE}" type="slidenum">
              <a:rPr lang="en-US"/>
              <a:pPr>
                <a:defRPr/>
              </a:pPr>
              <a:t>‹#›</a:t>
            </a:fld>
            <a:endParaRPr lang="en-US"/>
          </a:p>
        </p:txBody>
      </p:sp>
    </p:spTree>
    <p:extLst>
      <p:ext uri="{BB962C8B-B14F-4D97-AF65-F5344CB8AC3E}">
        <p14:creationId xmlns:p14="http://schemas.microsoft.com/office/powerpoint/2010/main" val="329528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827520" y="3142827"/>
            <a:ext cx="5310293" cy="498517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66987" y="3142827"/>
            <a:ext cx="5310293" cy="498517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66987" y="390596"/>
            <a:ext cx="11270827" cy="1625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987" y="2275839"/>
            <a:ext cx="5310293" cy="817316"/>
          </a:xfrm>
        </p:spPr>
        <p:txBody>
          <a:bodyPr anchor="b"/>
          <a:lstStyle>
            <a:lvl1pPr marL="0" indent="0">
              <a:buNone/>
              <a:defRPr sz="2400" b="0" i="0" baseline="0">
                <a:solidFill>
                  <a:schemeClr val="tx2"/>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5" name="Text Placeholder 4"/>
          <p:cNvSpPr>
            <a:spLocks noGrp="1"/>
          </p:cNvSpPr>
          <p:nvPr>
            <p:ph type="body" sz="quarter" idx="3"/>
          </p:nvPr>
        </p:nvSpPr>
        <p:spPr>
          <a:xfrm>
            <a:off x="6827520" y="2275839"/>
            <a:ext cx="5310293" cy="817316"/>
          </a:xfrm>
        </p:spPr>
        <p:txBody>
          <a:bodyPr anchor="b"/>
          <a:lstStyle>
            <a:lvl1pPr marL="0" indent="0">
              <a:buNone/>
              <a:defRPr sz="2400" b="0" i="0" baseline="0">
                <a:solidFill>
                  <a:schemeClr val="tx2"/>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7" name="Date Placeholder 6"/>
          <p:cNvSpPr>
            <a:spLocks noGrp="1"/>
          </p:cNvSpPr>
          <p:nvPr>
            <p:ph type="dt" sz="half" idx="15"/>
          </p:nvPr>
        </p:nvSpPr>
        <p:spPr/>
        <p:txBody>
          <a:bodyPr/>
          <a:lstStyle>
            <a:lvl1pPr>
              <a:defRPr/>
            </a:lvl1pPr>
          </a:lstStyle>
          <a:p>
            <a:pPr>
              <a:defRPr/>
            </a:pPr>
            <a:fld id="{DFB5FBC4-DE10-4886-BFC9-265FB010F9C1}" type="datetimeFigureOut">
              <a:rPr lang="en-US"/>
              <a:pPr>
                <a:defRPr/>
              </a:pPr>
              <a:t>11-Jun-17</a:t>
            </a:fld>
            <a:endParaRPr lang="en-US"/>
          </a:p>
        </p:txBody>
      </p:sp>
      <p:sp>
        <p:nvSpPr>
          <p:cNvPr id="8" name="Footer Placeholder 7"/>
          <p:cNvSpPr>
            <a:spLocks noGrp="1"/>
          </p:cNvSpPr>
          <p:nvPr>
            <p:ph type="ftr" sz="quarter" idx="16"/>
          </p:nvPr>
        </p:nvSpPr>
        <p:spPr/>
        <p:txBody>
          <a:bodyPr/>
          <a:lstStyle>
            <a:lvl1pPr>
              <a:defRPr>
                <a:solidFill>
                  <a:schemeClr val="tx1"/>
                </a:solidFill>
              </a:defRPr>
            </a:lvl1pPr>
          </a:lstStyle>
          <a:p>
            <a:pPr>
              <a:defRPr/>
            </a:pPr>
            <a:endParaRPr lang="en-US"/>
          </a:p>
        </p:txBody>
      </p:sp>
      <p:sp>
        <p:nvSpPr>
          <p:cNvPr id="9" name="Slide Number Placeholder 8"/>
          <p:cNvSpPr>
            <a:spLocks noGrp="1"/>
          </p:cNvSpPr>
          <p:nvPr>
            <p:ph type="sldNum" sz="quarter" idx="17"/>
          </p:nvPr>
        </p:nvSpPr>
        <p:spPr/>
        <p:txBody>
          <a:bodyPr/>
          <a:lstStyle>
            <a:lvl1pPr>
              <a:defRPr/>
            </a:lvl1pPr>
          </a:lstStyle>
          <a:p>
            <a:pPr>
              <a:defRPr/>
            </a:pPr>
            <a:fld id="{C75DA296-A456-4E38-BA25-781B4720BDDF}" type="slidenum">
              <a:rPr lang="en-US"/>
              <a:pPr>
                <a:defRPr/>
              </a:pPr>
              <a:t>‹#›</a:t>
            </a:fld>
            <a:endParaRPr lang="en-US"/>
          </a:p>
        </p:txBody>
      </p:sp>
    </p:spTree>
    <p:extLst>
      <p:ext uri="{BB962C8B-B14F-4D97-AF65-F5344CB8AC3E}">
        <p14:creationId xmlns:p14="http://schemas.microsoft.com/office/powerpoint/2010/main" val="317278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6987" y="390596"/>
            <a:ext cx="11270827" cy="1625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8F83F0CD-D813-4A4C-AF6A-EB47F341DEF1}" type="datetimeFigureOut">
              <a:rPr lang="en-US"/>
              <a:pPr>
                <a:defRPr/>
              </a:pPr>
              <a:t>11-Jun-17</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406681A1-95CE-4284-BC2D-11C51C1F04A4}" type="slidenum">
              <a:rPr lang="en-US"/>
              <a:pPr>
                <a:defRPr/>
              </a:pPr>
              <a:t>‹#›</a:t>
            </a:fld>
            <a:endParaRPr lang="en-US"/>
          </a:p>
        </p:txBody>
      </p:sp>
    </p:spTree>
    <p:extLst>
      <p:ext uri="{BB962C8B-B14F-4D97-AF65-F5344CB8AC3E}">
        <p14:creationId xmlns:p14="http://schemas.microsoft.com/office/powerpoint/2010/main" val="37305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94DBBFB-D8DC-4579-B6FB-6E7CC8113605}" type="datetimeFigureOut">
              <a:rPr lang="en-US"/>
              <a:pPr>
                <a:defRPr/>
              </a:pPr>
              <a:t>11-Jun-17</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07F78CC3-4A28-4B7B-A39D-A31B0DE94F7F}" type="slidenum">
              <a:rPr lang="en-US"/>
              <a:pPr>
                <a:defRPr/>
              </a:pPr>
              <a:t>‹#›</a:t>
            </a:fld>
            <a:endParaRPr lang="en-US"/>
          </a:p>
        </p:txBody>
      </p:sp>
    </p:spTree>
    <p:extLst>
      <p:ext uri="{BB962C8B-B14F-4D97-AF65-F5344CB8AC3E}">
        <p14:creationId xmlns:p14="http://schemas.microsoft.com/office/powerpoint/2010/main" val="150885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635414" y="2059093"/>
            <a:ext cx="6610773" cy="6068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71322" y="2059093"/>
            <a:ext cx="4226560" cy="1560576"/>
          </a:xfrm>
        </p:spPr>
        <p:txBody>
          <a:bodyPr/>
          <a:lstStyle>
            <a:lvl1pPr algn="l">
              <a:defRPr sz="26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71322" y="3623668"/>
            <a:ext cx="4226560" cy="4504333"/>
          </a:xfrm>
        </p:spPr>
        <p:txBody>
          <a:bodyPr tIns="13005"/>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5" name="Date Placeholder 4"/>
          <p:cNvSpPr>
            <a:spLocks noGrp="1"/>
          </p:cNvSpPr>
          <p:nvPr>
            <p:ph type="dt" sz="half" idx="14"/>
          </p:nvPr>
        </p:nvSpPr>
        <p:spPr/>
        <p:txBody>
          <a:bodyPr/>
          <a:lstStyle>
            <a:lvl1pPr>
              <a:defRPr/>
            </a:lvl1pPr>
          </a:lstStyle>
          <a:p>
            <a:pPr>
              <a:defRPr/>
            </a:pPr>
            <a:fld id="{16ECC476-1AED-4CCF-8A74-6924204003C1}" type="datetimeFigureOut">
              <a:rPr lang="en-US"/>
              <a:pPr>
                <a:defRPr/>
              </a:pPr>
              <a:t>11-Jun-17</a:t>
            </a:fld>
            <a:endParaRPr lang="en-US"/>
          </a:p>
        </p:txBody>
      </p:sp>
      <p:sp>
        <p:nvSpPr>
          <p:cNvPr id="6" name="Footer Placeholder 5"/>
          <p:cNvSpPr>
            <a:spLocks noGrp="1"/>
          </p:cNvSpPr>
          <p:nvPr>
            <p:ph type="ftr" sz="quarter" idx="15"/>
          </p:nvPr>
        </p:nvSpPr>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6"/>
          </p:nvPr>
        </p:nvSpPr>
        <p:spPr/>
        <p:txBody>
          <a:bodyPr/>
          <a:lstStyle>
            <a:lvl1pPr>
              <a:defRPr/>
            </a:lvl1pPr>
          </a:lstStyle>
          <a:p>
            <a:pPr>
              <a:defRPr/>
            </a:pPr>
            <a:fld id="{F68D1706-5633-4ECC-81B3-0B625F25B4F0}" type="slidenum">
              <a:rPr lang="en-US"/>
              <a:pPr>
                <a:defRPr/>
              </a:pPr>
              <a:t>‹#›</a:t>
            </a:fld>
            <a:endParaRPr lang="en-US"/>
          </a:p>
        </p:txBody>
      </p:sp>
    </p:spTree>
    <p:extLst>
      <p:ext uri="{BB962C8B-B14F-4D97-AF65-F5344CB8AC3E}">
        <p14:creationId xmlns:p14="http://schemas.microsoft.com/office/powerpoint/2010/main" val="247869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horiz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66987" y="2059093"/>
            <a:ext cx="4226560" cy="1560576"/>
          </a:xfrm>
        </p:spPr>
        <p:txBody>
          <a:bodyPr/>
          <a:lstStyle>
            <a:lvl1pPr algn="l">
              <a:defRPr sz="26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623778" y="2059093"/>
            <a:ext cx="4863795" cy="4941824"/>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lstStyle>
            <a:lvl1pPr marL="0" indent="0" algn="ctr">
              <a:buNone/>
              <a:defRPr sz="2800" baseline="0">
                <a:solidFill>
                  <a:schemeClr val="tx1">
                    <a:lumMod val="65000"/>
                  </a:schemeClr>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6987" y="3623667"/>
            <a:ext cx="4226560" cy="3420599"/>
          </a:xfrm>
        </p:spPr>
        <p:txBody>
          <a:bodyPr tIns="13005"/>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9C5E0894-EEBC-47CC-AECA-B2A2A8FC126B}" type="datetimeFigureOut">
              <a:rPr lang="en-US"/>
              <a:pPr>
                <a:defRPr/>
              </a:pPr>
              <a:t>11-Jun-17</a:t>
            </a:fld>
            <a:endParaRPr lang="en-US"/>
          </a:p>
        </p:txBody>
      </p:sp>
      <p:sp>
        <p:nvSpPr>
          <p:cNvPr id="7"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C4DAE6E-FCFA-4E11-BA4B-E93C1E107D98}" type="slidenum">
              <a:rPr lang="en-US"/>
              <a:pPr>
                <a:defRPr/>
              </a:pPr>
              <a:t>‹#›</a:t>
            </a:fld>
            <a:endParaRPr lang="en-US"/>
          </a:p>
        </p:txBody>
      </p:sp>
    </p:spTree>
    <p:extLst>
      <p:ext uri="{BB962C8B-B14F-4D97-AF65-F5344CB8AC3E}">
        <p14:creationId xmlns:p14="http://schemas.microsoft.com/office/powerpoint/2010/main" val="182197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66775" y="390525"/>
            <a:ext cx="11271250" cy="1625600"/>
          </a:xfrm>
          <a:prstGeom prst="rect">
            <a:avLst/>
          </a:prstGeom>
        </p:spPr>
        <p:txBody>
          <a:bodyPr vert="horz" lIns="130046" tIns="65023" rIns="130046" bIns="65023"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66775" y="2276475"/>
            <a:ext cx="11271250" cy="6435725"/>
          </a:xfrm>
          <a:prstGeom prst="rect">
            <a:avLst/>
          </a:prstGeom>
        </p:spPr>
        <p:txBody>
          <a:bodyPr vert="horz" lIns="130046" tIns="65023" rIns="130046" bIns="650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8128000" y="9040813"/>
            <a:ext cx="2166938" cy="519112"/>
          </a:xfrm>
          <a:prstGeom prst="rect">
            <a:avLst/>
          </a:prstGeom>
        </p:spPr>
        <p:txBody>
          <a:bodyPr vert="horz" lIns="130046" tIns="65023" rIns="130046" bIns="65023" rtlCol="0" anchor="ctr"/>
          <a:lstStyle>
            <a:lvl1pPr algn="r">
              <a:defRPr sz="1400" strike="noStrike" spc="85" baseline="0">
                <a:solidFill>
                  <a:schemeClr val="tx1"/>
                </a:solidFill>
              </a:defRPr>
            </a:lvl1pPr>
          </a:lstStyle>
          <a:p>
            <a:pPr>
              <a:defRPr/>
            </a:pPr>
            <a:fld id="{EF360387-A55A-4187-8533-F31BB4EE8F94}" type="datetimeFigureOut">
              <a:rPr lang="en-US"/>
              <a:pPr>
                <a:defRPr/>
              </a:pPr>
              <a:t>11-Jun-17</a:t>
            </a:fld>
            <a:endParaRPr lang="en-US">
              <a:solidFill>
                <a:schemeClr val="tx1">
                  <a:shade val="50000"/>
                </a:schemeClr>
              </a:solidFill>
            </a:endParaRPr>
          </a:p>
        </p:txBody>
      </p:sp>
      <p:sp>
        <p:nvSpPr>
          <p:cNvPr id="5" name="Footer Placeholder 4"/>
          <p:cNvSpPr>
            <a:spLocks noGrp="1"/>
          </p:cNvSpPr>
          <p:nvPr>
            <p:ph type="ftr" sz="quarter" idx="3"/>
          </p:nvPr>
        </p:nvSpPr>
        <p:spPr>
          <a:xfrm>
            <a:off x="866775" y="9040813"/>
            <a:ext cx="4117975" cy="519112"/>
          </a:xfrm>
          <a:prstGeom prst="rect">
            <a:avLst/>
          </a:prstGeom>
        </p:spPr>
        <p:txBody>
          <a:bodyPr vert="horz" lIns="130046" tIns="65023" rIns="130046" bIns="65023" rtlCol="0" anchor="ctr"/>
          <a:lstStyle>
            <a:lvl1pPr algn="l">
              <a:defRPr sz="1400" cap="all" spc="85" baseline="0">
                <a:solidFill>
                  <a:schemeClr val="tx1">
                    <a:shade val="50000"/>
                  </a:schemeClr>
                </a:solidFill>
              </a:defRPr>
            </a:lvl1pPr>
          </a:lstStyle>
          <a:p>
            <a:pPr>
              <a:defRPr/>
            </a:pPr>
            <a:endParaRPr lang="en-US"/>
          </a:p>
        </p:txBody>
      </p:sp>
      <p:sp>
        <p:nvSpPr>
          <p:cNvPr id="6" name="Slide Number Placeholder 5"/>
          <p:cNvSpPr>
            <a:spLocks noGrp="1"/>
          </p:cNvSpPr>
          <p:nvPr>
            <p:ph type="sldNum" sz="quarter" idx="4"/>
          </p:nvPr>
        </p:nvSpPr>
        <p:spPr>
          <a:xfrm>
            <a:off x="10728325" y="9040813"/>
            <a:ext cx="1409700" cy="519112"/>
          </a:xfrm>
          <a:prstGeom prst="rect">
            <a:avLst/>
          </a:prstGeom>
        </p:spPr>
        <p:txBody>
          <a:bodyPr vert="horz" lIns="130046" tIns="65023" rIns="130046" bIns="65023" rtlCol="0" anchor="ctr"/>
          <a:lstStyle>
            <a:lvl1pPr algn="r">
              <a:defRPr sz="1600" baseline="0">
                <a:solidFill>
                  <a:schemeClr val="tx1"/>
                </a:solidFill>
              </a:defRPr>
            </a:lvl1pPr>
          </a:lstStyle>
          <a:p>
            <a:pPr>
              <a:defRPr/>
            </a:pPr>
            <a:fld id="{8B5C5213-4C44-4DD2-B386-824E1A4EB617}" type="slidenum">
              <a:rPr lang="en-US"/>
              <a:pPr>
                <a:defRPr/>
              </a:pPr>
              <a:t>‹#›</a:t>
            </a:fld>
            <a:endParaRPr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1300163" rtl="0" eaLnBrk="0" fontAlgn="base" hangingPunct="0">
        <a:spcBef>
          <a:spcPct val="0"/>
        </a:spcBef>
        <a:spcAft>
          <a:spcPct val="0"/>
        </a:spcAft>
        <a:defRPr sz="4300" kern="1200" cap="small" spc="71">
          <a:solidFill>
            <a:schemeClr val="tx1"/>
          </a:solidFill>
          <a:latin typeface="+mj-lt"/>
          <a:ea typeface="+mj-ea"/>
          <a:cs typeface="+mj-cs"/>
        </a:defRPr>
      </a:lvl1pPr>
      <a:lvl2pPr algn="l" defTabSz="1300163" rtl="0" eaLnBrk="0" fontAlgn="base" hangingPunct="0">
        <a:spcBef>
          <a:spcPct val="0"/>
        </a:spcBef>
        <a:spcAft>
          <a:spcPct val="0"/>
        </a:spcAft>
        <a:defRPr sz="4300">
          <a:solidFill>
            <a:schemeClr val="tx1"/>
          </a:solidFill>
          <a:latin typeface="Arial" pitchFamily="34" charset="0"/>
        </a:defRPr>
      </a:lvl2pPr>
      <a:lvl3pPr algn="l" defTabSz="1300163" rtl="0" eaLnBrk="0" fontAlgn="base" hangingPunct="0">
        <a:spcBef>
          <a:spcPct val="0"/>
        </a:spcBef>
        <a:spcAft>
          <a:spcPct val="0"/>
        </a:spcAft>
        <a:defRPr sz="4300">
          <a:solidFill>
            <a:schemeClr val="tx1"/>
          </a:solidFill>
          <a:latin typeface="Arial" pitchFamily="34" charset="0"/>
        </a:defRPr>
      </a:lvl3pPr>
      <a:lvl4pPr algn="l" defTabSz="1300163" rtl="0" eaLnBrk="0" fontAlgn="base" hangingPunct="0">
        <a:spcBef>
          <a:spcPct val="0"/>
        </a:spcBef>
        <a:spcAft>
          <a:spcPct val="0"/>
        </a:spcAft>
        <a:defRPr sz="4300">
          <a:solidFill>
            <a:schemeClr val="tx1"/>
          </a:solidFill>
          <a:latin typeface="Arial" pitchFamily="34" charset="0"/>
        </a:defRPr>
      </a:lvl4pPr>
      <a:lvl5pPr algn="l" defTabSz="1300163" rtl="0" eaLnBrk="0" fontAlgn="base" hangingPunct="0">
        <a:spcBef>
          <a:spcPct val="0"/>
        </a:spcBef>
        <a:spcAft>
          <a:spcPct val="0"/>
        </a:spcAft>
        <a:defRPr sz="4300">
          <a:solidFill>
            <a:schemeClr val="tx1"/>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3550" y="5527675"/>
            <a:ext cx="9104313" cy="3387725"/>
          </a:xfrm>
        </p:spPr>
        <p:txBody>
          <a:bodyPr>
            <a:normAutofit/>
          </a:bodyPr>
          <a:lstStyle/>
          <a:p>
            <a:pPr defTabSz="1300460" eaLnBrk="1" fontAlgn="auto" hangingPunct="1">
              <a:spcAft>
                <a:spcPts val="853"/>
              </a:spcAft>
              <a:defRPr/>
            </a:pPr>
            <a:endParaRPr lang="en-US" dirty="0"/>
          </a:p>
        </p:txBody>
      </p:sp>
      <p:sp>
        <p:nvSpPr>
          <p:cNvPr id="15361" name="Rectangle 1"/>
          <p:cNvSpPr>
            <a:spLocks noGrp="1" noChangeArrowheads="1"/>
          </p:cNvSpPr>
          <p:nvPr>
            <p:ph type="ctrTitle"/>
          </p:nvPr>
        </p:nvSpPr>
        <p:spPr>
          <a:xfrm>
            <a:off x="974725" y="2855913"/>
            <a:ext cx="11055350" cy="2090737"/>
          </a:xfrm>
        </p:spPr>
        <p:txBody>
          <a:bodyPr/>
          <a:lstStyle/>
          <a:p>
            <a:pPr algn="l" defTabSz="1300460" eaLnBrk="1" fontAlgn="auto" hangingPunct="1">
              <a:spcAft>
                <a:spcPts val="0"/>
              </a:spcAft>
              <a:defRPr/>
            </a:pPr>
            <a:endParaRPr lang="en-US" sz="6600" dirty="0" smtClean="0">
              <a:cs typeface="Andale Mono"/>
            </a:endParaRPr>
          </a:p>
        </p:txBody>
      </p:sp>
      <p:sp>
        <p:nvSpPr>
          <p:cNvPr id="13316" name="Rectangle 2"/>
          <p:cNvSpPr>
            <a:spLocks/>
          </p:cNvSpPr>
          <p:nvPr/>
        </p:nvSpPr>
        <p:spPr bwMode="auto">
          <a:xfrm>
            <a:off x="2540000" y="4191000"/>
            <a:ext cx="8991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endParaRPr lang="en-US" sz="2800">
              <a:solidFill>
                <a:schemeClr val="tx1"/>
              </a:solidFill>
              <a:latin typeface="Arial" pitchFamily="34" charset="0"/>
              <a:ea typeface="MS PGothic" pitchFamily="34" charset="-128"/>
            </a:endParaRPr>
          </a:p>
        </p:txBody>
      </p:sp>
      <p:sp>
        <p:nvSpPr>
          <p:cNvPr id="3" name="AutoShape 2" descr="https://mail.google.com/mail/u/0/?ui=2&amp;ik=c9b1834edf&amp;view=fimg&amp;th=15c975ee8cd7a290&amp;attid=0.1.1&amp;disp=emb&amp;attbid=ANGjdJ_UEJSibIkMa1zZiEfD-F9SGUU7Gp6ANxZtk-DjbuBTrfdu20OD24B1wOSDrUVscornDNoQgVQ959xrxlfHS0BafvX29KCFBvaIGsKbRKcr65wRrxdq_uewzCA&amp;sz=w1280-h594&amp;ats=1497188803896&amp;rm=15c975ee8cd7a290&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895600"/>
            <a:ext cx="386051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Alice:</a:t>
            </a:r>
          </a:p>
          <a:p>
            <a:pPr marL="457200" indent="-457200">
              <a:buAutoNum type="arabicPeriod"/>
            </a:pPr>
            <a:r>
              <a:rPr lang="en-US" dirty="0" smtClean="0"/>
              <a:t>Fast Transaction</a:t>
            </a:r>
          </a:p>
          <a:p>
            <a:pPr marL="457200" indent="-457200">
              <a:buAutoNum type="arabicPeriod"/>
            </a:pPr>
            <a:r>
              <a:rPr lang="en-US" dirty="0" smtClean="0"/>
              <a:t>Secured Contract</a:t>
            </a:r>
          </a:p>
          <a:p>
            <a:pPr marL="457200" indent="-457200">
              <a:buAutoNum type="arabicPeriod"/>
            </a:pPr>
            <a:r>
              <a:rPr lang="en-US" dirty="0" smtClean="0"/>
              <a:t>Cheaper products</a:t>
            </a:r>
          </a:p>
          <a:p>
            <a:pPr marL="457200" indent="-457200">
              <a:buAutoNum type="arabicPeriod"/>
            </a:pPr>
            <a:r>
              <a:rPr lang="en-US" dirty="0" smtClean="0"/>
              <a:t>Auditability and transparency</a:t>
            </a:r>
          </a:p>
          <a:p>
            <a:pPr marL="457200" indent="-457200">
              <a:buAutoNum type="arabicPeriod"/>
            </a:pPr>
            <a:r>
              <a:rPr lang="en-US" dirty="0" smtClean="0"/>
              <a:t>Quick dispute resolution</a:t>
            </a:r>
          </a:p>
          <a:p>
            <a:pPr marL="457200" indent="-457200">
              <a:buAutoNum type="arabicPeriod"/>
            </a:pPr>
            <a:endParaRPr lang="en-US" dirty="0"/>
          </a:p>
        </p:txBody>
      </p:sp>
      <p:sp>
        <p:nvSpPr>
          <p:cNvPr id="3" name="Content Placeholder 2"/>
          <p:cNvSpPr>
            <a:spLocks noGrp="1"/>
          </p:cNvSpPr>
          <p:nvPr>
            <p:ph sz="quarter" idx="14"/>
          </p:nvPr>
        </p:nvSpPr>
        <p:spPr/>
        <p:txBody>
          <a:bodyPr/>
          <a:lstStyle/>
          <a:p>
            <a:r>
              <a:rPr lang="en-US" dirty="0" smtClean="0"/>
              <a:t>Bob:</a:t>
            </a:r>
          </a:p>
          <a:p>
            <a:pPr marL="457200" indent="-457200">
              <a:buAutoNum type="arabicPeriod"/>
            </a:pPr>
            <a:r>
              <a:rPr lang="en-US" dirty="0" smtClean="0"/>
              <a:t>Smaller transaction fees</a:t>
            </a:r>
          </a:p>
          <a:p>
            <a:pPr marL="457200" indent="-457200">
              <a:buAutoNum type="arabicPeriod"/>
            </a:pPr>
            <a:r>
              <a:rPr lang="en-US" dirty="0" smtClean="0"/>
              <a:t>Higher liquidity</a:t>
            </a:r>
          </a:p>
          <a:p>
            <a:pPr marL="457200" indent="-457200">
              <a:buAutoNum type="arabicPeriod"/>
            </a:pPr>
            <a:r>
              <a:rPr lang="en-US" dirty="0" smtClean="0"/>
              <a:t>Real time transaction data</a:t>
            </a:r>
          </a:p>
          <a:p>
            <a:pPr marL="457200" indent="-457200">
              <a:buAutoNum type="arabicPeriod"/>
            </a:pPr>
            <a:r>
              <a:rPr lang="en-US" dirty="0" smtClean="0"/>
              <a:t>Access to new markets, customers, goods and services</a:t>
            </a:r>
          </a:p>
          <a:p>
            <a:endParaRPr lang="en-US" dirty="0"/>
          </a:p>
        </p:txBody>
      </p:sp>
      <p:sp>
        <p:nvSpPr>
          <p:cNvPr id="4" name="Title 3"/>
          <p:cNvSpPr>
            <a:spLocks noGrp="1"/>
          </p:cNvSpPr>
          <p:nvPr>
            <p:ph type="title"/>
          </p:nvPr>
        </p:nvSpPr>
        <p:spPr/>
        <p:txBody>
          <a:bodyPr/>
          <a:lstStyle/>
          <a:p>
            <a:r>
              <a:rPr lang="en-US" dirty="0" smtClean="0"/>
              <a:t>Alice and Bob: tomorrow</a:t>
            </a:r>
            <a:endParaRPr lang="en-US" dirty="0"/>
          </a:p>
        </p:txBody>
      </p:sp>
    </p:spTree>
    <p:extLst>
      <p:ext uri="{BB962C8B-B14F-4D97-AF65-F5344CB8AC3E}">
        <p14:creationId xmlns:p14="http://schemas.microsoft.com/office/powerpoint/2010/main" val="3735391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63600" y="3276600"/>
            <a:ext cx="1120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algn="l" eaLnBrk="1" hangingPunct="1">
              <a:buFont typeface="Arial" pitchFamily="34" charset="0"/>
              <a:buChar char="•"/>
            </a:pPr>
            <a:r>
              <a:rPr lang="en-US" sz="3200">
                <a:solidFill>
                  <a:schemeClr val="bg1"/>
                </a:solidFill>
                <a:latin typeface="Arial" pitchFamily="34" charset="0"/>
                <a:cs typeface="Arial" pitchFamily="34" charset="0"/>
              </a:rPr>
              <a:t>(Pricing)</a:t>
            </a:r>
          </a:p>
          <a:p>
            <a:pPr algn="l" eaLnBrk="1" hangingPunct="1">
              <a:buFont typeface="Arial" pitchFamily="34" charset="0"/>
              <a:buChar char="•"/>
            </a:pPr>
            <a:r>
              <a:rPr lang="en-US" sz="3200">
                <a:solidFill>
                  <a:schemeClr val="bg1"/>
                </a:solidFill>
                <a:latin typeface="Arial" pitchFamily="34" charset="0"/>
                <a:cs typeface="Arial" pitchFamily="34" charset="0"/>
              </a:rPr>
              <a:t>(Value of each customer)</a:t>
            </a:r>
          </a:p>
          <a:p>
            <a:pPr algn="l" eaLnBrk="1" hangingPunct="1">
              <a:buFont typeface="Arial" pitchFamily="34" charset="0"/>
              <a:buChar char="•"/>
            </a:pPr>
            <a:r>
              <a:rPr lang="en-US" sz="3200">
                <a:solidFill>
                  <a:schemeClr val="bg1"/>
                </a:solidFill>
                <a:latin typeface="Arial" pitchFamily="34" charset="0"/>
                <a:cs typeface="Arial" pitchFamily="34" charset="0"/>
              </a:rPr>
              <a:t>(Customer acquisition cost)</a:t>
            </a:r>
          </a:p>
        </p:txBody>
      </p:sp>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Wha</a:t>
            </a:r>
            <a:r>
              <a:rPr lang="en-US" dirty="0" smtClean="0"/>
              <a:t>t about the bank?</a:t>
            </a:r>
            <a:endParaRPr lang="en-US" dirty="0"/>
          </a:p>
        </p:txBody>
      </p:sp>
      <p:sp>
        <p:nvSpPr>
          <p:cNvPr id="3" name="Content Placeholder 2"/>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2600" dirty="0" smtClean="0"/>
              <a:t>Bank of Cyprus</a:t>
            </a:r>
          </a:p>
          <a:p>
            <a:pPr marL="457200" indent="-457200" defTabSz="1300460" eaLnBrk="1" fontAlgn="auto" hangingPunct="1">
              <a:spcAft>
                <a:spcPts val="853"/>
              </a:spcAft>
              <a:buFont typeface="Arial" pitchFamily="34" charset="0"/>
              <a:buAutoNum type="arabicPeriod"/>
              <a:defRPr/>
            </a:pPr>
            <a:r>
              <a:rPr lang="en-US" dirty="0"/>
              <a:t>Truly unique value proposition: “First Blockchain Based Banking Product</a:t>
            </a:r>
            <a:r>
              <a:rPr lang="en-US" dirty="0" smtClean="0"/>
              <a:t>”</a:t>
            </a:r>
            <a:endParaRPr lang="en-US" dirty="0" smtClean="0"/>
          </a:p>
          <a:p>
            <a:pPr marL="457200" indent="-457200" defTabSz="1300460" eaLnBrk="1" fontAlgn="auto" hangingPunct="1">
              <a:spcAft>
                <a:spcPts val="853"/>
              </a:spcAft>
              <a:buAutoNum type="arabicPeriod"/>
              <a:defRPr/>
            </a:pPr>
            <a:r>
              <a:rPr lang="en-US" dirty="0" smtClean="0"/>
              <a:t>Larger customer base</a:t>
            </a:r>
          </a:p>
          <a:p>
            <a:pPr marL="457200" indent="-457200" defTabSz="1300460" eaLnBrk="1" fontAlgn="auto" hangingPunct="1">
              <a:spcAft>
                <a:spcPts val="853"/>
              </a:spcAft>
              <a:buAutoNum type="arabicPeriod"/>
              <a:defRPr/>
            </a:pPr>
            <a:r>
              <a:rPr lang="en-US" dirty="0" smtClean="0"/>
              <a:t>Auditability and transparency</a:t>
            </a:r>
          </a:p>
          <a:p>
            <a:pPr marL="457200" indent="-457200" defTabSz="1300460" eaLnBrk="1" fontAlgn="auto" hangingPunct="1">
              <a:spcAft>
                <a:spcPts val="853"/>
              </a:spcAft>
              <a:buAutoNum type="arabicPeriod"/>
              <a:defRPr/>
            </a:pPr>
            <a:r>
              <a:rPr lang="en-US" dirty="0" smtClean="0"/>
              <a:t>Unlimited horizons for analysis: Big data, etc.</a:t>
            </a:r>
          </a:p>
          <a:p>
            <a:pPr marL="457200" indent="-457200" defTabSz="1300460" eaLnBrk="1" fontAlgn="auto" hangingPunct="1">
              <a:spcAft>
                <a:spcPts val="853"/>
              </a:spcAft>
              <a:buAutoNum type="arabicPeriod"/>
              <a:defRPr/>
            </a:pPr>
            <a:r>
              <a:rPr lang="en-US" dirty="0" smtClean="0"/>
              <a:t>Reduced reconciliation</a:t>
            </a:r>
            <a:r>
              <a:rPr lang="en-US" dirty="0" smtClean="0"/>
              <a:t> time and cost</a:t>
            </a:r>
          </a:p>
          <a:p>
            <a:pPr marL="457200" indent="-457200" defTabSz="1300460" eaLnBrk="1" fontAlgn="auto" hangingPunct="1">
              <a:spcAft>
                <a:spcPts val="853"/>
              </a:spcAft>
              <a:buAutoNum type="arabicPeriod"/>
              <a:defRPr/>
            </a:pPr>
            <a:r>
              <a:rPr lang="en-US" dirty="0" smtClean="0"/>
              <a:t>Cost savings on getting rid of the idle IT infrastructure</a:t>
            </a:r>
          </a:p>
          <a:p>
            <a:pPr marL="457200" indent="-457200" defTabSz="1300460" eaLnBrk="1" fontAlgn="auto" hangingPunct="1">
              <a:spcAft>
                <a:spcPts val="853"/>
              </a:spcAft>
              <a:buAutoNum type="arabicPeriod"/>
              <a:defRPr/>
            </a:pPr>
            <a:r>
              <a:rPr lang="en-US" dirty="0" smtClean="0"/>
              <a:t>Superior trust</a:t>
            </a:r>
          </a:p>
          <a:p>
            <a:pPr marL="457200" indent="-457200" defTabSz="1300460" eaLnBrk="1" fontAlgn="auto" hangingPunct="1">
              <a:spcAft>
                <a:spcPts val="853"/>
              </a:spcAft>
              <a:buAutoNum type="arabicPeriod"/>
              <a:defRPr/>
            </a:pPr>
            <a:r>
              <a:rPr lang="en-US" dirty="0" smtClean="0"/>
              <a:t>Scalability: expansion at zero marginal cost</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 y="-1"/>
            <a:ext cx="6197601" cy="975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800" y="0"/>
            <a:ext cx="6731000"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663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 Demo</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793842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8661400" y="1905000"/>
            <a:ext cx="5435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smtClean="0">
              <a:solidFill>
                <a:schemeClr val="bg1">
                  <a:lumMod val="50000"/>
                  <a:lumOff val="50000"/>
                </a:schemeClr>
              </a:solidFill>
              <a:latin typeface="Andale Mono"/>
              <a:cs typeface="Andale Mono"/>
            </a:endParaRPr>
          </a:p>
        </p:txBody>
      </p:sp>
      <p:sp>
        <p:nvSpPr>
          <p:cNvPr id="6" name="Title 5"/>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Overview</a:t>
            </a:r>
            <a:endParaRPr lang="en-US" dirty="0"/>
          </a:p>
        </p:txBody>
      </p:sp>
      <p:sp>
        <p:nvSpPr>
          <p:cNvPr id="7" name="Content Placeholder 6"/>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3600" dirty="0" smtClean="0">
                <a:cs typeface="Arial" pitchFamily="34" charset="0"/>
              </a:rPr>
              <a:t>BLOCKCHAIN BASED E-CONTRACTS</a:t>
            </a:r>
          </a:p>
          <a:p>
            <a:pPr marL="487672" indent="-487672" defTabSz="1300460" eaLnBrk="1" fontAlgn="auto" hangingPunct="1">
              <a:spcAft>
                <a:spcPts val="853"/>
              </a:spcAft>
              <a:defRPr/>
            </a:pPr>
            <a:r>
              <a:rPr lang="en-US" sz="3600" dirty="0" smtClean="0">
                <a:cs typeface="Arial" pitchFamily="34" charset="0"/>
              </a:rPr>
              <a:t>AN ADDED LAYER OF TRUST AND  MORE EFFICENT TRANSACTIONS</a:t>
            </a: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381000"/>
            <a:ext cx="11270827" cy="1133404"/>
          </a:xfrm>
        </p:spPr>
        <p:txBody>
          <a:bodyPr/>
          <a:lstStyle/>
          <a:p>
            <a:r>
              <a:rPr lang="en-US" dirty="0" smtClean="0"/>
              <a:t>Bob and Alice: Today</a:t>
            </a:r>
            <a:endParaRPr lang="en-US" dirty="0"/>
          </a:p>
        </p:txBody>
      </p:sp>
      <p:pic>
        <p:nvPicPr>
          <p:cNvPr id="4" name="Picture 3" descr="Screen Shot 2017-06-11 at 4.0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953" y="4267200"/>
            <a:ext cx="3600278" cy="19431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600" y="2209800"/>
            <a:ext cx="203835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2195512"/>
            <a:ext cx="21526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Grp="1" noChangeAspect="1" noChangeArrowheads="1"/>
          </p:cNvPicPr>
          <p:nvPr>
            <p:ph sz="quarter" idx="13"/>
          </p:nvPr>
        </p:nvPicPr>
        <p:blipFill>
          <a:blip r:embed="rId5">
            <a:extLst>
              <a:ext uri="{28A0092B-C50C-407E-A947-70E740481C1C}">
                <a14:useLocalDpi xmlns:a14="http://schemas.microsoft.com/office/drawing/2010/main" val="0"/>
              </a:ext>
            </a:extLst>
          </a:blip>
          <a:srcRect/>
          <a:stretch>
            <a:fillRect/>
          </a:stretch>
        </p:blipFill>
        <p:spPr bwMode="auto">
          <a:xfrm>
            <a:off x="4617802" y="2057400"/>
            <a:ext cx="3116580" cy="193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27500" y="1974056"/>
            <a:ext cx="4114800" cy="471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250" y="6400800"/>
            <a:ext cx="40767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1027" idx="3"/>
          </p:cNvCxnSpPr>
          <p:nvPr/>
        </p:nvCxnSpPr>
        <p:spPr>
          <a:xfrm flipV="1">
            <a:off x="2787650" y="3200400"/>
            <a:ext cx="1809750" cy="1543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27" idx="3"/>
            <a:endCxn id="4" idx="1"/>
          </p:cNvCxnSpPr>
          <p:nvPr/>
        </p:nvCxnSpPr>
        <p:spPr>
          <a:xfrm>
            <a:off x="2787650" y="4743450"/>
            <a:ext cx="1588303"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27" idx="3"/>
            <a:endCxn id="1029" idx="1"/>
          </p:cNvCxnSpPr>
          <p:nvPr/>
        </p:nvCxnSpPr>
        <p:spPr>
          <a:xfrm>
            <a:off x="2787650" y="4743450"/>
            <a:ext cx="1371600" cy="2295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26" idx="1"/>
          </p:cNvCxnSpPr>
          <p:nvPr/>
        </p:nvCxnSpPr>
        <p:spPr>
          <a:xfrm>
            <a:off x="7645400" y="3200400"/>
            <a:ext cx="2362200" cy="15525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1026" idx="1"/>
          </p:cNvCxnSpPr>
          <p:nvPr/>
        </p:nvCxnSpPr>
        <p:spPr>
          <a:xfrm flipV="1">
            <a:off x="7976231" y="4752975"/>
            <a:ext cx="2031369" cy="48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29" idx="3"/>
            <a:endCxn id="1026" idx="1"/>
          </p:cNvCxnSpPr>
          <p:nvPr/>
        </p:nvCxnSpPr>
        <p:spPr>
          <a:xfrm flipV="1">
            <a:off x="8235950" y="4752975"/>
            <a:ext cx="1771650" cy="2286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3399" y="3023632"/>
            <a:ext cx="619125" cy="738664"/>
          </a:xfrm>
          <a:prstGeom prst="rect">
            <a:avLst/>
          </a:prstGeom>
          <a:noFill/>
        </p:spPr>
        <p:txBody>
          <a:bodyPr wrap="square" rtlCol="0">
            <a:spAutoFit/>
          </a:bodyPr>
          <a:lstStyle/>
          <a:p>
            <a:r>
              <a:rPr lang="en-US" dirty="0" smtClean="0"/>
              <a:t>%</a:t>
            </a:r>
            <a:endParaRPr lang="en-US" dirty="0"/>
          </a:p>
        </p:txBody>
      </p:sp>
      <p:sp>
        <p:nvSpPr>
          <p:cNvPr id="27" name="TextBox 26"/>
          <p:cNvSpPr txBox="1"/>
          <p:nvPr/>
        </p:nvSpPr>
        <p:spPr>
          <a:xfrm>
            <a:off x="3019425" y="6211332"/>
            <a:ext cx="619125" cy="738664"/>
          </a:xfrm>
          <a:prstGeom prst="rect">
            <a:avLst/>
          </a:prstGeom>
          <a:noFill/>
        </p:spPr>
        <p:txBody>
          <a:bodyPr wrap="square" rtlCol="0">
            <a:spAutoFit/>
          </a:bodyPr>
          <a:lstStyle/>
          <a:p>
            <a:r>
              <a:rPr lang="en-US" dirty="0" smtClean="0"/>
              <a:t>%</a:t>
            </a:r>
            <a:endParaRPr lang="en-US" dirty="0"/>
          </a:p>
        </p:txBody>
      </p:sp>
      <p:sp>
        <p:nvSpPr>
          <p:cNvPr id="28" name="TextBox 27"/>
          <p:cNvSpPr txBox="1"/>
          <p:nvPr/>
        </p:nvSpPr>
        <p:spPr>
          <a:xfrm>
            <a:off x="3581801" y="4252436"/>
            <a:ext cx="619125" cy="738664"/>
          </a:xfrm>
          <a:prstGeom prst="rect">
            <a:avLst/>
          </a:prstGeom>
          <a:noFill/>
        </p:spPr>
        <p:txBody>
          <a:bodyPr wrap="square" rtlCol="0">
            <a:spAutoFit/>
          </a:bodyPr>
          <a:lstStyle/>
          <a:p>
            <a:r>
              <a:rPr lang="en-US" dirty="0" smtClean="0"/>
              <a:t>%</a:t>
            </a:r>
            <a:endParaRPr lang="en-US" dirty="0"/>
          </a:p>
        </p:txBody>
      </p:sp>
      <p:sp>
        <p:nvSpPr>
          <p:cNvPr id="29" name="TextBox 28"/>
          <p:cNvSpPr txBox="1"/>
          <p:nvPr/>
        </p:nvSpPr>
        <p:spPr>
          <a:xfrm>
            <a:off x="8682352" y="3046968"/>
            <a:ext cx="619125" cy="738664"/>
          </a:xfrm>
          <a:prstGeom prst="rect">
            <a:avLst/>
          </a:prstGeom>
          <a:noFill/>
        </p:spPr>
        <p:txBody>
          <a:bodyPr wrap="square" rtlCol="0">
            <a:spAutoFit/>
          </a:bodyPr>
          <a:lstStyle/>
          <a:p>
            <a:r>
              <a:rPr lang="en-US" dirty="0" smtClean="0"/>
              <a:t>%</a:t>
            </a:r>
            <a:endParaRPr lang="en-US" dirty="0"/>
          </a:p>
        </p:txBody>
      </p:sp>
      <p:sp>
        <p:nvSpPr>
          <p:cNvPr id="30" name="TextBox 29"/>
          <p:cNvSpPr txBox="1"/>
          <p:nvPr/>
        </p:nvSpPr>
        <p:spPr>
          <a:xfrm>
            <a:off x="8266427" y="4252436"/>
            <a:ext cx="619125" cy="738664"/>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8885552" y="6300311"/>
            <a:ext cx="619125" cy="738664"/>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401121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Bob and Alice: Today</a:t>
            </a:r>
          </a:p>
        </p:txBody>
      </p:sp>
      <p:pic>
        <p:nvPicPr>
          <p:cNvPr id="4" name="Content Placeholder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63600" y="2286000"/>
            <a:ext cx="2084248"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5" y="2362200"/>
            <a:ext cx="203835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799" y="2336799"/>
            <a:ext cx="1905587" cy="1145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1239" y="5410200"/>
            <a:ext cx="222294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6571" y="2021493"/>
            <a:ext cx="1783017"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083" y="5410200"/>
            <a:ext cx="1783017"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9" idx="3"/>
            <a:endCxn id="2052" idx="1"/>
          </p:cNvCxnSpPr>
          <p:nvPr/>
        </p:nvCxnSpPr>
        <p:spPr>
          <a:xfrm flipV="1">
            <a:off x="5070100" y="2909700"/>
            <a:ext cx="2726471" cy="33887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16600" y="3482602"/>
            <a:ext cx="616735" cy="738664"/>
          </a:xfrm>
          <a:prstGeom prst="rect">
            <a:avLst/>
          </a:prstGeom>
          <a:noFill/>
        </p:spPr>
        <p:txBody>
          <a:bodyPr wrap="square" rtlCol="0">
            <a:spAutoFit/>
          </a:bodyPr>
          <a:lstStyle/>
          <a:p>
            <a:r>
              <a:rPr lang="en-US" dirty="0" smtClean="0"/>
              <a:t>%</a:t>
            </a:r>
            <a:endParaRPr lang="en-US" dirty="0"/>
          </a:p>
        </p:txBody>
      </p:sp>
      <p:sp>
        <p:nvSpPr>
          <p:cNvPr id="10" name="TextBox 9"/>
          <p:cNvSpPr txBox="1"/>
          <p:nvPr/>
        </p:nvSpPr>
        <p:spPr>
          <a:xfrm>
            <a:off x="6433335" y="4905375"/>
            <a:ext cx="1135865" cy="733425"/>
          </a:xfrm>
          <a:prstGeom prst="rect">
            <a:avLst/>
          </a:prstGeom>
          <a:noFill/>
        </p:spPr>
        <p:txBody>
          <a:bodyPr wrap="square" rtlCol="0">
            <a:spAutoFit/>
          </a:bodyPr>
          <a:lstStyle/>
          <a:p>
            <a:r>
              <a:rPr lang="en-US" dirty="0" smtClean="0"/>
              <a:t>T</a:t>
            </a:r>
            <a:endParaRPr lang="en-US" dirty="0"/>
          </a:p>
        </p:txBody>
      </p:sp>
      <p:cxnSp>
        <p:nvCxnSpPr>
          <p:cNvPr id="14" name="Straight Arrow Connector 13"/>
          <p:cNvCxnSpPr>
            <a:stCxn id="4" idx="3"/>
          </p:cNvCxnSpPr>
          <p:nvPr/>
        </p:nvCxnSpPr>
        <p:spPr>
          <a:xfrm>
            <a:off x="2947848" y="4752975"/>
            <a:ext cx="1230743" cy="15454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433503" y="2987486"/>
            <a:ext cx="1230743" cy="15454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74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1480800" y="625475"/>
            <a:ext cx="1089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4" name="Title 3"/>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cs typeface="Andale Mono"/>
              </a:rPr>
              <a:t>Problem / Opportunity </a:t>
            </a:r>
            <a:endParaRPr lang="en-US" dirty="0"/>
          </a:p>
        </p:txBody>
      </p:sp>
      <p:sp>
        <p:nvSpPr>
          <p:cNvPr id="6" name="Content Placeholder 5"/>
          <p:cNvSpPr>
            <a:spLocks noGrp="1"/>
          </p:cNvSpPr>
          <p:nvPr>
            <p:ph sz="quarter" idx="13"/>
          </p:nvPr>
        </p:nvSpPr>
        <p:spPr>
          <a:xfrm>
            <a:off x="866775" y="2276475"/>
            <a:ext cx="11271250" cy="6410325"/>
          </a:xfrm>
        </p:spPr>
        <p:txBody>
          <a:bodyPr>
            <a:normAutofit fontScale="70000" lnSpcReduction="20000"/>
          </a:bodyPr>
          <a:lstStyle/>
          <a:p>
            <a:pPr marL="487672" indent="-487672" defTabSz="1300460" eaLnBrk="1" fontAlgn="auto" hangingPunct="1">
              <a:spcAft>
                <a:spcPts val="853"/>
              </a:spcAft>
              <a:defRPr/>
            </a:pPr>
            <a:r>
              <a:rPr lang="en-US" sz="3600" dirty="0">
                <a:cs typeface="Arial" pitchFamily="34" charset="0"/>
              </a:rPr>
              <a:t> </a:t>
            </a:r>
            <a:r>
              <a:rPr lang="en-US" sz="3600" dirty="0" smtClean="0">
                <a:cs typeface="Arial" pitchFamily="34" charset="0"/>
              </a:rPr>
              <a:t>The pain:</a:t>
            </a:r>
            <a:endParaRPr lang="en-US" sz="3600" dirty="0" smtClean="0">
              <a:cs typeface="Arial" pitchFamily="34" charset="0"/>
            </a:endParaRPr>
          </a:p>
          <a:p>
            <a:pPr marL="1055997" lvl="1" indent="-487672" defTabSz="1300460" eaLnBrk="1" fontAlgn="auto" hangingPunct="1">
              <a:spcAft>
                <a:spcPts val="853"/>
              </a:spcAft>
              <a:defRPr/>
            </a:pPr>
            <a:r>
              <a:rPr lang="en-US" sz="3600" dirty="0"/>
              <a:t>Slow payment and settlement </a:t>
            </a:r>
            <a:r>
              <a:rPr lang="en-US" sz="3600" dirty="0" smtClean="0"/>
              <a:t>process </a:t>
            </a:r>
            <a:endParaRPr lang="en-US" sz="3600" dirty="0" smtClean="0"/>
          </a:p>
          <a:p>
            <a:pPr marL="1055997" lvl="1" indent="-487672" defTabSz="1300460" eaLnBrk="1" fontAlgn="auto" hangingPunct="1">
              <a:spcAft>
                <a:spcPts val="853"/>
              </a:spcAft>
              <a:defRPr/>
            </a:pPr>
            <a:r>
              <a:rPr lang="en-US" sz="3600" dirty="0" smtClean="0"/>
              <a:t>Capital controls</a:t>
            </a:r>
          </a:p>
          <a:p>
            <a:pPr marL="1055997" lvl="1" indent="-487672" defTabSz="1300460" eaLnBrk="1" fontAlgn="auto" hangingPunct="1">
              <a:spcAft>
                <a:spcPts val="853"/>
              </a:spcAft>
              <a:defRPr/>
            </a:pPr>
            <a:r>
              <a:rPr lang="en-US" sz="3600" dirty="0" smtClean="0"/>
              <a:t>Absence of transparancy and lack of auditability</a:t>
            </a:r>
          </a:p>
          <a:p>
            <a:pPr marL="1055997" lvl="1" indent="-487672" defTabSz="1300460" eaLnBrk="1" fontAlgn="auto" hangingPunct="1">
              <a:spcAft>
                <a:spcPts val="853"/>
              </a:spcAft>
              <a:defRPr/>
            </a:pPr>
            <a:r>
              <a:rPr lang="en-US" sz="3600" dirty="0" smtClean="0"/>
              <a:t>Huge IT infrastructure costs</a:t>
            </a:r>
            <a:endParaRPr lang="en-US" sz="3600" dirty="0" smtClean="0"/>
          </a:p>
          <a:p>
            <a:pPr marL="1055997" lvl="1" indent="-487672" defTabSz="1300460" eaLnBrk="1" fontAlgn="auto" hangingPunct="1">
              <a:spcAft>
                <a:spcPts val="853"/>
              </a:spcAft>
              <a:defRPr/>
            </a:pPr>
            <a:r>
              <a:rPr lang="en-US" sz="3600" dirty="0" smtClean="0"/>
              <a:t>Trapped liquidity pools for the companies</a:t>
            </a:r>
            <a:endParaRPr lang="en-US" sz="3600" dirty="0"/>
          </a:p>
          <a:p>
            <a:pPr marL="1055997" lvl="1" indent="-487672" defTabSz="1300460" eaLnBrk="1" fontAlgn="auto" hangingPunct="1">
              <a:spcAft>
                <a:spcPts val="853"/>
              </a:spcAft>
              <a:defRPr/>
            </a:pPr>
            <a:r>
              <a:rPr lang="en-US" sz="3600" dirty="0"/>
              <a:t>Verification of </a:t>
            </a:r>
            <a:r>
              <a:rPr lang="en-US" sz="3600" dirty="0" smtClean="0"/>
              <a:t>transactions is </a:t>
            </a:r>
            <a:r>
              <a:rPr lang="en-US" sz="3600" dirty="0"/>
              <a:t>cumbersome and </a:t>
            </a:r>
            <a:r>
              <a:rPr lang="en-US" sz="3600" dirty="0" smtClean="0"/>
              <a:t>error prone, Costly reconciliations, increased operational </a:t>
            </a:r>
            <a:r>
              <a:rPr lang="en-US" sz="3600" dirty="0" smtClean="0"/>
              <a:t>risk, higher capital requirements</a:t>
            </a:r>
            <a:endParaRPr lang="en-US" sz="3600" dirty="0"/>
          </a:p>
          <a:p>
            <a:pPr marL="1055997" lvl="1" indent="-487672" defTabSz="1300460" eaLnBrk="1" fontAlgn="auto" hangingPunct="1">
              <a:spcAft>
                <a:spcPts val="853"/>
              </a:spcAft>
              <a:defRPr/>
            </a:pPr>
            <a:r>
              <a:rPr lang="en-US" sz="3600" dirty="0"/>
              <a:t>High transaction fees to </a:t>
            </a:r>
            <a:r>
              <a:rPr lang="en-US" sz="3600" dirty="0" smtClean="0"/>
              <a:t>those, buying, selling and just exchanging the funds</a:t>
            </a:r>
          </a:p>
          <a:p>
            <a:pPr marL="1055997" lvl="1" indent="-487672" defTabSz="1300460" eaLnBrk="1" fontAlgn="auto" hangingPunct="1">
              <a:spcAft>
                <a:spcPts val="853"/>
              </a:spcAft>
              <a:defRPr/>
            </a:pPr>
            <a:r>
              <a:rPr lang="en-US" sz="3600" dirty="0" smtClean="0"/>
              <a:t>Inaccessible markets</a:t>
            </a:r>
          </a:p>
          <a:p>
            <a:pPr marL="1055997" lvl="1" indent="-487672" defTabSz="1300460" eaLnBrk="1" fontAlgn="auto" hangingPunct="1">
              <a:spcAft>
                <a:spcPts val="853"/>
              </a:spcAft>
              <a:defRPr/>
            </a:pPr>
            <a:r>
              <a:rPr lang="en-US" sz="3600" dirty="0" smtClean="0"/>
              <a:t>No access to real time data</a:t>
            </a:r>
          </a:p>
          <a:p>
            <a:pPr marL="1055997" lvl="1" indent="-487672" defTabSz="1300460" eaLnBrk="1" fontAlgn="auto" hangingPunct="1">
              <a:spcAft>
                <a:spcPts val="853"/>
              </a:spcAft>
              <a:defRPr/>
            </a:pPr>
            <a:endParaRPr lang="en-US" sz="3600" dirty="0" smtClean="0"/>
          </a:p>
          <a:p>
            <a:pPr marL="487672" indent="-487672" defTabSz="1300460" eaLnBrk="1" fontAlgn="auto" hangingPunct="1">
              <a:spcAft>
                <a:spcPts val="853"/>
              </a:spcAft>
              <a:defRPr/>
            </a:pPr>
            <a:endParaRPr lang="en-US" dirty="0" smtClean="0"/>
          </a:p>
          <a:p>
            <a:pPr marL="487672" indent="-487672" defTabSz="1300460" eaLnBrk="1" fontAlgn="auto" hangingPunct="1">
              <a:spcAft>
                <a:spcPts val="853"/>
              </a:spcAft>
              <a:defRPr/>
            </a:pPr>
            <a:endParaRPr lang="en-US" dirty="0" smtClean="0"/>
          </a:p>
          <a:p>
            <a:pPr marL="487672" indent="-487672" defTabSz="1300460" eaLnBrk="1" fontAlgn="auto" hangingPunct="1">
              <a:spcAft>
                <a:spcPts val="853"/>
              </a:spcAft>
              <a:defRPr/>
            </a:pPr>
            <a:endParaRPr lang="en-US" dirty="0" smtClean="0"/>
          </a:p>
          <a:p>
            <a:pPr marL="487672" indent="-487672" defTabSz="1300460" eaLnBrk="1" fontAlgn="auto" hangingPunct="1">
              <a:spcAft>
                <a:spcPts val="853"/>
              </a:spcAft>
              <a:defRPr/>
            </a:pPr>
            <a:endParaRPr lang="en-US" dirty="0" smtClean="0"/>
          </a:p>
          <a:p>
            <a:pPr marL="487672" indent="-487672" defTabSz="1300460" eaLnBrk="1" fontAlgn="auto" hangingPunct="1">
              <a:spcAft>
                <a:spcPts val="853"/>
              </a:spcAft>
              <a:defRPr/>
            </a:pPr>
            <a:endParaRPr lang="en-US" dirty="0" smtClean="0"/>
          </a:p>
          <a:p>
            <a:pPr marL="487672" indent="-487672" defTabSz="1300460" eaLnBrk="1" fontAlgn="auto" hangingPunct="1">
              <a:spcAft>
                <a:spcPts val="853"/>
              </a:spcAft>
              <a:defRPr/>
            </a:pPr>
            <a:endParaRPr lang="en-US" dirty="0" smtClean="0"/>
          </a:p>
        </p:txBody>
      </p:sp>
    </p:spTree>
    <p:extLst>
      <p:ext uri="{BB962C8B-B14F-4D97-AF65-F5344CB8AC3E}">
        <p14:creationId xmlns:p14="http://schemas.microsoft.com/office/powerpoint/2010/main" val="339018940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a:t>
            </a:r>
            <a:endParaRPr lang="en-US"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68600" y="3048000"/>
            <a:ext cx="68580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600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luck paying with it</a:t>
            </a:r>
            <a:endParaRPr lang="en-US" dirty="0"/>
          </a:p>
        </p:txBody>
      </p:sp>
      <p:pic>
        <p:nvPicPr>
          <p:cNvPr id="4" name="Content Placeholder 3"/>
          <p:cNvPicPr>
            <a:picLocks noGrp="1"/>
          </p:cNvPicPr>
          <p:nvPr>
            <p:ph sz="quarter" idx="13"/>
          </p:nvPr>
        </p:nvPicPr>
        <p:blipFill>
          <a:blip r:embed="rId2"/>
          <a:stretch>
            <a:fillRect/>
          </a:stretch>
        </p:blipFill>
        <p:spPr>
          <a:xfrm>
            <a:off x="0" y="2133600"/>
            <a:ext cx="13004800" cy="7600950"/>
          </a:xfrm>
          <a:prstGeom prst="rect">
            <a:avLst/>
          </a:prstGeom>
        </p:spPr>
      </p:pic>
    </p:spTree>
    <p:extLst>
      <p:ext uri="{BB962C8B-B14F-4D97-AF65-F5344CB8AC3E}">
        <p14:creationId xmlns:p14="http://schemas.microsoft.com/office/powerpoint/2010/main" val="3444821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904875"/>
          </a:xfrm>
        </p:spPr>
        <p:txBody>
          <a:bodyPr/>
          <a:lstStyle/>
          <a:p>
            <a:pPr defTabSz="1300460" eaLnBrk="1" fontAlgn="auto" hangingPunct="1">
              <a:spcAft>
                <a:spcPts val="0"/>
              </a:spcAft>
              <a:defRPr/>
            </a:pPr>
            <a:r>
              <a:rPr lang="en-US" dirty="0" smtClean="0"/>
              <a:t>Bob and Alice: Tomorrow</a:t>
            </a:r>
            <a:endParaRPr lang="en-US" dirty="0"/>
          </a:p>
        </p:txBody>
      </p:sp>
      <p:sp>
        <p:nvSpPr>
          <p:cNvPr id="18434" name="Rectangle 2"/>
          <p:cNvSpPr>
            <a:spLocks noGrp="1" noChangeArrowheads="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dirty="0">
                <a:cs typeface="Arial" pitchFamily="34" charset="0"/>
              </a:rPr>
              <a:t> </a:t>
            </a:r>
            <a:r>
              <a:rPr lang="en-US" dirty="0" smtClean="0">
                <a:cs typeface="Arial" pitchFamily="34" charset="0"/>
              </a:rPr>
              <a:t>Paysfer offers:</a:t>
            </a:r>
          </a:p>
          <a:p>
            <a:pPr marL="457200" indent="-457200" defTabSz="1300460" eaLnBrk="1" fontAlgn="auto" hangingPunct="1">
              <a:spcAft>
                <a:spcPts val="853"/>
              </a:spcAft>
              <a:buAutoNum type="arabicPeriod"/>
              <a:defRPr/>
            </a:pPr>
            <a:r>
              <a:rPr lang="en-US" dirty="0" smtClean="0">
                <a:cs typeface="Arial" pitchFamily="34" charset="0"/>
              </a:rPr>
              <a:t>First Hybrid Currency: That, combining the best of two worlds</a:t>
            </a:r>
          </a:p>
          <a:p>
            <a:pPr marL="457200" indent="-457200" defTabSz="1300460" eaLnBrk="1" fontAlgn="auto" hangingPunct="1">
              <a:spcAft>
                <a:spcPts val="853"/>
              </a:spcAft>
              <a:buAutoNum type="arabicPeriod"/>
              <a:defRPr/>
            </a:pPr>
            <a:endParaRPr lang="en-US" dirty="0" smtClean="0">
              <a:cs typeface="Arial" pitchFamily="34" charset="0"/>
            </a:endParaRPr>
          </a:p>
          <a:p>
            <a:pPr marL="487672" indent="-487672"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p:txBody>
      </p:sp>
      <p:sp>
        <p:nvSpPr>
          <p:cNvPr id="5" name="Rectangle 1"/>
          <p:cNvSpPr>
            <a:spLocks noChangeArrowheads="1"/>
          </p:cNvSpPr>
          <p:nvPr/>
        </p:nvSpPr>
        <p:spPr bwMode="auto">
          <a:xfrm>
            <a:off x="3357563" y="36544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3357563" y="3654425"/>
            <a:ext cx="4291012" cy="952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3333750"/>
            <a:ext cx="10922000" cy="637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1271250" cy="1625600"/>
          </a:xfrm>
        </p:spPr>
        <p:txBody>
          <a:bodyPr/>
          <a:lstStyle/>
          <a:p>
            <a:pPr defTabSz="1300460" eaLnBrk="1" fontAlgn="auto" hangingPunct="1">
              <a:spcAft>
                <a:spcPts val="0"/>
              </a:spcAft>
              <a:defRPr/>
            </a:pPr>
            <a:r>
              <a:rPr lang="en-US" dirty="0" smtClean="0"/>
              <a:t>How it works?</a:t>
            </a:r>
            <a:endParaRPr lang="en-US" dirty="0"/>
          </a:p>
        </p:txBody>
      </p:sp>
      <p:pic>
        <p:nvPicPr>
          <p:cNvPr id="4" name="Content Placeholder 3"/>
          <p:cNvPicPr>
            <a:picLocks noGrp="1"/>
          </p:cNvPicPr>
          <p:nvPr>
            <p:ph sz="quarter" idx="13"/>
          </p:nvPr>
        </p:nvPicPr>
        <p:blipFill>
          <a:blip r:embed="rId3">
            <a:extLst>
              <a:ext uri="{28A0092B-C50C-407E-A947-70E740481C1C}">
                <a14:useLocalDpi xmlns:a14="http://schemas.microsoft.com/office/drawing/2010/main" val="0"/>
              </a:ext>
            </a:extLst>
          </a:blip>
          <a:stretch>
            <a:fillRect/>
          </a:stretch>
        </p:blipFill>
        <p:spPr>
          <a:xfrm>
            <a:off x="2387940" y="2276475"/>
            <a:ext cx="8228919" cy="5851525"/>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4820</TotalTime>
  <Pages>0</Pages>
  <Words>457</Words>
  <Characters>0</Characters>
  <Application>Microsoft Office PowerPoint</Application>
  <PresentationFormat>Custom</PresentationFormat>
  <Lines>0</Lines>
  <Paragraphs>79</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PowerPoint Presentation</vt:lpstr>
      <vt:lpstr>Overview</vt:lpstr>
      <vt:lpstr>Bob and Alice: Today</vt:lpstr>
      <vt:lpstr>Bob and Alice: Today</vt:lpstr>
      <vt:lpstr>Problem / Opportunity </vt:lpstr>
      <vt:lpstr>Bitcoin?</vt:lpstr>
      <vt:lpstr>Good luck paying with it</vt:lpstr>
      <vt:lpstr>Bob and Alice: Tomorrow</vt:lpstr>
      <vt:lpstr>How it works?</vt:lpstr>
      <vt:lpstr>Alice and Bob: tomorrow</vt:lpstr>
      <vt:lpstr>What about the bank?</vt:lpstr>
      <vt:lpstr>PowerPoint Presentation</vt:lpstr>
      <vt:lpstr>Now, the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Jamie Bothwell</dc:creator>
  <cp:lastModifiedBy>oops</cp:lastModifiedBy>
  <cp:revision>116</cp:revision>
  <dcterms:modified xsi:type="dcterms:W3CDTF">2017-06-11T15:15:00Z</dcterms:modified>
</cp:coreProperties>
</file>