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Merriweather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22B8841-D5D9-47A1-BA30-F66E0EAECFAA}">
  <a:tblStyle styleId="{F22B8841-D5D9-47A1-BA30-F66E0EAECFA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.fntdata"/><Relationship Id="rId20" Type="http://schemas.openxmlformats.org/officeDocument/2006/relationships/slide" Target="slides/slide13.xml"/><Relationship Id="rId42" Type="http://schemas.openxmlformats.org/officeDocument/2006/relationships/font" Target="fonts/Merriweather-boldItalic.fntdata"/><Relationship Id="rId41" Type="http://schemas.openxmlformats.org/officeDocument/2006/relationships/font" Target="fonts/Merriweather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italic.fntdata"/><Relationship Id="rId14" Type="http://schemas.openxmlformats.org/officeDocument/2006/relationships/slide" Target="slides/slide7.xml"/><Relationship Id="rId36" Type="http://schemas.openxmlformats.org/officeDocument/2006/relationships/font" Target="fonts/Roboto-bold.fntdata"/><Relationship Id="rId17" Type="http://schemas.openxmlformats.org/officeDocument/2006/relationships/slide" Target="slides/slide10.xml"/><Relationship Id="rId39" Type="http://schemas.openxmlformats.org/officeDocument/2006/relationships/font" Target="fonts/Merriweather-regular.fntdata"/><Relationship Id="rId16" Type="http://schemas.openxmlformats.org/officeDocument/2006/relationships/slide" Target="slides/slide9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7ce14ab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7ce14ab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每個參數都說一下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作業可以調整的地方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7ce14ab7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7ce14ab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7ce14ab7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7ce14ab7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全連接層參數多，dropout的rate放大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108b8cb63_3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5108b8cb63_3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108b8cb63_7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5108b8cb63_7_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運算完最大值的地方就是要找的feature的位置</a:t>
            </a:r>
            <a:endParaRPr/>
          </a:p>
        </p:txBody>
      </p:sp>
      <p:sp>
        <p:nvSpPr>
          <p:cNvPr id="268" name="Google Shape;268;g5108b8cb63_7_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108b8cb63_3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5108b8cb63_3_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把每個filter得到的結果疊起來就叫做feature map</a:t>
            </a:r>
            <a:endParaRPr/>
          </a:p>
        </p:txBody>
      </p:sp>
      <p:sp>
        <p:nvSpPr>
          <p:cNvPr id="309" name="Google Shape;309;g5108b8cb63_3_10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108b8cb63_3_1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5108b8cb63_3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108b8cb63_3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5108b8cb63_3_1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Conv + max pooling可以重複很多次 看你有幾個filter output就有幾維(channel)，獲得一個新的但是比較小的image</a:t>
            </a:r>
            <a:endParaRPr/>
          </a:p>
        </p:txBody>
      </p:sp>
      <p:sp>
        <p:nvSpPr>
          <p:cNvPr id="410" name="Google Shape;410;g5108b8cb63_3_19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108b8cb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108b8cb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提一下 kernel size,pool size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7ce14ab7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7ce14ab7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c3cb3b5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7c3cb3b5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7ce14ab7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7ce14ab7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7ce14ab7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7ce14ab7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7c3cb3b5c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7c3cb3b5c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epoch、filter、batch size</a:t>
            </a:r>
            <a:r>
              <a:rPr lang="zh-TW"/>
              <a:t>大小、dropout rate、learning rate...都能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108b8cb6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108b8cb6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epoch、filter、batch size大小、dropout rate、learning rate...都能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7ce14ab7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7ce14ab7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108b8cb6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108b8cb6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7ef6160f4_2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7ef6160f4_2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7ef6160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7ef6160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7c3cb3b5c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7c3cb3b5c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7c3cb3b5c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7c3cb3b5c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不要裝在C槽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所有軟體都要裝同一個槽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加入環境變數要打勾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7c3cb3b5c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7c3cb3b5c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7c3cb3b5c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7c3cb3b5c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7c3cb3b5c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7c3cb3b5c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7c3cb3b5c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7c3cb3b5c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7ce14ab7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7ce14ab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訂版面配置">
  <p:cSld name="AUTOLAYOUT">
    <p:bg>
      <p:bgPr>
        <a:solidFill>
          <a:srgbClr val="37474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3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3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3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5" name="Google Shape;105;p1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6" name="Google Shape;106;p1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7" name="Google Shape;107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3" name="Google Shape;123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文本" type="vertTitleAndTx">
  <p:cSld name="VERTICAL_TITLE_AND_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leiphone.com/news/201802/31oWxcSnayBIUJh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keras.io/" TargetMode="External"/><Relationship Id="rId4" Type="http://schemas.openxmlformats.org/officeDocument/2006/relationships/hyperlink" Target="http://speech.ee.ntu.edu.tw/~tlkagk/courses_MLDS18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repo.continuum.io/archive/" TargetMode="External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keras安裝&amp;作業要求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4.2 </a:t>
            </a: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變數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25" y="1712575"/>
            <a:ext cx="5458025" cy="28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4.3 Preprocessing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00" y="1464513"/>
            <a:ext cx="634365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6"/>
          <p:cNvSpPr txBox="1"/>
          <p:nvPr/>
        </p:nvSpPr>
        <p:spPr>
          <a:xfrm>
            <a:off x="388275" y="2216250"/>
            <a:ext cx="1760700" cy="568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475" y="2216250"/>
            <a:ext cx="4185524" cy="14792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2" name="Google Shape;232;p36"/>
          <p:cNvSpPr txBox="1"/>
          <p:nvPr/>
        </p:nvSpPr>
        <p:spPr>
          <a:xfrm>
            <a:off x="402125" y="4406750"/>
            <a:ext cx="6155700" cy="27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6"/>
          <p:cNvSpPr/>
          <p:nvPr/>
        </p:nvSpPr>
        <p:spPr>
          <a:xfrm>
            <a:off x="6405200" y="3893775"/>
            <a:ext cx="287100" cy="323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4.4 </a:t>
            </a:r>
            <a:r>
              <a:rPr lang="zh-TW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architecture</a:t>
            </a:r>
            <a:endParaRPr sz="4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00" y="1416825"/>
            <a:ext cx="52197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The whole CNN</a:t>
            </a:r>
            <a:endParaRPr/>
          </a:p>
        </p:txBody>
      </p:sp>
      <p:grpSp>
        <p:nvGrpSpPr>
          <p:cNvPr id="245" name="Google Shape;245;p38"/>
          <p:cNvGrpSpPr/>
          <p:nvPr/>
        </p:nvGrpSpPr>
        <p:grpSpPr>
          <a:xfrm>
            <a:off x="749703" y="1705761"/>
            <a:ext cx="2906568" cy="2401108"/>
            <a:chOff x="-1626455" y="3999117"/>
            <a:chExt cx="2906568" cy="3201477"/>
          </a:xfrm>
        </p:grpSpPr>
        <p:pic>
          <p:nvPicPr>
            <p:cNvPr id="246" name="Google Shape;246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5400000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38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Fully Connected Feedforward network</a:t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ttp://s.hswstatic.com/gif/whiskers-sam.jpg" id="248" name="Google Shape;24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5292" y="158672"/>
            <a:ext cx="1328254" cy="90321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8"/>
          <p:cNvSpPr txBox="1"/>
          <p:nvPr/>
        </p:nvSpPr>
        <p:spPr>
          <a:xfrm>
            <a:off x="1277455" y="1279477"/>
            <a:ext cx="2046763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 dog ……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8"/>
          <p:cNvSpPr/>
          <p:nvPr/>
        </p:nvSpPr>
        <p:spPr>
          <a:xfrm>
            <a:off x="5249923" y="1447129"/>
            <a:ext cx="1736724" cy="417366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Convolution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8"/>
          <p:cNvSpPr/>
          <p:nvPr/>
        </p:nvSpPr>
        <p:spPr>
          <a:xfrm>
            <a:off x="5249923" y="2272138"/>
            <a:ext cx="1736724" cy="417366"/>
          </a:xfrm>
          <a:prstGeom prst="rect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 Pooling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8"/>
          <p:cNvSpPr/>
          <p:nvPr/>
        </p:nvSpPr>
        <p:spPr>
          <a:xfrm>
            <a:off x="5249923" y="3073298"/>
            <a:ext cx="1736724" cy="417366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Convolution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8"/>
          <p:cNvSpPr/>
          <p:nvPr/>
        </p:nvSpPr>
        <p:spPr>
          <a:xfrm>
            <a:off x="5249923" y="3848237"/>
            <a:ext cx="1736724" cy="417366"/>
          </a:xfrm>
          <a:prstGeom prst="rect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 Pooling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3324218" y="4541750"/>
            <a:ext cx="1556991" cy="346249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Flatten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8"/>
          <p:cNvSpPr/>
          <p:nvPr/>
        </p:nvSpPr>
        <p:spPr>
          <a:xfrm>
            <a:off x="5869620" y="1088820"/>
            <a:ext cx="545690" cy="33135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8"/>
          <p:cNvSpPr/>
          <p:nvPr/>
        </p:nvSpPr>
        <p:spPr>
          <a:xfrm>
            <a:off x="5869620" y="1921906"/>
            <a:ext cx="545690" cy="33135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8"/>
          <p:cNvSpPr/>
          <p:nvPr/>
        </p:nvSpPr>
        <p:spPr>
          <a:xfrm>
            <a:off x="5869620" y="2740639"/>
            <a:ext cx="545690" cy="33135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8"/>
          <p:cNvSpPr/>
          <p:nvPr/>
        </p:nvSpPr>
        <p:spPr>
          <a:xfrm>
            <a:off x="5869620" y="3516884"/>
            <a:ext cx="545690" cy="33135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8"/>
          <p:cNvSpPr/>
          <p:nvPr/>
        </p:nvSpPr>
        <p:spPr>
          <a:xfrm rot="10800000">
            <a:off x="4881209" y="4315051"/>
            <a:ext cx="1378857" cy="563807"/>
          </a:xfrm>
          <a:prstGeom prst="bentArrow">
            <a:avLst>
              <a:gd fmla="val 36585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8"/>
          <p:cNvSpPr/>
          <p:nvPr/>
        </p:nvSpPr>
        <p:spPr>
          <a:xfrm rot="-5400000">
            <a:off x="2275267" y="3850903"/>
            <a:ext cx="726317" cy="1238252"/>
          </a:xfrm>
          <a:prstGeom prst="bentArrow">
            <a:avLst>
              <a:gd fmla="val 28061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7424968" y="2561068"/>
            <a:ext cx="1690625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repeat many times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8"/>
          <p:cNvSpPr/>
          <p:nvPr/>
        </p:nvSpPr>
        <p:spPr>
          <a:xfrm flipH="1">
            <a:off x="7026249" y="1354906"/>
            <a:ext cx="334434" cy="3035575"/>
          </a:xfrm>
          <a:prstGeom prst="leftBrace">
            <a:avLst>
              <a:gd fmla="val 7289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5169420" y="1398214"/>
            <a:ext cx="1856830" cy="522386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8"/>
          <p:cNvSpPr/>
          <p:nvPr/>
        </p:nvSpPr>
        <p:spPr>
          <a:xfrm>
            <a:off x="5189870" y="3021213"/>
            <a:ext cx="1856830" cy="522386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CNN – Convolution</a:t>
            </a:r>
            <a:endParaRPr/>
          </a:p>
        </p:txBody>
      </p:sp>
      <p:graphicFrame>
        <p:nvGraphicFramePr>
          <p:cNvPr id="271" name="Google Shape;271;p39"/>
          <p:cNvGraphicFramePr/>
          <p:nvPr/>
        </p:nvGraphicFramePr>
        <p:xfrm>
          <a:off x="985111" y="17992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{F22B8841-D5D9-47A1-BA30-F66E0EAECFAA}</a:tableStyleId>
              </a:tblPr>
              <a:tblGrid>
                <a:gridCol w="479000"/>
                <a:gridCol w="479000"/>
                <a:gridCol w="479000"/>
                <a:gridCol w="479000"/>
                <a:gridCol w="479000"/>
                <a:gridCol w="479000"/>
              </a:tblGrid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72" name="Google Shape;272;p39"/>
          <p:cNvSpPr txBox="1"/>
          <p:nvPr/>
        </p:nvSpPr>
        <p:spPr>
          <a:xfrm>
            <a:off x="1248583" y="4041727"/>
            <a:ext cx="234702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x 6 image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3" name="Google Shape;273;p39"/>
          <p:cNvGraphicFramePr/>
          <p:nvPr/>
        </p:nvGraphicFramePr>
        <p:xfrm>
          <a:off x="5563892" y="3588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{F22B8841-D5D9-47A1-BA30-F66E0EAECFAA}</a:tableStyleId>
              </a:tblPr>
              <a:tblGrid>
                <a:gridCol w="540725"/>
                <a:gridCol w="540725"/>
                <a:gridCol w="540725"/>
              </a:tblGrid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F2DA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F2DA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F2DADA"/>
                    </a:solidFill>
                  </a:tcPr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F2DA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F2DA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F2DADA"/>
                    </a:solidFill>
                  </a:tcPr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F2DA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F2DA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F2DADA"/>
                    </a:solidFill>
                  </a:tcPr>
                </a:tc>
              </a:tr>
            </a:tbl>
          </a:graphicData>
        </a:graphic>
      </p:graphicFrame>
      <p:sp>
        <p:nvSpPr>
          <p:cNvPr id="274" name="Google Shape;274;p39"/>
          <p:cNvSpPr txBox="1"/>
          <p:nvPr/>
        </p:nvSpPr>
        <p:spPr>
          <a:xfrm>
            <a:off x="7186046" y="700029"/>
            <a:ext cx="1448123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9"/>
          <p:cNvSpPr/>
          <p:nvPr/>
        </p:nvSpPr>
        <p:spPr>
          <a:xfrm>
            <a:off x="985111" y="1799296"/>
            <a:ext cx="1417126" cy="1036893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9"/>
          <p:cNvSpPr/>
          <p:nvPr/>
        </p:nvSpPr>
        <p:spPr>
          <a:xfrm>
            <a:off x="4722062" y="2090987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9"/>
          <p:cNvSpPr/>
          <p:nvPr/>
        </p:nvSpPr>
        <p:spPr>
          <a:xfrm>
            <a:off x="5563891" y="2090987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9"/>
          <p:cNvSpPr/>
          <p:nvPr/>
        </p:nvSpPr>
        <p:spPr>
          <a:xfrm>
            <a:off x="6405720" y="2090987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9"/>
          <p:cNvSpPr/>
          <p:nvPr/>
        </p:nvSpPr>
        <p:spPr>
          <a:xfrm>
            <a:off x="7247549" y="2090987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9"/>
          <p:cNvSpPr/>
          <p:nvPr/>
        </p:nvSpPr>
        <p:spPr>
          <a:xfrm>
            <a:off x="4722062" y="2691062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9"/>
          <p:cNvSpPr/>
          <p:nvPr/>
        </p:nvSpPr>
        <p:spPr>
          <a:xfrm>
            <a:off x="5563891" y="2691062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9"/>
          <p:cNvSpPr/>
          <p:nvPr/>
        </p:nvSpPr>
        <p:spPr>
          <a:xfrm>
            <a:off x="6405720" y="2691062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9"/>
          <p:cNvSpPr/>
          <p:nvPr/>
        </p:nvSpPr>
        <p:spPr>
          <a:xfrm>
            <a:off x="7247549" y="2691062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9"/>
          <p:cNvSpPr/>
          <p:nvPr/>
        </p:nvSpPr>
        <p:spPr>
          <a:xfrm>
            <a:off x="4722062" y="333439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9"/>
          <p:cNvSpPr/>
          <p:nvPr/>
        </p:nvSpPr>
        <p:spPr>
          <a:xfrm>
            <a:off x="5563891" y="333439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9"/>
          <p:cNvSpPr/>
          <p:nvPr/>
        </p:nvSpPr>
        <p:spPr>
          <a:xfrm>
            <a:off x="6405720" y="333439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9"/>
          <p:cNvSpPr/>
          <p:nvPr/>
        </p:nvSpPr>
        <p:spPr>
          <a:xfrm>
            <a:off x="7247549" y="333439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9"/>
          <p:cNvSpPr/>
          <p:nvPr/>
        </p:nvSpPr>
        <p:spPr>
          <a:xfrm>
            <a:off x="4732036" y="394485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5563891" y="3934466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6405720" y="3934466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7247549" y="3934466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9"/>
          <p:cNvSpPr/>
          <p:nvPr/>
        </p:nvSpPr>
        <p:spPr>
          <a:xfrm>
            <a:off x="1484714" y="1799296"/>
            <a:ext cx="1417126" cy="1036893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1930824" y="1801655"/>
            <a:ext cx="1417126" cy="1036893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2432953" y="1804013"/>
            <a:ext cx="1417126" cy="1036893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9"/>
          <p:cNvSpPr/>
          <p:nvPr/>
        </p:nvSpPr>
        <p:spPr>
          <a:xfrm>
            <a:off x="985111" y="2107679"/>
            <a:ext cx="1417126" cy="1036893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9"/>
          <p:cNvSpPr/>
          <p:nvPr/>
        </p:nvSpPr>
        <p:spPr>
          <a:xfrm>
            <a:off x="1167364" y="1299400"/>
            <a:ext cx="120712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stride=1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9"/>
          <p:cNvSpPr/>
          <p:nvPr/>
        </p:nvSpPr>
        <p:spPr>
          <a:xfrm>
            <a:off x="2432953" y="2825638"/>
            <a:ext cx="1417126" cy="1036893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9"/>
          <p:cNvSpPr/>
          <p:nvPr/>
        </p:nvSpPr>
        <p:spPr>
          <a:xfrm>
            <a:off x="5563890" y="358804"/>
            <a:ext cx="524489" cy="341225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9"/>
          <p:cNvSpPr/>
          <p:nvPr/>
        </p:nvSpPr>
        <p:spPr>
          <a:xfrm>
            <a:off x="6120535" y="702540"/>
            <a:ext cx="524489" cy="341225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9"/>
          <p:cNvSpPr/>
          <p:nvPr/>
        </p:nvSpPr>
        <p:spPr>
          <a:xfrm>
            <a:off x="6645024" y="1054281"/>
            <a:ext cx="524489" cy="341225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Google Shape;301;p39"/>
          <p:cNvCxnSpPr/>
          <p:nvPr/>
        </p:nvCxnSpPr>
        <p:spPr>
          <a:xfrm>
            <a:off x="5563890" y="358804"/>
            <a:ext cx="1605623" cy="1036702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39"/>
          <p:cNvSpPr/>
          <p:nvPr/>
        </p:nvSpPr>
        <p:spPr>
          <a:xfrm>
            <a:off x="4713060" y="2089403"/>
            <a:ext cx="729002" cy="531199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9"/>
          <p:cNvSpPr/>
          <p:nvPr/>
        </p:nvSpPr>
        <p:spPr>
          <a:xfrm>
            <a:off x="4732036" y="3946939"/>
            <a:ext cx="729002" cy="531199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p39"/>
          <p:cNvCxnSpPr/>
          <p:nvPr/>
        </p:nvCxnSpPr>
        <p:spPr>
          <a:xfrm>
            <a:off x="929397" y="1819339"/>
            <a:ext cx="1605623" cy="1036702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39"/>
          <p:cNvCxnSpPr/>
          <p:nvPr/>
        </p:nvCxnSpPr>
        <p:spPr>
          <a:xfrm>
            <a:off x="880630" y="2821173"/>
            <a:ext cx="1605623" cy="1036702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CNN – Convolution</a:t>
            </a:r>
            <a:endParaRPr/>
          </a:p>
        </p:txBody>
      </p:sp>
      <p:graphicFrame>
        <p:nvGraphicFramePr>
          <p:cNvPr id="312" name="Google Shape;312;p40"/>
          <p:cNvGraphicFramePr/>
          <p:nvPr/>
        </p:nvGraphicFramePr>
        <p:xfrm>
          <a:off x="985111" y="17992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{F22B8841-D5D9-47A1-BA30-F66E0EAECFAA}</a:tableStyleId>
              </a:tblPr>
              <a:tblGrid>
                <a:gridCol w="479000"/>
                <a:gridCol w="479000"/>
                <a:gridCol w="479000"/>
                <a:gridCol w="479000"/>
                <a:gridCol w="479000"/>
                <a:gridCol w="479000"/>
              </a:tblGrid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13" name="Google Shape;313;p40"/>
          <p:cNvSpPr txBox="1"/>
          <p:nvPr/>
        </p:nvSpPr>
        <p:spPr>
          <a:xfrm>
            <a:off x="1248583" y="4041727"/>
            <a:ext cx="234702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x 6 image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0"/>
          <p:cNvSpPr/>
          <p:nvPr/>
        </p:nvSpPr>
        <p:spPr>
          <a:xfrm>
            <a:off x="4722062" y="2090987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0"/>
          <p:cNvSpPr/>
          <p:nvPr/>
        </p:nvSpPr>
        <p:spPr>
          <a:xfrm>
            <a:off x="5563891" y="2090987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0"/>
          <p:cNvSpPr/>
          <p:nvPr/>
        </p:nvSpPr>
        <p:spPr>
          <a:xfrm>
            <a:off x="6405720" y="2090987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0"/>
          <p:cNvSpPr/>
          <p:nvPr/>
        </p:nvSpPr>
        <p:spPr>
          <a:xfrm>
            <a:off x="7247549" y="2090987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0"/>
          <p:cNvSpPr/>
          <p:nvPr/>
        </p:nvSpPr>
        <p:spPr>
          <a:xfrm>
            <a:off x="4722062" y="2691062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5563891" y="2691062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0"/>
          <p:cNvSpPr/>
          <p:nvPr/>
        </p:nvSpPr>
        <p:spPr>
          <a:xfrm>
            <a:off x="6405720" y="2691062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0"/>
          <p:cNvSpPr/>
          <p:nvPr/>
        </p:nvSpPr>
        <p:spPr>
          <a:xfrm>
            <a:off x="7247549" y="2691062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0"/>
          <p:cNvSpPr/>
          <p:nvPr/>
        </p:nvSpPr>
        <p:spPr>
          <a:xfrm>
            <a:off x="4722062" y="333439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0"/>
          <p:cNvSpPr/>
          <p:nvPr/>
        </p:nvSpPr>
        <p:spPr>
          <a:xfrm>
            <a:off x="5563891" y="333439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0"/>
          <p:cNvSpPr/>
          <p:nvPr/>
        </p:nvSpPr>
        <p:spPr>
          <a:xfrm>
            <a:off x="6405720" y="333439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0"/>
          <p:cNvSpPr/>
          <p:nvPr/>
        </p:nvSpPr>
        <p:spPr>
          <a:xfrm>
            <a:off x="7247549" y="333439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0"/>
          <p:cNvSpPr/>
          <p:nvPr/>
        </p:nvSpPr>
        <p:spPr>
          <a:xfrm>
            <a:off x="4722062" y="3934466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0"/>
          <p:cNvSpPr/>
          <p:nvPr/>
        </p:nvSpPr>
        <p:spPr>
          <a:xfrm>
            <a:off x="5563891" y="3934466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0"/>
          <p:cNvSpPr/>
          <p:nvPr/>
        </p:nvSpPr>
        <p:spPr>
          <a:xfrm>
            <a:off x="6405720" y="3934466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0"/>
          <p:cNvSpPr/>
          <p:nvPr/>
        </p:nvSpPr>
        <p:spPr>
          <a:xfrm>
            <a:off x="7247549" y="3934466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0" name="Google Shape;330;p40"/>
          <p:cNvGraphicFramePr/>
          <p:nvPr/>
        </p:nvGraphicFramePr>
        <p:xfrm>
          <a:off x="5687103" y="2738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{F22B8841-D5D9-47A1-BA30-F66E0EAECFAA}</a:tableStyleId>
              </a:tblPr>
              <a:tblGrid>
                <a:gridCol w="540725"/>
                <a:gridCol w="540725"/>
                <a:gridCol w="540725"/>
              </a:tblGrid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DAEE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DAEE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DAEEF3"/>
                    </a:solidFill>
                  </a:tcPr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DAEE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DAEE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DAEEF3"/>
                    </a:solidFill>
                  </a:tcPr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DAEE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DAEE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  <p:sp>
        <p:nvSpPr>
          <p:cNvPr id="331" name="Google Shape;331;p40"/>
          <p:cNvSpPr txBox="1"/>
          <p:nvPr/>
        </p:nvSpPr>
        <p:spPr>
          <a:xfrm>
            <a:off x="7309257" y="615070"/>
            <a:ext cx="1448123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0"/>
          <p:cNvSpPr/>
          <p:nvPr/>
        </p:nvSpPr>
        <p:spPr>
          <a:xfrm>
            <a:off x="985111" y="1799296"/>
            <a:ext cx="1417126" cy="1036893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0"/>
          <p:cNvSpPr/>
          <p:nvPr/>
        </p:nvSpPr>
        <p:spPr>
          <a:xfrm>
            <a:off x="1488818" y="1799296"/>
            <a:ext cx="1417126" cy="1036893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0"/>
          <p:cNvSpPr/>
          <p:nvPr/>
        </p:nvSpPr>
        <p:spPr>
          <a:xfrm>
            <a:off x="1930824" y="1800629"/>
            <a:ext cx="1417126" cy="1036893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0"/>
          <p:cNvSpPr/>
          <p:nvPr/>
        </p:nvSpPr>
        <p:spPr>
          <a:xfrm>
            <a:off x="2406593" y="1799296"/>
            <a:ext cx="1417126" cy="1036893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0"/>
          <p:cNvSpPr/>
          <p:nvPr/>
        </p:nvSpPr>
        <p:spPr>
          <a:xfrm>
            <a:off x="985111" y="2107679"/>
            <a:ext cx="1417126" cy="1036893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0"/>
          <p:cNvSpPr/>
          <p:nvPr/>
        </p:nvSpPr>
        <p:spPr>
          <a:xfrm>
            <a:off x="4905599" y="2247147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0"/>
          <p:cNvSpPr/>
          <p:nvPr/>
        </p:nvSpPr>
        <p:spPr>
          <a:xfrm>
            <a:off x="5747428" y="2247147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0"/>
          <p:cNvSpPr/>
          <p:nvPr/>
        </p:nvSpPr>
        <p:spPr>
          <a:xfrm>
            <a:off x="6589257" y="2247147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0"/>
          <p:cNvSpPr/>
          <p:nvPr/>
        </p:nvSpPr>
        <p:spPr>
          <a:xfrm>
            <a:off x="7431086" y="2247147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0"/>
          <p:cNvSpPr/>
          <p:nvPr/>
        </p:nvSpPr>
        <p:spPr>
          <a:xfrm>
            <a:off x="4905599" y="2847222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0"/>
          <p:cNvSpPr/>
          <p:nvPr/>
        </p:nvSpPr>
        <p:spPr>
          <a:xfrm>
            <a:off x="5747428" y="2847222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0"/>
          <p:cNvSpPr/>
          <p:nvPr/>
        </p:nvSpPr>
        <p:spPr>
          <a:xfrm>
            <a:off x="6589257" y="2847222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0"/>
          <p:cNvSpPr/>
          <p:nvPr/>
        </p:nvSpPr>
        <p:spPr>
          <a:xfrm>
            <a:off x="7431086" y="2847222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0"/>
          <p:cNvSpPr/>
          <p:nvPr/>
        </p:nvSpPr>
        <p:spPr>
          <a:xfrm>
            <a:off x="4905599" y="3490551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0"/>
          <p:cNvSpPr/>
          <p:nvPr/>
        </p:nvSpPr>
        <p:spPr>
          <a:xfrm>
            <a:off x="5747428" y="3490551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0"/>
          <p:cNvSpPr/>
          <p:nvPr/>
        </p:nvSpPr>
        <p:spPr>
          <a:xfrm>
            <a:off x="6589257" y="3490551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0"/>
          <p:cNvSpPr/>
          <p:nvPr/>
        </p:nvSpPr>
        <p:spPr>
          <a:xfrm>
            <a:off x="7431086" y="3490551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0"/>
          <p:cNvSpPr/>
          <p:nvPr/>
        </p:nvSpPr>
        <p:spPr>
          <a:xfrm>
            <a:off x="4905599" y="4090626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5747428" y="4090626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0"/>
          <p:cNvSpPr/>
          <p:nvPr/>
        </p:nvSpPr>
        <p:spPr>
          <a:xfrm>
            <a:off x="6589257" y="4090626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0"/>
          <p:cNvSpPr/>
          <p:nvPr/>
        </p:nvSpPr>
        <p:spPr>
          <a:xfrm>
            <a:off x="7431086" y="4090626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4572000" y="1342039"/>
            <a:ext cx="3793288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Do the same process for every filter</a:t>
            </a:r>
            <a:endParaRPr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0"/>
          <p:cNvSpPr/>
          <p:nvPr/>
        </p:nvSpPr>
        <p:spPr>
          <a:xfrm>
            <a:off x="2415409" y="2837498"/>
            <a:ext cx="1417126" cy="1036893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0"/>
          <p:cNvSpPr/>
          <p:nvPr/>
        </p:nvSpPr>
        <p:spPr>
          <a:xfrm>
            <a:off x="1167364" y="1299400"/>
            <a:ext cx="120712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stride=1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5415744" y="4630626"/>
            <a:ext cx="234702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 x 4 image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5315799" y="3039513"/>
            <a:ext cx="2320707" cy="729347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CNN – Max Pooling</a:t>
            </a:r>
            <a:endParaRPr/>
          </a:p>
        </p:txBody>
      </p:sp>
      <p:sp>
        <p:nvSpPr>
          <p:cNvPr id="363" name="Google Shape;363;p41"/>
          <p:cNvSpPr/>
          <p:nvPr/>
        </p:nvSpPr>
        <p:spPr>
          <a:xfrm>
            <a:off x="895269" y="246397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1"/>
          <p:cNvSpPr/>
          <p:nvPr/>
        </p:nvSpPr>
        <p:spPr>
          <a:xfrm>
            <a:off x="1737098" y="246397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1"/>
          <p:cNvSpPr/>
          <p:nvPr/>
        </p:nvSpPr>
        <p:spPr>
          <a:xfrm>
            <a:off x="2578927" y="246397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1"/>
          <p:cNvSpPr/>
          <p:nvPr/>
        </p:nvSpPr>
        <p:spPr>
          <a:xfrm>
            <a:off x="3420756" y="246397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1"/>
          <p:cNvSpPr/>
          <p:nvPr/>
        </p:nvSpPr>
        <p:spPr>
          <a:xfrm>
            <a:off x="895269" y="3064046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1"/>
          <p:cNvSpPr/>
          <p:nvPr/>
        </p:nvSpPr>
        <p:spPr>
          <a:xfrm>
            <a:off x="1737098" y="3064046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2578927" y="3064046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3420756" y="3064046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1"/>
          <p:cNvSpPr/>
          <p:nvPr/>
        </p:nvSpPr>
        <p:spPr>
          <a:xfrm>
            <a:off x="895269" y="3707375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1"/>
          <p:cNvSpPr/>
          <p:nvPr/>
        </p:nvSpPr>
        <p:spPr>
          <a:xfrm>
            <a:off x="1737098" y="3707375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1"/>
          <p:cNvSpPr/>
          <p:nvPr/>
        </p:nvSpPr>
        <p:spPr>
          <a:xfrm>
            <a:off x="2578927" y="3707375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1"/>
          <p:cNvSpPr/>
          <p:nvPr/>
        </p:nvSpPr>
        <p:spPr>
          <a:xfrm>
            <a:off x="3420756" y="3707375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1"/>
          <p:cNvSpPr/>
          <p:nvPr/>
        </p:nvSpPr>
        <p:spPr>
          <a:xfrm>
            <a:off x="895269" y="4307450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1"/>
          <p:cNvSpPr/>
          <p:nvPr/>
        </p:nvSpPr>
        <p:spPr>
          <a:xfrm>
            <a:off x="1737098" y="4307450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1"/>
          <p:cNvSpPr/>
          <p:nvPr/>
        </p:nvSpPr>
        <p:spPr>
          <a:xfrm>
            <a:off x="2578927" y="4307450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1"/>
          <p:cNvSpPr/>
          <p:nvPr/>
        </p:nvSpPr>
        <p:spPr>
          <a:xfrm>
            <a:off x="3420756" y="4307450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9" name="Google Shape;379;p41"/>
          <p:cNvGraphicFramePr/>
          <p:nvPr/>
        </p:nvGraphicFramePr>
        <p:xfrm>
          <a:off x="5711842" y="12130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{F22B8841-D5D9-47A1-BA30-F66E0EAECFAA}</a:tableStyleId>
              </a:tblPr>
              <a:tblGrid>
                <a:gridCol w="540725"/>
                <a:gridCol w="540725"/>
                <a:gridCol w="540725"/>
              </a:tblGrid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DAEE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DAEE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DAEEF3"/>
                    </a:solidFill>
                  </a:tcPr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DAEE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DAEE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DAEEF3"/>
                    </a:solidFill>
                  </a:tcPr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DAEE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DAEE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  <p:sp>
        <p:nvSpPr>
          <p:cNvPr id="380" name="Google Shape;380;p41"/>
          <p:cNvSpPr txBox="1"/>
          <p:nvPr/>
        </p:nvSpPr>
        <p:spPr>
          <a:xfrm>
            <a:off x="7200612" y="1564969"/>
            <a:ext cx="1448123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1"/>
          <p:cNvSpPr/>
          <p:nvPr/>
        </p:nvSpPr>
        <p:spPr>
          <a:xfrm>
            <a:off x="5064249" y="2515635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1"/>
          <p:cNvSpPr/>
          <p:nvPr/>
        </p:nvSpPr>
        <p:spPr>
          <a:xfrm>
            <a:off x="5906078" y="2515635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1"/>
          <p:cNvSpPr/>
          <p:nvPr/>
        </p:nvSpPr>
        <p:spPr>
          <a:xfrm>
            <a:off x="6747907" y="2515635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1"/>
          <p:cNvSpPr/>
          <p:nvPr/>
        </p:nvSpPr>
        <p:spPr>
          <a:xfrm>
            <a:off x="7589736" y="2515635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1"/>
          <p:cNvSpPr/>
          <p:nvPr/>
        </p:nvSpPr>
        <p:spPr>
          <a:xfrm>
            <a:off x="5064249" y="3115710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1"/>
          <p:cNvSpPr/>
          <p:nvPr/>
        </p:nvSpPr>
        <p:spPr>
          <a:xfrm>
            <a:off x="5906078" y="3115710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1"/>
          <p:cNvSpPr/>
          <p:nvPr/>
        </p:nvSpPr>
        <p:spPr>
          <a:xfrm>
            <a:off x="6747907" y="3115710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1"/>
          <p:cNvSpPr/>
          <p:nvPr/>
        </p:nvSpPr>
        <p:spPr>
          <a:xfrm>
            <a:off x="7589736" y="3115710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1"/>
          <p:cNvSpPr/>
          <p:nvPr/>
        </p:nvSpPr>
        <p:spPr>
          <a:xfrm>
            <a:off x="5064249" y="3759039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1"/>
          <p:cNvSpPr/>
          <p:nvPr/>
        </p:nvSpPr>
        <p:spPr>
          <a:xfrm>
            <a:off x="5906078" y="3759039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1"/>
          <p:cNvSpPr/>
          <p:nvPr/>
        </p:nvSpPr>
        <p:spPr>
          <a:xfrm>
            <a:off x="6747907" y="3759039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1"/>
          <p:cNvSpPr/>
          <p:nvPr/>
        </p:nvSpPr>
        <p:spPr>
          <a:xfrm>
            <a:off x="7589736" y="3759039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1"/>
          <p:cNvSpPr/>
          <p:nvPr/>
        </p:nvSpPr>
        <p:spPr>
          <a:xfrm>
            <a:off x="5064249" y="4359114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1"/>
          <p:cNvSpPr/>
          <p:nvPr/>
        </p:nvSpPr>
        <p:spPr>
          <a:xfrm>
            <a:off x="5906078" y="4359114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1"/>
          <p:cNvSpPr/>
          <p:nvPr/>
        </p:nvSpPr>
        <p:spPr>
          <a:xfrm>
            <a:off x="6747907" y="4359114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1"/>
          <p:cNvSpPr/>
          <p:nvPr/>
        </p:nvSpPr>
        <p:spPr>
          <a:xfrm>
            <a:off x="7589736" y="4359114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7" name="Google Shape;397;p41"/>
          <p:cNvGraphicFramePr/>
          <p:nvPr/>
        </p:nvGraphicFramePr>
        <p:xfrm>
          <a:off x="1706936" y="12130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{F22B8841-D5D9-47A1-BA30-F66E0EAECFAA}</a:tableStyleId>
              </a:tblPr>
              <a:tblGrid>
                <a:gridCol w="540725"/>
                <a:gridCol w="540725"/>
                <a:gridCol w="540725"/>
              </a:tblGrid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F2DA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F2DA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F2DADA"/>
                    </a:solidFill>
                  </a:tcPr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F2DA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F2DA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F2DADA"/>
                    </a:solidFill>
                  </a:tcPr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F2DA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F2DA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91450" marL="91450">
                    <a:solidFill>
                      <a:srgbClr val="F2DADA"/>
                    </a:solidFill>
                  </a:tcPr>
                </a:tc>
              </a:tr>
            </a:tbl>
          </a:graphicData>
        </a:graphic>
      </p:graphicFrame>
      <p:sp>
        <p:nvSpPr>
          <p:cNvPr id="398" name="Google Shape;398;p41"/>
          <p:cNvSpPr txBox="1"/>
          <p:nvPr/>
        </p:nvSpPr>
        <p:spPr>
          <a:xfrm>
            <a:off x="3329090" y="1554275"/>
            <a:ext cx="1448123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1"/>
          <p:cNvSpPr/>
          <p:nvPr/>
        </p:nvSpPr>
        <p:spPr>
          <a:xfrm>
            <a:off x="895269" y="2463971"/>
            <a:ext cx="1561830" cy="114007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1"/>
          <p:cNvSpPr/>
          <p:nvPr/>
        </p:nvSpPr>
        <p:spPr>
          <a:xfrm>
            <a:off x="2578926" y="2463971"/>
            <a:ext cx="1561830" cy="114007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1"/>
          <p:cNvSpPr/>
          <p:nvPr/>
        </p:nvSpPr>
        <p:spPr>
          <a:xfrm>
            <a:off x="895269" y="3705643"/>
            <a:ext cx="1561830" cy="114007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1"/>
          <p:cNvSpPr/>
          <p:nvPr/>
        </p:nvSpPr>
        <p:spPr>
          <a:xfrm>
            <a:off x="2578926" y="3705643"/>
            <a:ext cx="1561830" cy="114007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1"/>
          <p:cNvSpPr/>
          <p:nvPr/>
        </p:nvSpPr>
        <p:spPr>
          <a:xfrm>
            <a:off x="5064250" y="2494008"/>
            <a:ext cx="1561830" cy="1140075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1"/>
          <p:cNvSpPr/>
          <p:nvPr/>
        </p:nvSpPr>
        <p:spPr>
          <a:xfrm>
            <a:off x="6747907" y="2494008"/>
            <a:ext cx="1561830" cy="1140075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1"/>
          <p:cNvSpPr/>
          <p:nvPr/>
        </p:nvSpPr>
        <p:spPr>
          <a:xfrm>
            <a:off x="5064250" y="3735680"/>
            <a:ext cx="1561830" cy="1140075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1"/>
          <p:cNvSpPr/>
          <p:nvPr/>
        </p:nvSpPr>
        <p:spPr>
          <a:xfrm>
            <a:off x="6747907" y="3735680"/>
            <a:ext cx="1561830" cy="1140075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CNN – Max Pooling</a:t>
            </a:r>
            <a:endParaRPr/>
          </a:p>
        </p:txBody>
      </p:sp>
      <p:graphicFrame>
        <p:nvGraphicFramePr>
          <p:cNvPr id="413" name="Google Shape;413;p42"/>
          <p:cNvGraphicFramePr/>
          <p:nvPr/>
        </p:nvGraphicFramePr>
        <p:xfrm>
          <a:off x="338635" y="18775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{F22B8841-D5D9-47A1-BA30-F66E0EAECFAA}</a:tableStyleId>
              </a:tblPr>
              <a:tblGrid>
                <a:gridCol w="479000"/>
                <a:gridCol w="479000"/>
                <a:gridCol w="479000"/>
                <a:gridCol w="479000"/>
                <a:gridCol w="479000"/>
                <a:gridCol w="479000"/>
              </a:tblGrid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414" name="Google Shape;414;p42"/>
          <p:cNvSpPr txBox="1"/>
          <p:nvPr/>
        </p:nvSpPr>
        <p:spPr>
          <a:xfrm>
            <a:off x="602107" y="4120024"/>
            <a:ext cx="234702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x 6 image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2"/>
          <p:cNvSpPr/>
          <p:nvPr/>
        </p:nvSpPr>
        <p:spPr>
          <a:xfrm>
            <a:off x="6598679" y="2315128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2"/>
          <p:cNvSpPr/>
          <p:nvPr/>
        </p:nvSpPr>
        <p:spPr>
          <a:xfrm>
            <a:off x="7570286" y="2315128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2"/>
          <p:cNvSpPr/>
          <p:nvPr/>
        </p:nvSpPr>
        <p:spPr>
          <a:xfrm>
            <a:off x="7570286" y="3146352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2"/>
          <p:cNvSpPr/>
          <p:nvPr/>
        </p:nvSpPr>
        <p:spPr>
          <a:xfrm>
            <a:off x="6598679" y="3146352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2"/>
          <p:cNvSpPr/>
          <p:nvPr/>
        </p:nvSpPr>
        <p:spPr>
          <a:xfrm>
            <a:off x="6788771" y="2477697"/>
            <a:ext cx="720000" cy="5400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2"/>
          <p:cNvSpPr/>
          <p:nvPr/>
        </p:nvSpPr>
        <p:spPr>
          <a:xfrm>
            <a:off x="7795350" y="2460971"/>
            <a:ext cx="720000" cy="5400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2"/>
          <p:cNvSpPr/>
          <p:nvPr/>
        </p:nvSpPr>
        <p:spPr>
          <a:xfrm>
            <a:off x="7795350" y="3264135"/>
            <a:ext cx="720000" cy="5400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2"/>
          <p:cNvSpPr/>
          <p:nvPr/>
        </p:nvSpPr>
        <p:spPr>
          <a:xfrm>
            <a:off x="6803112" y="3266003"/>
            <a:ext cx="720000" cy="5400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2"/>
          <p:cNvSpPr txBox="1"/>
          <p:nvPr/>
        </p:nvSpPr>
        <p:spPr>
          <a:xfrm>
            <a:off x="6425893" y="3889462"/>
            <a:ext cx="234702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x 2 image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2"/>
          <p:cNvSpPr txBox="1"/>
          <p:nvPr/>
        </p:nvSpPr>
        <p:spPr>
          <a:xfrm>
            <a:off x="6436727" y="4274932"/>
            <a:ext cx="2267117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Each filter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is a channel</a:t>
            </a:r>
            <a:endParaRPr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2"/>
          <p:cNvSpPr/>
          <p:nvPr/>
        </p:nvSpPr>
        <p:spPr>
          <a:xfrm>
            <a:off x="3152252" y="2047006"/>
            <a:ext cx="859387" cy="63523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2"/>
          <p:cNvSpPr txBox="1"/>
          <p:nvPr/>
        </p:nvSpPr>
        <p:spPr>
          <a:xfrm>
            <a:off x="6436727" y="1467965"/>
            <a:ext cx="2280720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image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smaller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2"/>
          <p:cNvSpPr/>
          <p:nvPr/>
        </p:nvSpPr>
        <p:spPr>
          <a:xfrm>
            <a:off x="4014707" y="1957870"/>
            <a:ext cx="1375221" cy="800293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2"/>
          <p:cNvSpPr/>
          <p:nvPr/>
        </p:nvSpPr>
        <p:spPr>
          <a:xfrm>
            <a:off x="4011639" y="3140994"/>
            <a:ext cx="1378290" cy="800293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Pooling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2"/>
          <p:cNvSpPr/>
          <p:nvPr/>
        </p:nvSpPr>
        <p:spPr>
          <a:xfrm>
            <a:off x="5378125" y="3216921"/>
            <a:ext cx="859387" cy="63523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2"/>
          <p:cNvSpPr/>
          <p:nvPr/>
        </p:nvSpPr>
        <p:spPr>
          <a:xfrm rot="5400000">
            <a:off x="4516432" y="2533157"/>
            <a:ext cx="368701" cy="8469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/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4.4 </a:t>
            </a:r>
            <a:r>
              <a:rPr lang="zh-TW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architecture</a:t>
            </a:r>
            <a:endParaRPr sz="4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36" name="Google Shape;4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00" y="1416825"/>
            <a:ext cx="52197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/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4.5 </a:t>
            </a:r>
            <a:r>
              <a:rPr lang="zh-TW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sz="4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42" name="Google Shape;4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50" y="1313725"/>
            <a:ext cx="60674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latin typeface="Microsoft JhengHei"/>
                <a:ea typeface="Microsoft JhengHei"/>
                <a:cs typeface="Microsoft JhengHei"/>
                <a:sym typeface="Microsoft JhengHei"/>
              </a:rPr>
              <a:t>目錄</a:t>
            </a:r>
            <a:endParaRPr sz="6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907725" y="1156650"/>
            <a:ext cx="3942600" cy="2830200"/>
          </a:xfrm>
          <a:prstGeom prst="rect">
            <a:avLst/>
          </a:prstGeom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-382800" lvl="0" marL="46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AutoNum type="arabicPeriod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安裝Anaconda環境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2800" lvl="0" marL="46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AutoNum type="arabicPeriod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建立虛擬環境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2800" lvl="0" marL="46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AutoNum type="arabicPeriod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安裝</a:t>
            </a: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TensorFlow 、 Keras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2800" lvl="0" marL="46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AutoNum type="arabicPeriod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手寫辨識範例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2800" lvl="0" marL="46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AutoNum type="arabicPeriod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作業要求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"/>
          <p:cNvSpPr txBox="1"/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4.5 </a:t>
            </a: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著名的CNN Model</a:t>
            </a:r>
            <a:endParaRPr sz="4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8" name="Google Shape;448;p45"/>
          <p:cNvSpPr txBox="1"/>
          <p:nvPr/>
        </p:nvSpPr>
        <p:spPr>
          <a:xfrm>
            <a:off x="835625" y="1584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200"/>
              <a:t>•AlexNet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200"/>
              <a:t>•VGGNet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200"/>
              <a:t>•Inception Net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200"/>
              <a:t>•ResNet</a:t>
            </a:r>
            <a:endParaRPr sz="3200"/>
          </a:p>
        </p:txBody>
      </p:sp>
      <p:sp>
        <p:nvSpPr>
          <p:cNvPr id="449" name="Google Shape;449;p45"/>
          <p:cNvSpPr txBox="1"/>
          <p:nvPr/>
        </p:nvSpPr>
        <p:spPr>
          <a:xfrm>
            <a:off x="4572000" y="4650300"/>
            <a:ext cx="4572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accent5"/>
                </a:solidFill>
                <a:hlinkClick r:id="rId3"/>
              </a:rPr>
              <a:t>https://www.leiphone.com/news/201802/31oWxcSnayBIUJhE.html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"/>
          <p:cNvSpPr txBox="1"/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4.5 How to call</a:t>
            </a:r>
            <a:endParaRPr sz="4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55" name="Google Shape;455;p46"/>
          <p:cNvPicPr preferRelativeResize="0"/>
          <p:nvPr/>
        </p:nvPicPr>
        <p:blipFill rotWithShape="1">
          <a:blip r:embed="rId3">
            <a:alphaModFix/>
          </a:blip>
          <a:srcRect b="0" l="950" r="-950" t="0"/>
          <a:stretch/>
        </p:blipFill>
        <p:spPr>
          <a:xfrm>
            <a:off x="124850" y="1482538"/>
            <a:ext cx="9144001" cy="165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0" y="3493699"/>
            <a:ext cx="5922326" cy="15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6"/>
          <p:cNvSpPr txBox="1"/>
          <p:nvPr/>
        </p:nvSpPr>
        <p:spPr>
          <a:xfrm>
            <a:off x="124850" y="2840125"/>
            <a:ext cx="42978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7"/>
          <p:cNvSpPr txBox="1"/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作業1-train a model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3" name="Google Shape;463;p47"/>
          <p:cNvSpPr txBox="1"/>
          <p:nvPr/>
        </p:nvSpPr>
        <p:spPr>
          <a:xfrm>
            <a:off x="642850" y="1700075"/>
            <a:ext cx="7895400" cy="27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200"/>
              <a:t>1. </a:t>
            </a:r>
            <a:r>
              <a:rPr lang="zh-TW" sz="3200"/>
              <a:t>使用Keras 的CNN example 進行訓練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200"/>
              <a:t>2. 記錄 Loss 和 Accuracy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200"/>
              <a:t>3. 調整不同的參數，記錄Accuracy變化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200"/>
              <a:t>並描述你的心得。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5.作業1-train a model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69" name="Google Shape;4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50" y="1690600"/>
            <a:ext cx="8483701" cy="2620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9"/>
          <p:cNvSpPr txBox="1"/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5.作業2-model的</a:t>
            </a: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結構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75" name="Google Shape;475;p49"/>
          <p:cNvSpPr txBox="1"/>
          <p:nvPr/>
        </p:nvSpPr>
        <p:spPr>
          <a:xfrm>
            <a:off x="642850" y="1700075"/>
            <a:ext cx="789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476" name="Google Shape;476;p49"/>
          <p:cNvSpPr txBox="1"/>
          <p:nvPr/>
        </p:nvSpPr>
        <p:spPr>
          <a:xfrm>
            <a:off x="642850" y="1700075"/>
            <a:ext cx="789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200"/>
              <a:t>1</a:t>
            </a:r>
            <a:r>
              <a:rPr lang="zh-TW" sz="3200"/>
              <a:t>. Keras -&gt; Docs -&gt;Application選一個  model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200"/>
              <a:t>2. 用model.summary()，</a:t>
            </a:r>
            <a:r>
              <a:rPr lang="zh-TW" sz="3200"/>
              <a:t>接著print()出來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200"/>
              <a:t>3. 截取output的圖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0"/>
          <p:cNvSpPr txBox="1"/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5.作業2-model的結構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82" name="Google Shape;482;p50"/>
          <p:cNvSpPr txBox="1"/>
          <p:nvPr/>
        </p:nvSpPr>
        <p:spPr>
          <a:xfrm>
            <a:off x="642850" y="1700075"/>
            <a:ext cx="789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483" name="Google Shape;4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100" y="1501425"/>
            <a:ext cx="5780050" cy="34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1"/>
          <p:cNvSpPr txBox="1"/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.作業</a:t>
            </a: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繳交資訊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89" name="Google Shape;489;p51"/>
          <p:cNvSpPr txBox="1"/>
          <p:nvPr/>
        </p:nvSpPr>
        <p:spPr>
          <a:xfrm>
            <a:off x="642850" y="1700075"/>
            <a:ext cx="789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200"/>
              <a:buFont typeface="Microsoft JhengHei"/>
              <a:buChar char="●"/>
            </a:pP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期限：4/28 晚上11:59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Microsoft JhengHei"/>
              <a:buChar char="●"/>
            </a:pP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繳交至LMS的作業區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/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資料來源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95" name="Google Shape;495;p52"/>
          <p:cNvSpPr txBox="1"/>
          <p:nvPr/>
        </p:nvSpPr>
        <p:spPr>
          <a:xfrm>
            <a:off x="624300" y="1714475"/>
            <a:ext cx="789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https://keras.io/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u="sng">
                <a:solidFill>
                  <a:schemeClr val="hlink"/>
                </a:solidFill>
                <a:hlinkClick r:id="rId4"/>
              </a:rPr>
              <a:t>http://speech.ee.ntu.edu.tw/~tlkagk/courses_MLDS18.html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https://www.leiphone.com/news/201802/31oWxcSnayBIUJhE.html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安裝Anaconda環境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68100"/>
            <a:ext cx="8839202" cy="1591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1192950" y="1332125"/>
            <a:ext cx="6758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4"/>
              </a:rPr>
              <a:t>https://repo.continuum.io/archive/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.安裝Anaconda環境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7375"/>
            <a:ext cx="4971700" cy="38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725" y="1267375"/>
            <a:ext cx="4971700" cy="386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600" y="1267375"/>
            <a:ext cx="4971700" cy="386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4272" y="1267375"/>
            <a:ext cx="4971681" cy="3866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29"/>
          <p:cNvGrpSpPr/>
          <p:nvPr/>
        </p:nvGrpSpPr>
        <p:grpSpPr>
          <a:xfrm>
            <a:off x="2725700" y="1267375"/>
            <a:ext cx="5001496" cy="3890051"/>
            <a:chOff x="2344700" y="1267375"/>
            <a:chExt cx="5001496" cy="3890051"/>
          </a:xfrm>
        </p:grpSpPr>
        <p:pic>
          <p:nvPicPr>
            <p:cNvPr id="173" name="Google Shape;173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344700" y="1267375"/>
              <a:ext cx="5001496" cy="389005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4" name="Google Shape;174;p29"/>
            <p:cNvCxnSpPr/>
            <p:nvPr/>
          </p:nvCxnSpPr>
          <p:spPr>
            <a:xfrm>
              <a:off x="2854400" y="2517425"/>
              <a:ext cx="75300" cy="111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9"/>
            <p:cNvCxnSpPr/>
            <p:nvPr/>
          </p:nvCxnSpPr>
          <p:spPr>
            <a:xfrm flipH="1" rot="10800000">
              <a:off x="2937343" y="2511450"/>
              <a:ext cx="65400" cy="120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76" name="Google Shape;17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48522" y="1267357"/>
            <a:ext cx="5001499" cy="389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42500" y="1267342"/>
            <a:ext cx="5001499" cy="38900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29"/>
          <p:cNvGrpSpPr/>
          <p:nvPr/>
        </p:nvGrpSpPr>
        <p:grpSpPr>
          <a:xfrm>
            <a:off x="4971700" y="2080700"/>
            <a:ext cx="4172300" cy="2263405"/>
            <a:chOff x="4971700" y="2080700"/>
            <a:chExt cx="4172300" cy="2263405"/>
          </a:xfrm>
        </p:grpSpPr>
        <p:pic>
          <p:nvPicPr>
            <p:cNvPr id="179" name="Google Shape;179;p2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971700" y="2080700"/>
              <a:ext cx="4172300" cy="22634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29"/>
            <p:cNvSpPr/>
            <p:nvPr/>
          </p:nvSpPr>
          <p:spPr>
            <a:xfrm>
              <a:off x="5032500" y="3589350"/>
              <a:ext cx="3348900" cy="712200"/>
            </a:xfrm>
            <a:prstGeom prst="rect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建立虛擬環境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0" y="1268875"/>
            <a:ext cx="9144000" cy="52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conda create --name testAI python=3.6 anaconda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3">
            <a:alphaModFix/>
          </a:blip>
          <a:srcRect b="0" l="0" r="45232" t="0"/>
          <a:stretch/>
        </p:blipFill>
        <p:spPr>
          <a:xfrm>
            <a:off x="0" y="1796275"/>
            <a:ext cx="5487509" cy="33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5487500" y="1796275"/>
            <a:ext cx="36171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conda create：建立虛擬環境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–-name testAI：環境名稱，取名為testAI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python=3.6：Python的版本為3.6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.建立虛擬環境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2300"/>
            <a:ext cx="3718850" cy="38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/>
        </p:nvSpPr>
        <p:spPr>
          <a:xfrm>
            <a:off x="3718850" y="1262300"/>
            <a:ext cx="5425200" cy="3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C27BA0"/>
                </a:solidFill>
              </a:rPr>
              <a:t># 在windows</a:t>
            </a:r>
            <a:r>
              <a:rPr lang="zh-TW" sz="2000">
                <a:solidFill>
                  <a:srgbClr val="C27BA0"/>
                </a:solidFill>
              </a:rPr>
              <a:t>環境</a:t>
            </a:r>
            <a:r>
              <a:rPr lang="zh-TW" sz="2000">
                <a:solidFill>
                  <a:srgbClr val="C27BA0"/>
                </a:solidFill>
              </a:rPr>
              <a:t>下激活：activate </a:t>
            </a:r>
            <a:r>
              <a:rPr lang="zh-TW" sz="2000">
                <a:solidFill>
                  <a:srgbClr val="C27BA0"/>
                </a:solidFill>
              </a:rPr>
              <a:t>testAI</a:t>
            </a:r>
            <a:endParaRPr sz="2000">
              <a:solidFill>
                <a:srgbClr val="C27BA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C78D8"/>
                </a:solidFill>
              </a:rPr>
              <a:t># 在windows環境下關閉：deactivate</a:t>
            </a:r>
            <a:endParaRPr sz="2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C27BA0"/>
                </a:solidFill>
              </a:rPr>
              <a:t># 在Linux &amp; Mac中激活：</a:t>
            </a:r>
            <a:endParaRPr sz="2000">
              <a:solidFill>
                <a:srgbClr val="C27BA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C27BA0"/>
                </a:solidFill>
              </a:rPr>
              <a:t>source activate </a:t>
            </a:r>
            <a:r>
              <a:rPr lang="zh-TW" sz="2000">
                <a:solidFill>
                  <a:srgbClr val="C27BA0"/>
                </a:solidFill>
              </a:rPr>
              <a:t>testAI</a:t>
            </a:r>
            <a:endParaRPr sz="2000">
              <a:solidFill>
                <a:srgbClr val="C27BA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C78D8"/>
                </a:solidFill>
              </a:rPr>
              <a:t># 在Linux &amp; Mac中激活：source deactivate</a:t>
            </a:r>
            <a:endParaRPr sz="2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C27BA0"/>
                </a:solidFill>
              </a:rPr>
              <a:t>#刪除環境：conda remove -n testAI --all</a:t>
            </a:r>
            <a:endParaRPr sz="2000"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安裝TensorFlow 、 Keras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0" y="1298800"/>
            <a:ext cx="3691200" cy="551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conda install tensorflow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4900"/>
            <a:ext cx="6190500" cy="130433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0" y="3484950"/>
            <a:ext cx="3691200" cy="551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conda install keras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36350"/>
            <a:ext cx="6190491" cy="11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手寫辨識範例-Keras版本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-24581" l="-2518" r="-29355" t="-7292"/>
          <a:stretch/>
        </p:blipFill>
        <p:spPr>
          <a:xfrm>
            <a:off x="144075" y="1413525"/>
            <a:ext cx="602932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475" y="2836325"/>
            <a:ext cx="3490774" cy="19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4.1 </a:t>
            </a: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Import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00" y="1618550"/>
            <a:ext cx="5276850" cy="25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