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7CDDF-8728-46EC-8968-70F5A64DF1CB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0240D-F09C-4138-9973-65BE0DCD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7979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1008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4208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CE2C6F-E27C-45B2-A654-F7CA84F1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76D79D-AA01-48F0-A958-B9819E9E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7F5A7A-AF96-409A-91D8-A3BCC499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BBE9F4F8-051A-444F-8909-1D071369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66164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885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9543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0941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93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1920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9426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9682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13379-A6BE-430D-B4B4-4714B5100CD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8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9B84E-1E08-4811-ABBC-6248B0CAC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70117"/>
            <a:ext cx="10363200" cy="1145036"/>
          </a:xfrm>
        </p:spPr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多态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F2C4E5-D435-41AA-89B6-FB6181865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263" y="1924334"/>
            <a:ext cx="11163868" cy="598149"/>
          </a:xfrm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</a:pPr>
            <a:r>
              <a:rPr lang="en-US" altLang="zh-CN" dirty="0">
                <a:solidFill>
                  <a:schemeClr val="tx1"/>
                </a:solidFill>
              </a:rPr>
              <a:t>1.1</a:t>
            </a:r>
            <a:r>
              <a:rPr lang="zh-CN" altLang="en-US" dirty="0">
                <a:solidFill>
                  <a:schemeClr val="tx1"/>
                </a:solidFill>
              </a:rPr>
              <a:t>多态概述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63FF6F-4908-406B-98B4-E39EE5082535}"/>
              </a:ext>
            </a:extLst>
          </p:cNvPr>
          <p:cNvSpPr txBox="1"/>
          <p:nvPr/>
        </p:nvSpPr>
        <p:spPr>
          <a:xfrm>
            <a:off x="504497" y="2795752"/>
            <a:ext cx="1121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同一个对象，在不同时刻表现出来的不同形态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C17BED-92DB-471C-866A-6B8323B03614}"/>
              </a:ext>
            </a:extLst>
          </p:cNvPr>
          <p:cNvSpPr txBox="1"/>
          <p:nvPr/>
        </p:nvSpPr>
        <p:spPr>
          <a:xfrm>
            <a:off x="532263" y="3258207"/>
            <a:ext cx="10745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举例：猫</a:t>
            </a:r>
            <a:endParaRPr lang="en-US" altLang="zh-CN" dirty="0"/>
          </a:p>
          <a:p>
            <a:r>
              <a:rPr lang="zh-CN" altLang="en-US" dirty="0"/>
              <a:t>可以说猫是猫：</a:t>
            </a:r>
            <a:r>
              <a:rPr lang="zh-CN" altLang="en-US" dirty="0">
                <a:solidFill>
                  <a:srgbClr val="FF0000"/>
                </a:solidFill>
              </a:rPr>
              <a:t>猫 </a:t>
            </a:r>
            <a:r>
              <a:rPr lang="en-US" altLang="zh-CN" dirty="0">
                <a:solidFill>
                  <a:srgbClr val="FF0000"/>
                </a:solidFill>
              </a:rPr>
              <a:t>cat = new </a:t>
            </a:r>
            <a:r>
              <a:rPr lang="zh-CN" altLang="en-US" dirty="0">
                <a:solidFill>
                  <a:srgbClr val="FF0000"/>
                </a:solidFill>
              </a:rPr>
              <a:t>猫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r>
              <a:rPr lang="zh-CN" altLang="en-US" dirty="0"/>
              <a:t>也可以说是猫是动物： </a:t>
            </a:r>
            <a:r>
              <a:rPr lang="zh-CN" altLang="en-US" dirty="0">
                <a:solidFill>
                  <a:srgbClr val="FF0000"/>
                </a:solidFill>
              </a:rPr>
              <a:t>动物 </a:t>
            </a:r>
            <a:r>
              <a:rPr lang="en-US" altLang="zh-CN" dirty="0">
                <a:solidFill>
                  <a:srgbClr val="FF0000"/>
                </a:solidFill>
              </a:rPr>
              <a:t>animal = new </a:t>
            </a:r>
            <a:r>
              <a:rPr lang="zh-CN" altLang="en-US" dirty="0">
                <a:solidFill>
                  <a:srgbClr val="FF0000"/>
                </a:solidFill>
              </a:rPr>
              <a:t>猫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r>
              <a:rPr lang="zh-CN" altLang="en-US" dirty="0"/>
              <a:t>这里猫在不同的时刻表现出来了不同的形态，这就是多态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B17931-0C13-4561-AD25-E6CAFB2C3388}"/>
              </a:ext>
            </a:extLst>
          </p:cNvPr>
          <p:cNvSpPr txBox="1"/>
          <p:nvPr/>
        </p:nvSpPr>
        <p:spPr>
          <a:xfrm>
            <a:off x="630621" y="4635062"/>
            <a:ext cx="10646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多态的前提和体现</a:t>
            </a:r>
            <a:endParaRPr lang="en-US" altLang="zh-CN" dirty="0"/>
          </a:p>
          <a:p>
            <a:r>
              <a:rPr lang="zh-CN" altLang="en-US" dirty="0"/>
              <a:t>有继承或实现关系</a:t>
            </a:r>
            <a:endParaRPr lang="en-US" altLang="zh-CN" dirty="0"/>
          </a:p>
          <a:p>
            <a:r>
              <a:rPr lang="zh-CN" altLang="en-US" dirty="0"/>
              <a:t>有方法重写</a:t>
            </a:r>
            <a:endParaRPr lang="en-US" altLang="zh-CN" dirty="0"/>
          </a:p>
          <a:p>
            <a:r>
              <a:rPr lang="zh-CN" altLang="en-US" dirty="0"/>
              <a:t>有父类引用指向子类对象</a:t>
            </a:r>
          </a:p>
        </p:txBody>
      </p:sp>
    </p:spTree>
    <p:extLst>
      <p:ext uri="{BB962C8B-B14F-4D97-AF65-F5344CB8AC3E}">
        <p14:creationId xmlns:p14="http://schemas.microsoft.com/office/powerpoint/2010/main" val="29621137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>
            <a:extLst>
              <a:ext uri="{FF2B5EF4-FFF2-40B4-BE49-F238E27FC236}">
                <a16:creationId xmlns:a16="http://schemas.microsoft.com/office/drawing/2014/main" id="{D0F9A98B-D8E5-41C9-B6D4-4130F12C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55268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案例：猫和狗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DFF7DA2E-9C0A-4326-9560-447E0A19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多态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6C050A-83A7-4B99-BD71-1DC27E76E18C}"/>
              </a:ext>
            </a:extLst>
          </p:cNvPr>
          <p:cNvSpPr txBox="1"/>
          <p:nvPr/>
        </p:nvSpPr>
        <p:spPr>
          <a:xfrm>
            <a:off x="609600" y="2419109"/>
            <a:ext cx="1097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需求：</a:t>
            </a:r>
            <a:r>
              <a:rPr lang="zh-CN" altLang="en-US"/>
              <a:t>请采用多态的</a:t>
            </a:r>
            <a:r>
              <a:rPr lang="zh-CN" altLang="en-US" dirty="0"/>
              <a:t>思想实现猫和狗的案例，并在测试类中进行测试</a:t>
            </a:r>
            <a:endParaRPr lang="en-US" altLang="zh-CN" dirty="0"/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zh-CN" altLang="en-US" dirty="0"/>
              <a:t>①定义动物类</a:t>
            </a:r>
            <a:r>
              <a:rPr lang="en-US" altLang="zh-CN" dirty="0"/>
              <a:t>(Animal)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成员变量：姓名，年龄</a:t>
            </a:r>
            <a:endParaRPr lang="en-US" altLang="zh-CN" dirty="0"/>
          </a:p>
          <a:p>
            <a:r>
              <a:rPr lang="en-US" altLang="zh-CN" dirty="0"/>
              <a:t> 	</a:t>
            </a:r>
            <a:r>
              <a:rPr lang="zh-CN" altLang="en-US" dirty="0"/>
              <a:t>构造方法：无参，带参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成员方法：</a:t>
            </a:r>
            <a:r>
              <a:rPr lang="en-US" altLang="zh-CN" dirty="0"/>
              <a:t>get/set</a:t>
            </a:r>
            <a:r>
              <a:rPr lang="zh-CN" altLang="en-US" dirty="0"/>
              <a:t>方法，吃饭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②定义猫类</a:t>
            </a:r>
            <a:r>
              <a:rPr lang="en-US" altLang="zh-CN" dirty="0"/>
              <a:t>(Cat)</a:t>
            </a:r>
            <a:r>
              <a:rPr lang="zh-CN" altLang="en-US" dirty="0"/>
              <a:t>，继承动物类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构造方法：无参，带参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成员方法：重写吃饭</a:t>
            </a:r>
            <a:r>
              <a:rPr lang="en-US" altLang="zh-CN" dirty="0"/>
              <a:t>(){…}</a:t>
            </a:r>
          </a:p>
          <a:p>
            <a:r>
              <a:rPr lang="zh-CN" altLang="en-US" dirty="0"/>
              <a:t>③定义狗类</a:t>
            </a:r>
            <a:r>
              <a:rPr lang="en-US" altLang="zh-CN" dirty="0"/>
              <a:t>(Dog),</a:t>
            </a:r>
            <a:r>
              <a:rPr lang="zh-CN" altLang="en-US" dirty="0"/>
              <a:t>继承动物类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构造方法</a:t>
            </a:r>
            <a:r>
              <a:rPr lang="en-US" altLang="zh-CN" dirty="0"/>
              <a:t>:</a:t>
            </a:r>
            <a:r>
              <a:rPr lang="zh-CN" altLang="en-US" dirty="0"/>
              <a:t>无参，带参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成员方法：重写吃饭</a:t>
            </a:r>
            <a:r>
              <a:rPr lang="en-US" altLang="zh-CN" dirty="0"/>
              <a:t>(){…}</a:t>
            </a:r>
          </a:p>
          <a:p>
            <a:r>
              <a:rPr lang="zh-CN" altLang="en-US" dirty="0"/>
              <a:t>④定义测试类</a:t>
            </a:r>
            <a:r>
              <a:rPr lang="en-US" altLang="zh-CN" dirty="0"/>
              <a:t>(</a:t>
            </a:r>
            <a:r>
              <a:rPr lang="en-US" altLang="zh-CN" dirty="0" err="1"/>
              <a:t>AnimalDemo</a:t>
            </a:r>
            <a:r>
              <a:rPr lang="en-US" altLang="zh-CN" dirty="0"/>
              <a:t>),</a:t>
            </a:r>
            <a:r>
              <a:rPr lang="zh-CN" altLang="en-US" dirty="0"/>
              <a:t>写代码测试</a:t>
            </a:r>
          </a:p>
        </p:txBody>
      </p:sp>
    </p:spTree>
    <p:extLst>
      <p:ext uri="{BB962C8B-B14F-4D97-AF65-F5344CB8AC3E}">
        <p14:creationId xmlns:p14="http://schemas.microsoft.com/office/powerpoint/2010/main" val="109705804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357686-12ED-4630-9BAD-D9525734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96461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多态中成员访问特点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887FD8F-C167-4316-B068-A031FCA8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多态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78EC6B-3A62-4B00-8B7E-3B3269D76787}"/>
              </a:ext>
            </a:extLst>
          </p:cNvPr>
          <p:cNvSpPr txBox="1"/>
          <p:nvPr/>
        </p:nvSpPr>
        <p:spPr>
          <a:xfrm>
            <a:off x="609600" y="2459421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成员变量</a:t>
            </a:r>
            <a:r>
              <a:rPr lang="zh-CN" altLang="en-US" dirty="0"/>
              <a:t>：编译看左边（父类）</a:t>
            </a:r>
            <a:r>
              <a:rPr lang="en-US" altLang="zh-CN" dirty="0"/>
              <a:t>,</a:t>
            </a:r>
            <a:r>
              <a:rPr lang="zh-CN" altLang="en-US" dirty="0"/>
              <a:t>执行看左边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成员方法</a:t>
            </a:r>
            <a:r>
              <a:rPr lang="zh-CN" altLang="en-US" dirty="0"/>
              <a:t>：编译看左边（父类）</a:t>
            </a:r>
            <a:r>
              <a:rPr lang="en-US" altLang="zh-CN" dirty="0"/>
              <a:t>,</a:t>
            </a:r>
            <a:r>
              <a:rPr lang="zh-CN" altLang="en-US" dirty="0"/>
              <a:t>执行看右边（子类有重写方法的话）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1D80D0-F426-4796-9018-33AF955D533E}"/>
              </a:ext>
            </a:extLst>
          </p:cNvPr>
          <p:cNvSpPr txBox="1"/>
          <p:nvPr/>
        </p:nvSpPr>
        <p:spPr>
          <a:xfrm>
            <a:off x="714703" y="34290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为什么成员变量和成员方法访问不一样呢？</a:t>
            </a:r>
            <a:endParaRPr lang="en-US" altLang="zh-CN" dirty="0"/>
          </a:p>
          <a:p>
            <a:r>
              <a:rPr lang="zh-CN" altLang="en-US" dirty="0"/>
              <a:t>因为成员方法有重写，而成员变量没有</a:t>
            </a:r>
          </a:p>
        </p:txBody>
      </p:sp>
    </p:spTree>
    <p:extLst>
      <p:ext uri="{BB962C8B-B14F-4D97-AF65-F5344CB8AC3E}">
        <p14:creationId xmlns:p14="http://schemas.microsoft.com/office/powerpoint/2010/main" val="7765729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DB377F-E94A-47F0-A3EE-0533F1C7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38502"/>
          </a:xfrm>
        </p:spPr>
        <p:txBody>
          <a:bodyPr/>
          <a:lstStyle/>
          <a:p>
            <a:r>
              <a:rPr lang="en-US" altLang="zh-CN" dirty="0"/>
              <a:t>1.3</a:t>
            </a:r>
            <a:r>
              <a:rPr lang="zh-CN" altLang="en-US" dirty="0"/>
              <a:t>多态的好处和弊端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4D7494C-8385-47FA-8086-2F626F16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多态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247E08-7C00-4FBA-BFC6-D9E8826279A4}"/>
              </a:ext>
            </a:extLst>
          </p:cNvPr>
          <p:cNvSpPr txBox="1"/>
          <p:nvPr/>
        </p:nvSpPr>
        <p:spPr>
          <a:xfrm>
            <a:off x="609600" y="2627586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多态的好处：提高了程序的扩展性</a:t>
            </a:r>
            <a:endParaRPr lang="en-US" altLang="zh-CN" dirty="0"/>
          </a:p>
          <a:p>
            <a:r>
              <a:rPr lang="zh-CN" altLang="en-US" dirty="0"/>
              <a:t>具体体现：定义方法的时候，使用父类型作为参数，将来在使用的时候，使用具体的子类类型传递实参参与操作</a:t>
            </a:r>
            <a:endParaRPr lang="en-US" altLang="zh-CN" dirty="0"/>
          </a:p>
          <a:p>
            <a:r>
              <a:rPr lang="zh-CN" altLang="en-US" dirty="0"/>
              <a:t>多态的弊端：不能使用子类的特有功能</a:t>
            </a:r>
          </a:p>
        </p:txBody>
      </p:sp>
    </p:spTree>
    <p:extLst>
      <p:ext uri="{BB962C8B-B14F-4D97-AF65-F5344CB8AC3E}">
        <p14:creationId xmlns:p14="http://schemas.microsoft.com/office/powerpoint/2010/main" val="22604446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68F4C1-A2F1-43A0-BFBC-7442F643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3339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1.4</a:t>
            </a:r>
            <a:r>
              <a:rPr lang="zh-CN" altLang="en-US" dirty="0"/>
              <a:t>多态中的转型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FABB18-476B-4B9F-AD3E-D22C6C66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多态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81B375-1828-4474-864E-DAF77DE24D9A}"/>
              </a:ext>
            </a:extLst>
          </p:cNvPr>
          <p:cNvSpPr txBox="1"/>
          <p:nvPr/>
        </p:nvSpPr>
        <p:spPr>
          <a:xfrm>
            <a:off x="609600" y="2375338"/>
            <a:ext cx="1097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向上转型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从子到父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父类引用指向子类对象</a:t>
            </a:r>
            <a:endParaRPr lang="en-US" altLang="zh-CN" dirty="0"/>
          </a:p>
          <a:p>
            <a:r>
              <a:rPr lang="zh-CN" altLang="en-US" dirty="0"/>
              <a:t>向下转型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从父到子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父类引用转为子类对象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3507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FA73AD-CAE7-4060-B21F-AE4B4F46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多态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D261B1-7859-40D7-A5E1-E6FB43CCCEA4}"/>
              </a:ext>
            </a:extLst>
          </p:cNvPr>
          <p:cNvSpPr txBox="1"/>
          <p:nvPr/>
        </p:nvSpPr>
        <p:spPr>
          <a:xfrm>
            <a:off x="417249" y="1269506"/>
            <a:ext cx="4048219" cy="5220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AnimalTest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向上转型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Animal a = new Cat();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向下转型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Cat c = (Cat)a;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c.playGame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向上转型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a = new Dog();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向下转型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Cat cc = (Cat)a;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cc.eat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cc.playGame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380AC4B-BCEF-4A02-938C-676E94F43907}"/>
              </a:ext>
            </a:extLst>
          </p:cNvPr>
          <p:cNvGrpSpPr/>
          <p:nvPr/>
        </p:nvGrpSpPr>
        <p:grpSpPr>
          <a:xfrm>
            <a:off x="5078027" y="1269506"/>
            <a:ext cx="3160451" cy="5220070"/>
            <a:chOff x="5078027" y="1269506"/>
            <a:chExt cx="3160451" cy="522007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3978C6-5248-46C9-AAEE-D367FFA8F06F}"/>
                </a:ext>
              </a:extLst>
            </p:cNvPr>
            <p:cNvSpPr/>
            <p:nvPr/>
          </p:nvSpPr>
          <p:spPr>
            <a:xfrm>
              <a:off x="5078027" y="1269506"/>
              <a:ext cx="3160451" cy="522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3EDA9D1-0A7B-46E1-9945-AD7664BE64C8}"/>
                </a:ext>
              </a:extLst>
            </p:cNvPr>
            <p:cNvSpPr/>
            <p:nvPr/>
          </p:nvSpPr>
          <p:spPr>
            <a:xfrm>
              <a:off x="7094737" y="6019059"/>
              <a:ext cx="1054963" cy="383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栈内存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86C249-90D6-47FD-A1A6-46234972C784}"/>
              </a:ext>
            </a:extLst>
          </p:cNvPr>
          <p:cNvGrpSpPr/>
          <p:nvPr/>
        </p:nvGrpSpPr>
        <p:grpSpPr>
          <a:xfrm>
            <a:off x="8674962" y="1269506"/>
            <a:ext cx="3160451" cy="5220070"/>
            <a:chOff x="8674962" y="1269506"/>
            <a:chExt cx="3160451" cy="522007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86E902-3630-46EA-8A75-65A42EF96E53}"/>
                </a:ext>
              </a:extLst>
            </p:cNvPr>
            <p:cNvSpPr/>
            <p:nvPr/>
          </p:nvSpPr>
          <p:spPr>
            <a:xfrm>
              <a:off x="8674962" y="1269506"/>
              <a:ext cx="3160451" cy="52200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F62E150-0FD2-4219-A6AF-866E0D8F6C8C}"/>
                </a:ext>
              </a:extLst>
            </p:cNvPr>
            <p:cNvSpPr/>
            <p:nvPr/>
          </p:nvSpPr>
          <p:spPr>
            <a:xfrm>
              <a:off x="10691672" y="6019059"/>
              <a:ext cx="1054963" cy="38321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堆内存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8D90888-1157-439E-A9DA-FE7711D30DA5}"/>
              </a:ext>
            </a:extLst>
          </p:cNvPr>
          <p:cNvGrpSpPr/>
          <p:nvPr/>
        </p:nvGrpSpPr>
        <p:grpSpPr>
          <a:xfrm>
            <a:off x="5153487" y="455722"/>
            <a:ext cx="3009529" cy="1766656"/>
            <a:chOff x="5140171" y="497150"/>
            <a:chExt cx="3009529" cy="17666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510CB7-965D-48BE-B7F6-3A48118BD01B}"/>
                </a:ext>
              </a:extLst>
            </p:cNvPr>
            <p:cNvSpPr/>
            <p:nvPr/>
          </p:nvSpPr>
          <p:spPr>
            <a:xfrm>
              <a:off x="5140171" y="497150"/>
              <a:ext cx="3009529" cy="1766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88EF733-06BD-4519-BFC4-5924483F0CB9}"/>
                </a:ext>
              </a:extLst>
            </p:cNvPr>
            <p:cNvSpPr txBox="1"/>
            <p:nvPr/>
          </p:nvSpPr>
          <p:spPr>
            <a:xfrm>
              <a:off x="5917706" y="1871709"/>
              <a:ext cx="1633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main</a:t>
              </a:r>
              <a:r>
                <a:rPr lang="zh-CN" altLang="en-US" dirty="0"/>
                <a:t>方法加载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5095AF5-2046-4056-B3F0-C56BB58E7F50}"/>
              </a:ext>
            </a:extLst>
          </p:cNvPr>
          <p:cNvSpPr/>
          <p:nvPr/>
        </p:nvSpPr>
        <p:spPr>
          <a:xfrm>
            <a:off x="609600" y="1624613"/>
            <a:ext cx="3465250" cy="25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F25AC9-BA83-4808-A8C8-ACC3ED85BC8D}"/>
              </a:ext>
            </a:extLst>
          </p:cNvPr>
          <p:cNvSpPr/>
          <p:nvPr/>
        </p:nvSpPr>
        <p:spPr>
          <a:xfrm>
            <a:off x="878889" y="2160506"/>
            <a:ext cx="855214" cy="25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DAB6C6-68EE-4D46-B09A-0AA9E53288E3}"/>
              </a:ext>
            </a:extLst>
          </p:cNvPr>
          <p:cNvSpPr txBox="1"/>
          <p:nvPr/>
        </p:nvSpPr>
        <p:spPr>
          <a:xfrm>
            <a:off x="5541885" y="5157018"/>
            <a:ext cx="110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Animal a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5F9C98-1262-4D63-8307-2A6377695FE7}"/>
              </a:ext>
            </a:extLst>
          </p:cNvPr>
          <p:cNvSpPr/>
          <p:nvPr/>
        </p:nvSpPr>
        <p:spPr>
          <a:xfrm>
            <a:off x="1914617" y="2177925"/>
            <a:ext cx="1015013" cy="25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10B95C-FB7A-47B4-A7B0-624E35F4CC11}"/>
              </a:ext>
            </a:extLst>
          </p:cNvPr>
          <p:cNvSpPr/>
          <p:nvPr/>
        </p:nvSpPr>
        <p:spPr>
          <a:xfrm>
            <a:off x="476435" y="2494625"/>
            <a:ext cx="4228730" cy="22726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public class Cat extends Animal{</a:t>
            </a:r>
          </a:p>
          <a:p>
            <a:r>
              <a:rPr lang="en-US" altLang="zh-CN" sz="1600" dirty="0"/>
              <a:t>    @Override</a:t>
            </a:r>
          </a:p>
          <a:p>
            <a:r>
              <a:rPr lang="en-US" altLang="zh-CN" sz="1600" dirty="0"/>
              <a:t>    public void eat()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猫吃鱼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public void </a:t>
            </a:r>
            <a:r>
              <a:rPr lang="en-US" altLang="zh-CN" sz="1600" dirty="0" err="1"/>
              <a:t>playGame</a:t>
            </a:r>
            <a:r>
              <a:rPr lang="en-US" altLang="zh-CN" sz="1600" dirty="0"/>
              <a:t>(){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猫抓迷藏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B8E717-D6C8-4C34-AD8E-EA1264961EF5}"/>
              </a:ext>
            </a:extLst>
          </p:cNvPr>
          <p:cNvSpPr/>
          <p:nvPr/>
        </p:nvSpPr>
        <p:spPr>
          <a:xfrm>
            <a:off x="1197007" y="4296792"/>
            <a:ext cx="3508158" cy="15475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public class Animal {</a:t>
            </a:r>
          </a:p>
          <a:p>
            <a:r>
              <a:rPr lang="en-US" altLang="zh-CN" sz="1600" dirty="0"/>
              <a:t>    public void eat(){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动物吃东西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81C3AD-D36C-4D05-9E50-8FE877048493}"/>
              </a:ext>
            </a:extLst>
          </p:cNvPr>
          <p:cNvSpPr/>
          <p:nvPr/>
        </p:nvSpPr>
        <p:spPr>
          <a:xfrm>
            <a:off x="1825838" y="2539015"/>
            <a:ext cx="1325735" cy="252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0FE339-152E-4751-8855-D3E9863CEB89}"/>
              </a:ext>
            </a:extLst>
          </p:cNvPr>
          <p:cNvSpPr txBox="1"/>
          <p:nvPr/>
        </p:nvSpPr>
        <p:spPr>
          <a:xfrm>
            <a:off x="8868792" y="1507281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Cat()</a:t>
            </a:r>
            <a:endParaRPr lang="zh-CN" altLang="en-US" dirty="0"/>
          </a:p>
        </p:txBody>
      </p: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675AEF19-493A-468C-BC5C-06ECFF201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91078"/>
              </p:ext>
            </p:extLst>
          </p:nvPr>
        </p:nvGraphicFramePr>
        <p:xfrm>
          <a:off x="9105281" y="2182216"/>
          <a:ext cx="2113872" cy="342865"/>
        </p:xfrm>
        <a:graphic>
          <a:graphicData uri="http://schemas.openxmlformats.org/drawingml/2006/table">
            <a:tbl>
              <a:tblPr firstRow="1" bandRow="1"/>
              <a:tblGrid>
                <a:gridCol w="1056936">
                  <a:extLst>
                    <a:ext uri="{9D8B030D-6E8A-4147-A177-3AD203B41FA5}">
                      <a16:colId xmlns:a16="http://schemas.microsoft.com/office/drawing/2014/main" val="184961653"/>
                    </a:ext>
                  </a:extLst>
                </a:gridCol>
                <a:gridCol w="1056936">
                  <a:extLst>
                    <a:ext uri="{9D8B030D-6E8A-4147-A177-3AD203B41FA5}">
                      <a16:colId xmlns:a16="http://schemas.microsoft.com/office/drawing/2014/main" val="2710899286"/>
                    </a:ext>
                  </a:extLst>
                </a:gridCol>
              </a:tblGrid>
              <a:tr h="34286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1317979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3BEE167A-0FB4-435A-AC30-B8DC9B17C837}"/>
              </a:ext>
            </a:extLst>
          </p:cNvPr>
          <p:cNvSpPr txBox="1"/>
          <p:nvPr/>
        </p:nvSpPr>
        <p:spPr>
          <a:xfrm>
            <a:off x="9016013" y="1808593"/>
            <a:ext cx="86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96637BF-B9CF-4493-8C57-6C107F6DAA69}"/>
              </a:ext>
            </a:extLst>
          </p:cNvPr>
          <p:cNvGrpSpPr/>
          <p:nvPr/>
        </p:nvGrpSpPr>
        <p:grpSpPr>
          <a:xfrm>
            <a:off x="7421732" y="1993259"/>
            <a:ext cx="1594281" cy="3348425"/>
            <a:chOff x="7421732" y="1993259"/>
            <a:chExt cx="1594281" cy="3348425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4579B2D-D6D3-4BEA-AAE4-7C18A4BA8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3685" y="1993259"/>
              <a:ext cx="50232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135B3A6-375C-4551-B520-2BB55DAB7580}"/>
                </a:ext>
              </a:extLst>
            </p:cNvPr>
            <p:cNvCxnSpPr/>
            <p:nvPr/>
          </p:nvCxnSpPr>
          <p:spPr>
            <a:xfrm>
              <a:off x="8513685" y="1993259"/>
              <a:ext cx="0" cy="33484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CA48BB6-DE6D-4A81-8129-3BEAF5A7CBD1}"/>
                </a:ext>
              </a:extLst>
            </p:cNvPr>
            <p:cNvCxnSpPr/>
            <p:nvPr/>
          </p:nvCxnSpPr>
          <p:spPr>
            <a:xfrm flipH="1">
              <a:off x="7421732" y="5341684"/>
              <a:ext cx="110970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AEAE330-2423-4647-B3A4-C5961B56F944}"/>
              </a:ext>
            </a:extLst>
          </p:cNvPr>
          <p:cNvSpPr txBox="1"/>
          <p:nvPr/>
        </p:nvSpPr>
        <p:spPr>
          <a:xfrm>
            <a:off x="6403017" y="5157018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= 001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575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-3.75E-6 0.536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6" grpId="1" animBg="1"/>
      <p:bldP spid="17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6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FA73AD-CAE7-4060-B21F-AE4B4F46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多态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D261B1-7859-40D7-A5E1-E6FB43CCCEA4}"/>
              </a:ext>
            </a:extLst>
          </p:cNvPr>
          <p:cNvSpPr txBox="1"/>
          <p:nvPr/>
        </p:nvSpPr>
        <p:spPr>
          <a:xfrm>
            <a:off x="417249" y="1269506"/>
            <a:ext cx="4048219" cy="5220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AnimalTest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向上转型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Animal a = new Cat();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向下转型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Cat c = (Cat)a;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c.playGame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向上转型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a = new Dog();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向下转型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Cat cc = (Cat)a;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cc.eat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cc.playGame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380AC4B-BCEF-4A02-938C-676E94F43907}"/>
              </a:ext>
            </a:extLst>
          </p:cNvPr>
          <p:cNvGrpSpPr/>
          <p:nvPr/>
        </p:nvGrpSpPr>
        <p:grpSpPr>
          <a:xfrm>
            <a:off x="5078027" y="1269506"/>
            <a:ext cx="3160451" cy="5220070"/>
            <a:chOff x="5078027" y="1269506"/>
            <a:chExt cx="3160451" cy="522007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3978C6-5248-46C9-AAEE-D367FFA8F06F}"/>
                </a:ext>
              </a:extLst>
            </p:cNvPr>
            <p:cNvSpPr/>
            <p:nvPr/>
          </p:nvSpPr>
          <p:spPr>
            <a:xfrm>
              <a:off x="5078027" y="1269506"/>
              <a:ext cx="3160451" cy="522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3EDA9D1-0A7B-46E1-9945-AD7664BE64C8}"/>
                </a:ext>
              </a:extLst>
            </p:cNvPr>
            <p:cNvSpPr/>
            <p:nvPr/>
          </p:nvSpPr>
          <p:spPr>
            <a:xfrm>
              <a:off x="7094737" y="6019059"/>
              <a:ext cx="1054963" cy="383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栈内存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86C249-90D6-47FD-A1A6-46234972C784}"/>
              </a:ext>
            </a:extLst>
          </p:cNvPr>
          <p:cNvGrpSpPr/>
          <p:nvPr/>
        </p:nvGrpSpPr>
        <p:grpSpPr>
          <a:xfrm>
            <a:off x="8674962" y="1269506"/>
            <a:ext cx="3160451" cy="5220070"/>
            <a:chOff x="8674962" y="1269506"/>
            <a:chExt cx="3160451" cy="522007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86E902-3630-46EA-8A75-65A42EF96E53}"/>
                </a:ext>
              </a:extLst>
            </p:cNvPr>
            <p:cNvSpPr/>
            <p:nvPr/>
          </p:nvSpPr>
          <p:spPr>
            <a:xfrm>
              <a:off x="8674962" y="1269506"/>
              <a:ext cx="3160451" cy="52200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F62E150-0FD2-4219-A6AF-866E0D8F6C8C}"/>
                </a:ext>
              </a:extLst>
            </p:cNvPr>
            <p:cNvSpPr/>
            <p:nvPr/>
          </p:nvSpPr>
          <p:spPr>
            <a:xfrm>
              <a:off x="10691672" y="6019059"/>
              <a:ext cx="1054963" cy="38321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堆内存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8D90888-1157-439E-A9DA-FE7711D30DA5}"/>
              </a:ext>
            </a:extLst>
          </p:cNvPr>
          <p:cNvGrpSpPr/>
          <p:nvPr/>
        </p:nvGrpSpPr>
        <p:grpSpPr>
          <a:xfrm>
            <a:off x="5153487" y="4068193"/>
            <a:ext cx="3009529" cy="1766656"/>
            <a:chOff x="5140171" y="497150"/>
            <a:chExt cx="3009529" cy="17666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510CB7-965D-48BE-B7F6-3A48118BD01B}"/>
                </a:ext>
              </a:extLst>
            </p:cNvPr>
            <p:cNvSpPr/>
            <p:nvPr/>
          </p:nvSpPr>
          <p:spPr>
            <a:xfrm>
              <a:off x="5140171" y="497150"/>
              <a:ext cx="3009529" cy="1766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88EF733-06BD-4519-BFC4-5924483F0CB9}"/>
                </a:ext>
              </a:extLst>
            </p:cNvPr>
            <p:cNvSpPr txBox="1"/>
            <p:nvPr/>
          </p:nvSpPr>
          <p:spPr>
            <a:xfrm>
              <a:off x="5917706" y="1871709"/>
              <a:ext cx="1633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main</a:t>
              </a:r>
              <a:r>
                <a:rPr lang="zh-CN" altLang="en-US" dirty="0"/>
                <a:t>方法加载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DDAB6C6-68EE-4D46-B09A-0AA9E53288E3}"/>
              </a:ext>
            </a:extLst>
          </p:cNvPr>
          <p:cNvSpPr txBox="1"/>
          <p:nvPr/>
        </p:nvSpPr>
        <p:spPr>
          <a:xfrm>
            <a:off x="5541885" y="5157018"/>
            <a:ext cx="110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Animal 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0FE339-152E-4751-8855-D3E9863CEB89}"/>
              </a:ext>
            </a:extLst>
          </p:cNvPr>
          <p:cNvSpPr txBox="1"/>
          <p:nvPr/>
        </p:nvSpPr>
        <p:spPr>
          <a:xfrm>
            <a:off x="8868792" y="1507281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Cat()</a:t>
            </a:r>
            <a:endParaRPr lang="zh-CN" altLang="en-US" dirty="0"/>
          </a:p>
        </p:txBody>
      </p: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675AEF19-493A-468C-BC5C-06ECFF2014ED}"/>
              </a:ext>
            </a:extLst>
          </p:cNvPr>
          <p:cNvGraphicFramePr>
            <a:graphicFrameLocks noGrp="1"/>
          </p:cNvGraphicFramePr>
          <p:nvPr/>
        </p:nvGraphicFramePr>
        <p:xfrm>
          <a:off x="9105281" y="2182216"/>
          <a:ext cx="2113872" cy="342865"/>
        </p:xfrm>
        <a:graphic>
          <a:graphicData uri="http://schemas.openxmlformats.org/drawingml/2006/table">
            <a:tbl>
              <a:tblPr firstRow="1" bandRow="1"/>
              <a:tblGrid>
                <a:gridCol w="1056936">
                  <a:extLst>
                    <a:ext uri="{9D8B030D-6E8A-4147-A177-3AD203B41FA5}">
                      <a16:colId xmlns:a16="http://schemas.microsoft.com/office/drawing/2014/main" val="184961653"/>
                    </a:ext>
                  </a:extLst>
                </a:gridCol>
                <a:gridCol w="1056936">
                  <a:extLst>
                    <a:ext uri="{9D8B030D-6E8A-4147-A177-3AD203B41FA5}">
                      <a16:colId xmlns:a16="http://schemas.microsoft.com/office/drawing/2014/main" val="2710899286"/>
                    </a:ext>
                  </a:extLst>
                </a:gridCol>
              </a:tblGrid>
              <a:tr h="34286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1317979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3BEE167A-0FB4-435A-AC30-B8DC9B17C837}"/>
              </a:ext>
            </a:extLst>
          </p:cNvPr>
          <p:cNvSpPr txBox="1"/>
          <p:nvPr/>
        </p:nvSpPr>
        <p:spPr>
          <a:xfrm>
            <a:off x="9016013" y="1808593"/>
            <a:ext cx="86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AEAE330-2423-4647-B3A4-C5961B56F944}"/>
              </a:ext>
            </a:extLst>
          </p:cNvPr>
          <p:cNvSpPr txBox="1"/>
          <p:nvPr/>
        </p:nvSpPr>
        <p:spPr>
          <a:xfrm>
            <a:off x="6403017" y="5157018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= 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A7219BE-3126-41A2-93A7-928DE46EFDA2}"/>
              </a:ext>
            </a:extLst>
          </p:cNvPr>
          <p:cNvSpPr/>
          <p:nvPr/>
        </p:nvSpPr>
        <p:spPr>
          <a:xfrm>
            <a:off x="843378" y="2421384"/>
            <a:ext cx="798991" cy="25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03B78AC-0C46-494F-BF71-5443399DDAB8}"/>
              </a:ext>
            </a:extLst>
          </p:cNvPr>
          <p:cNvSpPr/>
          <p:nvPr/>
        </p:nvSpPr>
        <p:spPr>
          <a:xfrm>
            <a:off x="544496" y="2931851"/>
            <a:ext cx="4228730" cy="22726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public class Cat extends Animal{</a:t>
            </a:r>
          </a:p>
          <a:p>
            <a:r>
              <a:rPr lang="en-US" altLang="zh-CN" sz="1600" dirty="0"/>
              <a:t>    @Override</a:t>
            </a:r>
          </a:p>
          <a:p>
            <a:r>
              <a:rPr lang="en-US" altLang="zh-CN" sz="1600" dirty="0"/>
              <a:t>    public void eat()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猫吃鱼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public void </a:t>
            </a:r>
            <a:r>
              <a:rPr lang="en-US" altLang="zh-CN" sz="1600" dirty="0" err="1"/>
              <a:t>playGame</a:t>
            </a:r>
            <a:r>
              <a:rPr lang="en-US" altLang="zh-CN" sz="1600" dirty="0"/>
              <a:t>(){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猫抓迷藏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93A137-14D8-4B89-9954-8FCDC1D266F0}"/>
              </a:ext>
            </a:extLst>
          </p:cNvPr>
          <p:cNvGrpSpPr/>
          <p:nvPr/>
        </p:nvGrpSpPr>
        <p:grpSpPr>
          <a:xfrm>
            <a:off x="5153487" y="846138"/>
            <a:ext cx="3009529" cy="857234"/>
            <a:chOff x="5153487" y="846138"/>
            <a:chExt cx="3009529" cy="85723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995892D-256E-490E-81ED-9807986264DB}"/>
                </a:ext>
              </a:extLst>
            </p:cNvPr>
            <p:cNvSpPr/>
            <p:nvPr/>
          </p:nvSpPr>
          <p:spPr>
            <a:xfrm>
              <a:off x="5153487" y="846138"/>
              <a:ext cx="3009529" cy="8572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FCFB5F4-922C-4F88-ADE7-1E3CC835503B}"/>
                </a:ext>
              </a:extLst>
            </p:cNvPr>
            <p:cNvSpPr txBox="1"/>
            <p:nvPr/>
          </p:nvSpPr>
          <p:spPr>
            <a:xfrm>
              <a:off x="5690586" y="1269506"/>
              <a:ext cx="187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eat</a:t>
              </a:r>
              <a:r>
                <a:rPr lang="zh-CN" altLang="en-US" dirty="0"/>
                <a:t>方法</a:t>
              </a: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24F21278-E312-4E9C-AE56-93D43A8718EF}"/>
              </a:ext>
            </a:extLst>
          </p:cNvPr>
          <p:cNvSpPr/>
          <p:nvPr/>
        </p:nvSpPr>
        <p:spPr>
          <a:xfrm>
            <a:off x="738326" y="3447961"/>
            <a:ext cx="1569868" cy="25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B1412A8-1978-420D-A535-96160F7661BF}"/>
              </a:ext>
            </a:extLst>
          </p:cNvPr>
          <p:cNvSpPr/>
          <p:nvPr/>
        </p:nvSpPr>
        <p:spPr>
          <a:xfrm>
            <a:off x="871489" y="3715306"/>
            <a:ext cx="2644067" cy="25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A9E677-AD3A-4247-A569-C7EE7EF4C1B4}"/>
              </a:ext>
            </a:extLst>
          </p:cNvPr>
          <p:cNvSpPr/>
          <p:nvPr/>
        </p:nvSpPr>
        <p:spPr>
          <a:xfrm>
            <a:off x="805647" y="3984871"/>
            <a:ext cx="206407" cy="25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4F0708D-28A1-4E72-BBBE-10FAF2E1F1A5}"/>
              </a:ext>
            </a:extLst>
          </p:cNvPr>
          <p:cNvCxnSpPr/>
          <p:nvPr/>
        </p:nvCxnSpPr>
        <p:spPr>
          <a:xfrm>
            <a:off x="3151573" y="3967306"/>
            <a:ext cx="0" cy="1403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207DF623-29D9-46E2-BC56-6211471D9BDF}"/>
              </a:ext>
            </a:extLst>
          </p:cNvPr>
          <p:cNvSpPr txBox="1"/>
          <p:nvPr/>
        </p:nvSpPr>
        <p:spPr>
          <a:xfrm>
            <a:off x="2441358" y="5376285"/>
            <a:ext cx="169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输出：猫吃鱼</a:t>
            </a:r>
          </a:p>
        </p:txBody>
      </p:sp>
    </p:spTree>
    <p:extLst>
      <p:ext uri="{BB962C8B-B14F-4D97-AF65-F5344CB8AC3E}">
        <p14:creationId xmlns:p14="http://schemas.microsoft.com/office/powerpoint/2010/main" val="18780535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-3.75E-6 0.331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FA73AD-CAE7-4060-B21F-AE4B4F46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多态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D261B1-7859-40D7-A5E1-E6FB43CCCEA4}"/>
              </a:ext>
            </a:extLst>
          </p:cNvPr>
          <p:cNvSpPr txBox="1"/>
          <p:nvPr/>
        </p:nvSpPr>
        <p:spPr>
          <a:xfrm>
            <a:off x="417249" y="1269506"/>
            <a:ext cx="4048219" cy="5220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AnimalTest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向上转型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Animal a = new Cat();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向下转型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Cat c = (Cat)a;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c.playGame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向上转型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a = new Dog();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向下转型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Cat cc = (Cat)a;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cc.eat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cc.playGame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380AC4B-BCEF-4A02-938C-676E94F43907}"/>
              </a:ext>
            </a:extLst>
          </p:cNvPr>
          <p:cNvGrpSpPr/>
          <p:nvPr/>
        </p:nvGrpSpPr>
        <p:grpSpPr>
          <a:xfrm>
            <a:off x="5078027" y="1269506"/>
            <a:ext cx="3160451" cy="5220070"/>
            <a:chOff x="5078027" y="1269506"/>
            <a:chExt cx="3160451" cy="522007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3978C6-5248-46C9-AAEE-D367FFA8F06F}"/>
                </a:ext>
              </a:extLst>
            </p:cNvPr>
            <p:cNvSpPr/>
            <p:nvPr/>
          </p:nvSpPr>
          <p:spPr>
            <a:xfrm>
              <a:off x="5078027" y="1269506"/>
              <a:ext cx="3160451" cy="522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3EDA9D1-0A7B-46E1-9945-AD7664BE64C8}"/>
                </a:ext>
              </a:extLst>
            </p:cNvPr>
            <p:cNvSpPr/>
            <p:nvPr/>
          </p:nvSpPr>
          <p:spPr>
            <a:xfrm>
              <a:off x="7094737" y="6019059"/>
              <a:ext cx="1054963" cy="383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栈内存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86C249-90D6-47FD-A1A6-46234972C784}"/>
              </a:ext>
            </a:extLst>
          </p:cNvPr>
          <p:cNvGrpSpPr/>
          <p:nvPr/>
        </p:nvGrpSpPr>
        <p:grpSpPr>
          <a:xfrm>
            <a:off x="8674962" y="1269506"/>
            <a:ext cx="3160451" cy="5220070"/>
            <a:chOff x="8674962" y="1269506"/>
            <a:chExt cx="3160451" cy="522007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86E902-3630-46EA-8A75-65A42EF96E53}"/>
                </a:ext>
              </a:extLst>
            </p:cNvPr>
            <p:cNvSpPr/>
            <p:nvPr/>
          </p:nvSpPr>
          <p:spPr>
            <a:xfrm>
              <a:off x="8674962" y="1269506"/>
              <a:ext cx="3160451" cy="52200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F62E150-0FD2-4219-A6AF-866E0D8F6C8C}"/>
                </a:ext>
              </a:extLst>
            </p:cNvPr>
            <p:cNvSpPr/>
            <p:nvPr/>
          </p:nvSpPr>
          <p:spPr>
            <a:xfrm>
              <a:off x="10691672" y="6019059"/>
              <a:ext cx="1054963" cy="38321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堆内存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8D90888-1157-439E-A9DA-FE7711D30DA5}"/>
              </a:ext>
            </a:extLst>
          </p:cNvPr>
          <p:cNvGrpSpPr/>
          <p:nvPr/>
        </p:nvGrpSpPr>
        <p:grpSpPr>
          <a:xfrm>
            <a:off x="5153487" y="4068193"/>
            <a:ext cx="3009529" cy="1766656"/>
            <a:chOff x="5140171" y="497150"/>
            <a:chExt cx="3009529" cy="17666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510CB7-965D-48BE-B7F6-3A48118BD01B}"/>
                </a:ext>
              </a:extLst>
            </p:cNvPr>
            <p:cNvSpPr/>
            <p:nvPr/>
          </p:nvSpPr>
          <p:spPr>
            <a:xfrm>
              <a:off x="5140171" y="497150"/>
              <a:ext cx="3009529" cy="1766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88EF733-06BD-4519-BFC4-5924483F0CB9}"/>
                </a:ext>
              </a:extLst>
            </p:cNvPr>
            <p:cNvSpPr txBox="1"/>
            <p:nvPr/>
          </p:nvSpPr>
          <p:spPr>
            <a:xfrm>
              <a:off x="5917706" y="1871709"/>
              <a:ext cx="1633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main</a:t>
              </a:r>
              <a:r>
                <a:rPr lang="zh-CN" altLang="en-US" dirty="0"/>
                <a:t>方法加载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DDAB6C6-68EE-4D46-B09A-0AA9E53288E3}"/>
              </a:ext>
            </a:extLst>
          </p:cNvPr>
          <p:cNvSpPr txBox="1"/>
          <p:nvPr/>
        </p:nvSpPr>
        <p:spPr>
          <a:xfrm>
            <a:off x="5541885" y="5157018"/>
            <a:ext cx="110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Animal 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0FE339-152E-4751-8855-D3E9863CEB89}"/>
              </a:ext>
            </a:extLst>
          </p:cNvPr>
          <p:cNvSpPr txBox="1"/>
          <p:nvPr/>
        </p:nvSpPr>
        <p:spPr>
          <a:xfrm>
            <a:off x="8868792" y="1507281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Cat()</a:t>
            </a:r>
            <a:endParaRPr lang="zh-CN" altLang="en-US" dirty="0"/>
          </a:p>
        </p:txBody>
      </p: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675AEF19-493A-468C-BC5C-06ECFF2014ED}"/>
              </a:ext>
            </a:extLst>
          </p:cNvPr>
          <p:cNvGraphicFramePr>
            <a:graphicFrameLocks noGrp="1"/>
          </p:cNvGraphicFramePr>
          <p:nvPr/>
        </p:nvGraphicFramePr>
        <p:xfrm>
          <a:off x="9105281" y="2182216"/>
          <a:ext cx="2113872" cy="342865"/>
        </p:xfrm>
        <a:graphic>
          <a:graphicData uri="http://schemas.openxmlformats.org/drawingml/2006/table">
            <a:tbl>
              <a:tblPr firstRow="1" bandRow="1"/>
              <a:tblGrid>
                <a:gridCol w="1056936">
                  <a:extLst>
                    <a:ext uri="{9D8B030D-6E8A-4147-A177-3AD203B41FA5}">
                      <a16:colId xmlns:a16="http://schemas.microsoft.com/office/drawing/2014/main" val="184961653"/>
                    </a:ext>
                  </a:extLst>
                </a:gridCol>
                <a:gridCol w="1056936">
                  <a:extLst>
                    <a:ext uri="{9D8B030D-6E8A-4147-A177-3AD203B41FA5}">
                      <a16:colId xmlns:a16="http://schemas.microsoft.com/office/drawing/2014/main" val="2710899286"/>
                    </a:ext>
                  </a:extLst>
                </a:gridCol>
              </a:tblGrid>
              <a:tr h="34286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1317979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3BEE167A-0FB4-435A-AC30-B8DC9B17C837}"/>
              </a:ext>
            </a:extLst>
          </p:cNvPr>
          <p:cNvSpPr txBox="1"/>
          <p:nvPr/>
        </p:nvSpPr>
        <p:spPr>
          <a:xfrm>
            <a:off x="9016013" y="1808593"/>
            <a:ext cx="86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AEAE330-2423-4647-B3A4-C5961B56F944}"/>
              </a:ext>
            </a:extLst>
          </p:cNvPr>
          <p:cNvSpPr txBox="1"/>
          <p:nvPr/>
        </p:nvSpPr>
        <p:spPr>
          <a:xfrm>
            <a:off x="6403017" y="5157018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= 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4B60AB-8517-4441-AB3E-D116C3A9A077}"/>
              </a:ext>
            </a:extLst>
          </p:cNvPr>
          <p:cNvSpPr/>
          <p:nvPr/>
        </p:nvSpPr>
        <p:spPr>
          <a:xfrm>
            <a:off x="782715" y="2977444"/>
            <a:ext cx="637712" cy="25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7E7E02-9C67-4180-9BD2-834FBBF2FE0C}"/>
              </a:ext>
            </a:extLst>
          </p:cNvPr>
          <p:cNvSpPr txBox="1"/>
          <p:nvPr/>
        </p:nvSpPr>
        <p:spPr>
          <a:xfrm>
            <a:off x="5896989" y="4853698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 c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4E67C6-1431-4936-A315-519643131405}"/>
              </a:ext>
            </a:extLst>
          </p:cNvPr>
          <p:cNvSpPr/>
          <p:nvPr/>
        </p:nvSpPr>
        <p:spPr>
          <a:xfrm>
            <a:off x="1538055" y="2977444"/>
            <a:ext cx="637712" cy="25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218093B-B868-4B5C-B7C3-83F3E2634A96}"/>
              </a:ext>
            </a:extLst>
          </p:cNvPr>
          <p:cNvSpPr txBox="1"/>
          <p:nvPr/>
        </p:nvSpPr>
        <p:spPr>
          <a:xfrm>
            <a:off x="6405236" y="4862406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= 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023D738-3100-4FFF-8542-E5CAC2BA87EF}"/>
              </a:ext>
            </a:extLst>
          </p:cNvPr>
          <p:cNvSpPr/>
          <p:nvPr/>
        </p:nvSpPr>
        <p:spPr>
          <a:xfrm>
            <a:off x="896645" y="3282027"/>
            <a:ext cx="781236" cy="25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11F0C76-68B4-49CD-B431-6622CA0EA2FD}"/>
              </a:ext>
            </a:extLst>
          </p:cNvPr>
          <p:cNvSpPr/>
          <p:nvPr/>
        </p:nvSpPr>
        <p:spPr>
          <a:xfrm>
            <a:off x="525260" y="4129594"/>
            <a:ext cx="4228730" cy="22726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public class Cat extends Animal{</a:t>
            </a:r>
          </a:p>
          <a:p>
            <a:r>
              <a:rPr lang="en-US" altLang="zh-CN" sz="1600" dirty="0"/>
              <a:t>    @Override</a:t>
            </a:r>
          </a:p>
          <a:p>
            <a:r>
              <a:rPr lang="en-US" altLang="zh-CN" sz="1600" dirty="0"/>
              <a:t>    public void eat()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猫吃鱼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public void </a:t>
            </a:r>
            <a:r>
              <a:rPr lang="en-US" altLang="zh-CN" sz="1600" dirty="0" err="1"/>
              <a:t>playGame</a:t>
            </a:r>
            <a:r>
              <a:rPr lang="en-US" altLang="zh-CN" sz="1600" dirty="0"/>
              <a:t>(){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猫抓迷藏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F8E802A-1471-4190-9249-2B0ABF6E8C9E}"/>
              </a:ext>
            </a:extLst>
          </p:cNvPr>
          <p:cNvSpPr/>
          <p:nvPr/>
        </p:nvSpPr>
        <p:spPr>
          <a:xfrm>
            <a:off x="782715" y="4648280"/>
            <a:ext cx="2885980" cy="7227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DF21C92-DC1A-42EB-9C59-1B92E8A0454D}"/>
              </a:ext>
            </a:extLst>
          </p:cNvPr>
          <p:cNvGrpSpPr/>
          <p:nvPr/>
        </p:nvGrpSpPr>
        <p:grpSpPr>
          <a:xfrm>
            <a:off x="5153487" y="3282028"/>
            <a:ext cx="3009529" cy="669178"/>
            <a:chOff x="5153487" y="3282028"/>
            <a:chExt cx="3009529" cy="66917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FA00042-0081-4221-ABCE-FAEB5A698CC4}"/>
                </a:ext>
              </a:extLst>
            </p:cNvPr>
            <p:cNvSpPr/>
            <p:nvPr/>
          </p:nvSpPr>
          <p:spPr>
            <a:xfrm>
              <a:off x="5153487" y="3282028"/>
              <a:ext cx="3009529" cy="6648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DA41EF-174A-4EF2-A52B-8BA2BB069D34}"/>
                </a:ext>
              </a:extLst>
            </p:cNvPr>
            <p:cNvSpPr txBox="1"/>
            <p:nvPr/>
          </p:nvSpPr>
          <p:spPr>
            <a:xfrm>
              <a:off x="6044954" y="3304875"/>
              <a:ext cx="1208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eat</a:t>
              </a:r>
              <a:r>
                <a:rPr lang="zh-CN" altLang="en-US" dirty="0"/>
                <a:t>方法</a:t>
              </a:r>
              <a:endParaRPr lang="en-US" altLang="zh-CN" dirty="0"/>
            </a:p>
            <a:p>
              <a:r>
                <a:rPr lang="zh-CN" altLang="en-US" dirty="0"/>
                <a:t>所属对象</a:t>
              </a:r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D74F9B8-0CC9-4745-BD66-9D7BAE024920}"/>
              </a:ext>
            </a:extLst>
          </p:cNvPr>
          <p:cNvSpPr txBox="1"/>
          <p:nvPr/>
        </p:nvSpPr>
        <p:spPr>
          <a:xfrm>
            <a:off x="1782931" y="6053124"/>
            <a:ext cx="171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输出：猫吃鱼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4BC6839-47A5-46AE-B689-97CCCDE6B2B8}"/>
              </a:ext>
            </a:extLst>
          </p:cNvPr>
          <p:cNvSpPr/>
          <p:nvPr/>
        </p:nvSpPr>
        <p:spPr>
          <a:xfrm>
            <a:off x="896645" y="3566097"/>
            <a:ext cx="1279122" cy="25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38F030C-300F-4565-A800-AEF568E0C824}"/>
              </a:ext>
            </a:extLst>
          </p:cNvPr>
          <p:cNvSpPr/>
          <p:nvPr/>
        </p:nvSpPr>
        <p:spPr>
          <a:xfrm>
            <a:off x="780865" y="5442752"/>
            <a:ext cx="3054287" cy="6467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32DC0F5-D3FF-4D38-A867-81188E69D886}"/>
              </a:ext>
            </a:extLst>
          </p:cNvPr>
          <p:cNvGrpSpPr/>
          <p:nvPr/>
        </p:nvGrpSpPr>
        <p:grpSpPr>
          <a:xfrm>
            <a:off x="5155703" y="3285553"/>
            <a:ext cx="3009529" cy="668611"/>
            <a:chOff x="5135731" y="3304875"/>
            <a:chExt cx="3009529" cy="66861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558C084-D2A2-41CE-A77B-ECD702DC8F94}"/>
                </a:ext>
              </a:extLst>
            </p:cNvPr>
            <p:cNvSpPr/>
            <p:nvPr/>
          </p:nvSpPr>
          <p:spPr>
            <a:xfrm>
              <a:off x="5135731" y="3308662"/>
              <a:ext cx="3009529" cy="6648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9C85C9D-3E54-4357-AFDB-5E547B5E7DC3}"/>
                </a:ext>
              </a:extLst>
            </p:cNvPr>
            <p:cNvSpPr txBox="1"/>
            <p:nvPr/>
          </p:nvSpPr>
          <p:spPr>
            <a:xfrm>
              <a:off x="6044954" y="3304875"/>
              <a:ext cx="1624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playGame</a:t>
              </a:r>
              <a:r>
                <a:rPr lang="zh-CN" altLang="en-US" dirty="0"/>
                <a:t>方法</a:t>
              </a:r>
              <a:endParaRPr lang="en-US" altLang="zh-CN" dirty="0"/>
            </a:p>
            <a:p>
              <a:r>
                <a:rPr lang="zh-CN" altLang="en-US" dirty="0"/>
                <a:t>所属对象</a:t>
              </a:r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28DB496B-6B5B-415C-8C67-F352E75E621F}"/>
              </a:ext>
            </a:extLst>
          </p:cNvPr>
          <p:cNvSpPr txBox="1"/>
          <p:nvPr/>
        </p:nvSpPr>
        <p:spPr>
          <a:xfrm>
            <a:off x="3241833" y="6053157"/>
            <a:ext cx="183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输出：猫抓迷藏</a:t>
            </a:r>
          </a:p>
        </p:txBody>
      </p:sp>
    </p:spTree>
    <p:extLst>
      <p:ext uri="{BB962C8B-B14F-4D97-AF65-F5344CB8AC3E}">
        <p14:creationId xmlns:p14="http://schemas.microsoft.com/office/powerpoint/2010/main" val="36780648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" grpId="0"/>
      <p:bldP spid="32" grpId="0" animBg="1"/>
      <p:bldP spid="32" grpId="1" animBg="1"/>
      <p:bldP spid="33" grpId="0"/>
      <p:bldP spid="34" grpId="0" animBg="1"/>
      <p:bldP spid="34" grpId="1" animBg="1"/>
      <p:bldP spid="37" grpId="0" animBg="1"/>
      <p:bldP spid="41" grpId="0" animBg="1"/>
      <p:bldP spid="41" grpId="1" animBg="1"/>
      <p:bldP spid="18" grpId="0"/>
      <p:bldP spid="49" grpId="0" animBg="1"/>
      <p:bldP spid="49" grpId="1" animBg="1"/>
      <p:bldP spid="50" grpId="0" animBg="1"/>
      <p:bldP spid="50" grpId="1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FA73AD-CAE7-4060-B21F-AE4B4F46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多态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D261B1-7859-40D7-A5E1-E6FB43CCCEA4}"/>
              </a:ext>
            </a:extLst>
          </p:cNvPr>
          <p:cNvSpPr txBox="1"/>
          <p:nvPr/>
        </p:nvSpPr>
        <p:spPr>
          <a:xfrm>
            <a:off x="417249" y="1269506"/>
            <a:ext cx="4048219" cy="5220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AnimalTest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向上转型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Animal a = new Cat();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向下转型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Cat c = (Cat)a;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c.playGame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向上转型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a = new Dog();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向下转型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Cat cc = (Cat)a;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cc.eat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cc.playGame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380AC4B-BCEF-4A02-938C-676E94F43907}"/>
              </a:ext>
            </a:extLst>
          </p:cNvPr>
          <p:cNvGrpSpPr/>
          <p:nvPr/>
        </p:nvGrpSpPr>
        <p:grpSpPr>
          <a:xfrm>
            <a:off x="5078027" y="1269506"/>
            <a:ext cx="3160451" cy="5220070"/>
            <a:chOff x="5078027" y="1269506"/>
            <a:chExt cx="3160451" cy="522007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3978C6-5248-46C9-AAEE-D367FFA8F06F}"/>
                </a:ext>
              </a:extLst>
            </p:cNvPr>
            <p:cNvSpPr/>
            <p:nvPr/>
          </p:nvSpPr>
          <p:spPr>
            <a:xfrm>
              <a:off x="5078027" y="1269506"/>
              <a:ext cx="3160451" cy="522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3EDA9D1-0A7B-46E1-9945-AD7664BE64C8}"/>
                </a:ext>
              </a:extLst>
            </p:cNvPr>
            <p:cNvSpPr/>
            <p:nvPr/>
          </p:nvSpPr>
          <p:spPr>
            <a:xfrm>
              <a:off x="7094737" y="6019059"/>
              <a:ext cx="1054963" cy="383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栈内存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86C249-90D6-47FD-A1A6-46234972C784}"/>
              </a:ext>
            </a:extLst>
          </p:cNvPr>
          <p:cNvGrpSpPr/>
          <p:nvPr/>
        </p:nvGrpSpPr>
        <p:grpSpPr>
          <a:xfrm>
            <a:off x="8674962" y="1269506"/>
            <a:ext cx="3160451" cy="5220070"/>
            <a:chOff x="8674962" y="1269506"/>
            <a:chExt cx="3160451" cy="522007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86E902-3630-46EA-8A75-65A42EF96E53}"/>
                </a:ext>
              </a:extLst>
            </p:cNvPr>
            <p:cNvSpPr/>
            <p:nvPr/>
          </p:nvSpPr>
          <p:spPr>
            <a:xfrm>
              <a:off x="8674962" y="1269506"/>
              <a:ext cx="3160451" cy="52200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F62E150-0FD2-4219-A6AF-866E0D8F6C8C}"/>
                </a:ext>
              </a:extLst>
            </p:cNvPr>
            <p:cNvSpPr/>
            <p:nvPr/>
          </p:nvSpPr>
          <p:spPr>
            <a:xfrm>
              <a:off x="10691672" y="6019059"/>
              <a:ext cx="1054963" cy="38321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堆内存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8D90888-1157-439E-A9DA-FE7711D30DA5}"/>
              </a:ext>
            </a:extLst>
          </p:cNvPr>
          <p:cNvGrpSpPr/>
          <p:nvPr/>
        </p:nvGrpSpPr>
        <p:grpSpPr>
          <a:xfrm>
            <a:off x="5153487" y="4068193"/>
            <a:ext cx="3009529" cy="1766656"/>
            <a:chOff x="5140171" y="497150"/>
            <a:chExt cx="3009529" cy="17666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510CB7-965D-48BE-B7F6-3A48118BD01B}"/>
                </a:ext>
              </a:extLst>
            </p:cNvPr>
            <p:cNvSpPr/>
            <p:nvPr/>
          </p:nvSpPr>
          <p:spPr>
            <a:xfrm>
              <a:off x="5140171" y="497150"/>
              <a:ext cx="3009529" cy="1766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88EF733-06BD-4519-BFC4-5924483F0CB9}"/>
                </a:ext>
              </a:extLst>
            </p:cNvPr>
            <p:cNvSpPr txBox="1"/>
            <p:nvPr/>
          </p:nvSpPr>
          <p:spPr>
            <a:xfrm>
              <a:off x="5917706" y="1871709"/>
              <a:ext cx="1633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main</a:t>
              </a:r>
              <a:r>
                <a:rPr lang="zh-CN" altLang="en-US" dirty="0"/>
                <a:t>方法加载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DDAB6C6-68EE-4D46-B09A-0AA9E53288E3}"/>
              </a:ext>
            </a:extLst>
          </p:cNvPr>
          <p:cNvSpPr txBox="1"/>
          <p:nvPr/>
        </p:nvSpPr>
        <p:spPr>
          <a:xfrm>
            <a:off x="5541885" y="5157018"/>
            <a:ext cx="110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Animal 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0FE339-152E-4751-8855-D3E9863CEB89}"/>
              </a:ext>
            </a:extLst>
          </p:cNvPr>
          <p:cNvSpPr txBox="1"/>
          <p:nvPr/>
        </p:nvSpPr>
        <p:spPr>
          <a:xfrm>
            <a:off x="8868792" y="1507281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Cat()</a:t>
            </a:r>
            <a:endParaRPr lang="zh-CN" altLang="en-US" dirty="0"/>
          </a:p>
        </p:txBody>
      </p: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675AEF19-493A-468C-BC5C-06ECFF2014ED}"/>
              </a:ext>
            </a:extLst>
          </p:cNvPr>
          <p:cNvGraphicFramePr>
            <a:graphicFrameLocks noGrp="1"/>
          </p:cNvGraphicFramePr>
          <p:nvPr/>
        </p:nvGraphicFramePr>
        <p:xfrm>
          <a:off x="9105281" y="2182216"/>
          <a:ext cx="2113872" cy="342865"/>
        </p:xfrm>
        <a:graphic>
          <a:graphicData uri="http://schemas.openxmlformats.org/drawingml/2006/table">
            <a:tbl>
              <a:tblPr firstRow="1" bandRow="1"/>
              <a:tblGrid>
                <a:gridCol w="1056936">
                  <a:extLst>
                    <a:ext uri="{9D8B030D-6E8A-4147-A177-3AD203B41FA5}">
                      <a16:colId xmlns:a16="http://schemas.microsoft.com/office/drawing/2014/main" val="184961653"/>
                    </a:ext>
                  </a:extLst>
                </a:gridCol>
                <a:gridCol w="1056936">
                  <a:extLst>
                    <a:ext uri="{9D8B030D-6E8A-4147-A177-3AD203B41FA5}">
                      <a16:colId xmlns:a16="http://schemas.microsoft.com/office/drawing/2014/main" val="2710899286"/>
                    </a:ext>
                  </a:extLst>
                </a:gridCol>
              </a:tblGrid>
              <a:tr h="34286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1317979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3BEE167A-0FB4-435A-AC30-B8DC9B17C837}"/>
              </a:ext>
            </a:extLst>
          </p:cNvPr>
          <p:cNvSpPr txBox="1"/>
          <p:nvPr/>
        </p:nvSpPr>
        <p:spPr>
          <a:xfrm>
            <a:off x="9016013" y="1808593"/>
            <a:ext cx="86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AEAE330-2423-4647-B3A4-C5961B56F944}"/>
              </a:ext>
            </a:extLst>
          </p:cNvPr>
          <p:cNvSpPr txBox="1"/>
          <p:nvPr/>
        </p:nvSpPr>
        <p:spPr>
          <a:xfrm>
            <a:off x="6403017" y="5157018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= 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7E7E02-9C67-4180-9BD2-834FBBF2FE0C}"/>
              </a:ext>
            </a:extLst>
          </p:cNvPr>
          <p:cNvSpPr txBox="1"/>
          <p:nvPr/>
        </p:nvSpPr>
        <p:spPr>
          <a:xfrm>
            <a:off x="5896989" y="4853698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 c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218093B-B868-4B5C-B7C3-83F3E2634A96}"/>
              </a:ext>
            </a:extLst>
          </p:cNvPr>
          <p:cNvSpPr txBox="1"/>
          <p:nvPr/>
        </p:nvSpPr>
        <p:spPr>
          <a:xfrm>
            <a:off x="6405236" y="4862406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= 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F57D936-A1D7-4BF5-B2C6-66B7903A5129}"/>
              </a:ext>
            </a:extLst>
          </p:cNvPr>
          <p:cNvSpPr/>
          <p:nvPr/>
        </p:nvSpPr>
        <p:spPr>
          <a:xfrm>
            <a:off x="1269507" y="4068192"/>
            <a:ext cx="1056443" cy="2907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0670352-9C09-4187-8DFE-5A2BA52B0CE3}"/>
              </a:ext>
            </a:extLst>
          </p:cNvPr>
          <p:cNvSpPr txBox="1"/>
          <p:nvPr/>
        </p:nvSpPr>
        <p:spPr>
          <a:xfrm>
            <a:off x="8779524" y="2582632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Dog()</a:t>
            </a:r>
            <a:endParaRPr lang="zh-CN" altLang="en-US" dirty="0"/>
          </a:p>
        </p:txBody>
      </p:sp>
      <p:graphicFrame>
        <p:nvGraphicFramePr>
          <p:cNvPr id="39" name="表格 25">
            <a:extLst>
              <a:ext uri="{FF2B5EF4-FFF2-40B4-BE49-F238E27FC236}">
                <a16:creationId xmlns:a16="http://schemas.microsoft.com/office/drawing/2014/main" id="{4C7F3D78-E639-4DF6-9A6F-905A4AAC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00544"/>
              </p:ext>
            </p:extLst>
          </p:nvPr>
        </p:nvGraphicFramePr>
        <p:xfrm>
          <a:off x="9016013" y="3257567"/>
          <a:ext cx="2113872" cy="342865"/>
        </p:xfrm>
        <a:graphic>
          <a:graphicData uri="http://schemas.openxmlformats.org/drawingml/2006/table">
            <a:tbl>
              <a:tblPr firstRow="1" bandRow="1"/>
              <a:tblGrid>
                <a:gridCol w="1056936">
                  <a:extLst>
                    <a:ext uri="{9D8B030D-6E8A-4147-A177-3AD203B41FA5}">
                      <a16:colId xmlns:a16="http://schemas.microsoft.com/office/drawing/2014/main" val="184961653"/>
                    </a:ext>
                  </a:extLst>
                </a:gridCol>
                <a:gridCol w="1056936">
                  <a:extLst>
                    <a:ext uri="{9D8B030D-6E8A-4147-A177-3AD203B41FA5}">
                      <a16:colId xmlns:a16="http://schemas.microsoft.com/office/drawing/2014/main" val="2710899286"/>
                    </a:ext>
                  </a:extLst>
                </a:gridCol>
              </a:tblGrid>
              <a:tr h="34286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1317979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6E18206E-B8E2-40CA-B29C-C0E3DBF1C4D0}"/>
              </a:ext>
            </a:extLst>
          </p:cNvPr>
          <p:cNvSpPr txBox="1"/>
          <p:nvPr/>
        </p:nvSpPr>
        <p:spPr>
          <a:xfrm>
            <a:off x="8926745" y="2883944"/>
            <a:ext cx="86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6D3B8A2-66E9-488A-8104-1248312DA420}"/>
              </a:ext>
            </a:extLst>
          </p:cNvPr>
          <p:cNvSpPr/>
          <p:nvPr/>
        </p:nvSpPr>
        <p:spPr>
          <a:xfrm>
            <a:off x="833023" y="4068191"/>
            <a:ext cx="236737" cy="2907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0F906AF-B00E-410E-9A1E-8224FAC69D07}"/>
              </a:ext>
            </a:extLst>
          </p:cNvPr>
          <p:cNvSpPr txBox="1"/>
          <p:nvPr/>
        </p:nvSpPr>
        <p:spPr>
          <a:xfrm>
            <a:off x="6501618" y="5156411"/>
            <a:ext cx="8919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= 002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983449-7EEA-4B05-9F58-34913F2FED7A}"/>
              </a:ext>
            </a:extLst>
          </p:cNvPr>
          <p:cNvSpPr/>
          <p:nvPr/>
        </p:nvSpPr>
        <p:spPr>
          <a:xfrm>
            <a:off x="631055" y="2477124"/>
            <a:ext cx="3733306" cy="15475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public class Dog extends Animal{</a:t>
            </a:r>
          </a:p>
          <a:p>
            <a:r>
              <a:rPr lang="en-US" altLang="zh-CN" sz="1600" dirty="0"/>
              <a:t>    @Override</a:t>
            </a:r>
          </a:p>
          <a:p>
            <a:r>
              <a:rPr lang="en-US" altLang="zh-CN" sz="1600" dirty="0"/>
              <a:t>    public void eat()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狗啃骨头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AFEC99-D65B-443B-ADA0-18FEA963884A}"/>
              </a:ext>
            </a:extLst>
          </p:cNvPr>
          <p:cNvSpPr/>
          <p:nvPr/>
        </p:nvSpPr>
        <p:spPr>
          <a:xfrm>
            <a:off x="833023" y="4402516"/>
            <a:ext cx="1056443" cy="2907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36F1E94-EEA3-4939-AC0F-87957943752D}"/>
              </a:ext>
            </a:extLst>
          </p:cNvPr>
          <p:cNvSpPr/>
          <p:nvPr/>
        </p:nvSpPr>
        <p:spPr>
          <a:xfrm>
            <a:off x="833023" y="3068610"/>
            <a:ext cx="3135473" cy="68043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3FCC347-4A4C-47ED-8670-5DA07D94BA60}"/>
              </a:ext>
            </a:extLst>
          </p:cNvPr>
          <p:cNvGrpSpPr/>
          <p:nvPr/>
        </p:nvGrpSpPr>
        <p:grpSpPr>
          <a:xfrm>
            <a:off x="5155703" y="3285553"/>
            <a:ext cx="3009529" cy="668611"/>
            <a:chOff x="5135731" y="3304875"/>
            <a:chExt cx="3009529" cy="66861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1CF18A1-3689-4EF3-8F67-DA5633369420}"/>
                </a:ext>
              </a:extLst>
            </p:cNvPr>
            <p:cNvSpPr/>
            <p:nvPr/>
          </p:nvSpPr>
          <p:spPr>
            <a:xfrm>
              <a:off x="5135731" y="3308662"/>
              <a:ext cx="3009529" cy="6648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A9F827B-017B-47B8-9B1A-3AEE95BCD96D}"/>
                </a:ext>
              </a:extLst>
            </p:cNvPr>
            <p:cNvSpPr txBox="1"/>
            <p:nvPr/>
          </p:nvSpPr>
          <p:spPr>
            <a:xfrm>
              <a:off x="6044954" y="3304875"/>
              <a:ext cx="1624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eat</a:t>
              </a:r>
              <a:r>
                <a:rPr lang="zh-CN" altLang="en-US" dirty="0"/>
                <a:t>方法</a:t>
              </a:r>
              <a:endParaRPr lang="en-US" altLang="zh-CN" dirty="0"/>
            </a:p>
            <a:p>
              <a:r>
                <a:rPr lang="zh-CN" altLang="en-US" dirty="0"/>
                <a:t>所属对象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202F751-48EF-4F1D-8C00-319C2EFA1DFF}"/>
              </a:ext>
            </a:extLst>
          </p:cNvPr>
          <p:cNvSpPr txBox="1"/>
          <p:nvPr/>
        </p:nvSpPr>
        <p:spPr>
          <a:xfrm>
            <a:off x="1983171" y="5925312"/>
            <a:ext cx="198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输出：狗啃骨头</a:t>
            </a:r>
          </a:p>
        </p:txBody>
      </p:sp>
    </p:spTree>
    <p:extLst>
      <p:ext uri="{BB962C8B-B14F-4D97-AF65-F5344CB8AC3E}">
        <p14:creationId xmlns:p14="http://schemas.microsoft.com/office/powerpoint/2010/main" val="31236255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8" grpId="0"/>
      <p:bldP spid="40" grpId="0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  <p:bldP spid="48" grpId="0" animBg="1"/>
      <p:bldP spid="48" grpId="1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FA73AD-CAE7-4060-B21F-AE4B4F46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多态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D261B1-7859-40D7-A5E1-E6FB43CCCEA4}"/>
              </a:ext>
            </a:extLst>
          </p:cNvPr>
          <p:cNvSpPr txBox="1"/>
          <p:nvPr/>
        </p:nvSpPr>
        <p:spPr>
          <a:xfrm>
            <a:off x="417249" y="1269506"/>
            <a:ext cx="4048219" cy="5220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AnimalTest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向上转型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Animal a = new Cat();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向下转型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Cat c = (Cat)a;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c.playGame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向上转型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a = new Dog();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a.eat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向下转型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Cat cc = (Cat)a; //</a:t>
            </a:r>
            <a:r>
              <a:rPr lang="en-US" altLang="zh-CN" dirty="0" err="1"/>
              <a:t>ClassCastException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cc.eat</a:t>
            </a:r>
            <a:r>
              <a:rPr lang="en-US" altLang="zh-CN" dirty="0"/>
              <a:t>();//</a:t>
            </a:r>
            <a:r>
              <a:rPr lang="zh-CN" altLang="en-US" dirty="0"/>
              <a:t>报错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cc.playGame</a:t>
            </a:r>
            <a:r>
              <a:rPr lang="en-US" altLang="zh-CN" dirty="0"/>
              <a:t>();//</a:t>
            </a:r>
            <a:r>
              <a:rPr lang="zh-CN" altLang="en-US"/>
              <a:t>报错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380AC4B-BCEF-4A02-938C-676E94F43907}"/>
              </a:ext>
            </a:extLst>
          </p:cNvPr>
          <p:cNvGrpSpPr/>
          <p:nvPr/>
        </p:nvGrpSpPr>
        <p:grpSpPr>
          <a:xfrm>
            <a:off x="5078027" y="1269506"/>
            <a:ext cx="3160451" cy="5220070"/>
            <a:chOff x="5078027" y="1269506"/>
            <a:chExt cx="3160451" cy="522007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3978C6-5248-46C9-AAEE-D367FFA8F06F}"/>
                </a:ext>
              </a:extLst>
            </p:cNvPr>
            <p:cNvSpPr/>
            <p:nvPr/>
          </p:nvSpPr>
          <p:spPr>
            <a:xfrm>
              <a:off x="5078027" y="1269506"/>
              <a:ext cx="3160451" cy="52200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3EDA9D1-0A7B-46E1-9945-AD7664BE64C8}"/>
                </a:ext>
              </a:extLst>
            </p:cNvPr>
            <p:cNvSpPr/>
            <p:nvPr/>
          </p:nvSpPr>
          <p:spPr>
            <a:xfrm>
              <a:off x="7094737" y="6019059"/>
              <a:ext cx="1054963" cy="383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栈内存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86C249-90D6-47FD-A1A6-46234972C784}"/>
              </a:ext>
            </a:extLst>
          </p:cNvPr>
          <p:cNvGrpSpPr/>
          <p:nvPr/>
        </p:nvGrpSpPr>
        <p:grpSpPr>
          <a:xfrm>
            <a:off x="8674962" y="1269506"/>
            <a:ext cx="3160451" cy="5220070"/>
            <a:chOff x="8674962" y="1269506"/>
            <a:chExt cx="3160451" cy="522007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86E902-3630-46EA-8A75-65A42EF96E53}"/>
                </a:ext>
              </a:extLst>
            </p:cNvPr>
            <p:cNvSpPr/>
            <p:nvPr/>
          </p:nvSpPr>
          <p:spPr>
            <a:xfrm>
              <a:off x="8674962" y="1269506"/>
              <a:ext cx="3160451" cy="52200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F62E150-0FD2-4219-A6AF-866E0D8F6C8C}"/>
                </a:ext>
              </a:extLst>
            </p:cNvPr>
            <p:cNvSpPr/>
            <p:nvPr/>
          </p:nvSpPr>
          <p:spPr>
            <a:xfrm>
              <a:off x="10691672" y="6019059"/>
              <a:ext cx="1054963" cy="38321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堆内存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8D90888-1157-439E-A9DA-FE7711D30DA5}"/>
              </a:ext>
            </a:extLst>
          </p:cNvPr>
          <p:cNvGrpSpPr/>
          <p:nvPr/>
        </p:nvGrpSpPr>
        <p:grpSpPr>
          <a:xfrm>
            <a:off x="5153487" y="4068193"/>
            <a:ext cx="3009529" cy="1766656"/>
            <a:chOff x="5140171" y="497150"/>
            <a:chExt cx="3009529" cy="17666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510CB7-965D-48BE-B7F6-3A48118BD01B}"/>
                </a:ext>
              </a:extLst>
            </p:cNvPr>
            <p:cNvSpPr/>
            <p:nvPr/>
          </p:nvSpPr>
          <p:spPr>
            <a:xfrm>
              <a:off x="5140171" y="497150"/>
              <a:ext cx="3009529" cy="1766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88EF733-06BD-4519-BFC4-5924483F0CB9}"/>
                </a:ext>
              </a:extLst>
            </p:cNvPr>
            <p:cNvSpPr txBox="1"/>
            <p:nvPr/>
          </p:nvSpPr>
          <p:spPr>
            <a:xfrm>
              <a:off x="5917706" y="1871709"/>
              <a:ext cx="1633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main</a:t>
              </a:r>
              <a:r>
                <a:rPr lang="zh-CN" altLang="en-US" dirty="0"/>
                <a:t>方法加载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DDAB6C6-68EE-4D46-B09A-0AA9E53288E3}"/>
              </a:ext>
            </a:extLst>
          </p:cNvPr>
          <p:cNvSpPr txBox="1"/>
          <p:nvPr/>
        </p:nvSpPr>
        <p:spPr>
          <a:xfrm>
            <a:off x="5541885" y="5157018"/>
            <a:ext cx="110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Animal 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0FE339-152E-4751-8855-D3E9863CEB89}"/>
              </a:ext>
            </a:extLst>
          </p:cNvPr>
          <p:cNvSpPr txBox="1"/>
          <p:nvPr/>
        </p:nvSpPr>
        <p:spPr>
          <a:xfrm>
            <a:off x="8868792" y="1507281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Cat()</a:t>
            </a:r>
            <a:endParaRPr lang="zh-CN" altLang="en-US" dirty="0"/>
          </a:p>
        </p:txBody>
      </p: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675AEF19-493A-468C-BC5C-06ECFF2014ED}"/>
              </a:ext>
            </a:extLst>
          </p:cNvPr>
          <p:cNvGraphicFramePr>
            <a:graphicFrameLocks noGrp="1"/>
          </p:cNvGraphicFramePr>
          <p:nvPr/>
        </p:nvGraphicFramePr>
        <p:xfrm>
          <a:off x="9105281" y="2182216"/>
          <a:ext cx="2113872" cy="342865"/>
        </p:xfrm>
        <a:graphic>
          <a:graphicData uri="http://schemas.openxmlformats.org/drawingml/2006/table">
            <a:tbl>
              <a:tblPr firstRow="1" bandRow="1"/>
              <a:tblGrid>
                <a:gridCol w="1056936">
                  <a:extLst>
                    <a:ext uri="{9D8B030D-6E8A-4147-A177-3AD203B41FA5}">
                      <a16:colId xmlns:a16="http://schemas.microsoft.com/office/drawing/2014/main" val="184961653"/>
                    </a:ext>
                  </a:extLst>
                </a:gridCol>
                <a:gridCol w="1056936">
                  <a:extLst>
                    <a:ext uri="{9D8B030D-6E8A-4147-A177-3AD203B41FA5}">
                      <a16:colId xmlns:a16="http://schemas.microsoft.com/office/drawing/2014/main" val="2710899286"/>
                    </a:ext>
                  </a:extLst>
                </a:gridCol>
              </a:tblGrid>
              <a:tr h="34286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1317979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3BEE167A-0FB4-435A-AC30-B8DC9B17C837}"/>
              </a:ext>
            </a:extLst>
          </p:cNvPr>
          <p:cNvSpPr txBox="1"/>
          <p:nvPr/>
        </p:nvSpPr>
        <p:spPr>
          <a:xfrm>
            <a:off x="9016013" y="1808593"/>
            <a:ext cx="86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AEAE330-2423-4647-B3A4-C5961B56F944}"/>
              </a:ext>
            </a:extLst>
          </p:cNvPr>
          <p:cNvSpPr txBox="1"/>
          <p:nvPr/>
        </p:nvSpPr>
        <p:spPr>
          <a:xfrm>
            <a:off x="6403017" y="5157018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= 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7E7E02-9C67-4180-9BD2-834FBBF2FE0C}"/>
              </a:ext>
            </a:extLst>
          </p:cNvPr>
          <p:cNvSpPr txBox="1"/>
          <p:nvPr/>
        </p:nvSpPr>
        <p:spPr>
          <a:xfrm>
            <a:off x="5896989" y="4853698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 c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218093B-B868-4B5C-B7C3-83F3E2634A96}"/>
              </a:ext>
            </a:extLst>
          </p:cNvPr>
          <p:cNvSpPr txBox="1"/>
          <p:nvPr/>
        </p:nvSpPr>
        <p:spPr>
          <a:xfrm>
            <a:off x="6405236" y="4862406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= 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0670352-9C09-4187-8DFE-5A2BA52B0CE3}"/>
              </a:ext>
            </a:extLst>
          </p:cNvPr>
          <p:cNvSpPr txBox="1"/>
          <p:nvPr/>
        </p:nvSpPr>
        <p:spPr>
          <a:xfrm>
            <a:off x="8779524" y="2582632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Dog()</a:t>
            </a:r>
            <a:endParaRPr lang="zh-CN" altLang="en-US" dirty="0"/>
          </a:p>
        </p:txBody>
      </p:sp>
      <p:graphicFrame>
        <p:nvGraphicFramePr>
          <p:cNvPr id="39" name="表格 25">
            <a:extLst>
              <a:ext uri="{FF2B5EF4-FFF2-40B4-BE49-F238E27FC236}">
                <a16:creationId xmlns:a16="http://schemas.microsoft.com/office/drawing/2014/main" id="{4C7F3D78-E639-4DF6-9A6F-905A4AAC570B}"/>
              </a:ext>
            </a:extLst>
          </p:cNvPr>
          <p:cNvGraphicFramePr>
            <a:graphicFrameLocks noGrp="1"/>
          </p:cNvGraphicFramePr>
          <p:nvPr/>
        </p:nvGraphicFramePr>
        <p:xfrm>
          <a:off x="9016013" y="3257567"/>
          <a:ext cx="2113872" cy="342865"/>
        </p:xfrm>
        <a:graphic>
          <a:graphicData uri="http://schemas.openxmlformats.org/drawingml/2006/table">
            <a:tbl>
              <a:tblPr firstRow="1" bandRow="1"/>
              <a:tblGrid>
                <a:gridCol w="1056936">
                  <a:extLst>
                    <a:ext uri="{9D8B030D-6E8A-4147-A177-3AD203B41FA5}">
                      <a16:colId xmlns:a16="http://schemas.microsoft.com/office/drawing/2014/main" val="184961653"/>
                    </a:ext>
                  </a:extLst>
                </a:gridCol>
                <a:gridCol w="1056936">
                  <a:extLst>
                    <a:ext uri="{9D8B030D-6E8A-4147-A177-3AD203B41FA5}">
                      <a16:colId xmlns:a16="http://schemas.microsoft.com/office/drawing/2014/main" val="2710899286"/>
                    </a:ext>
                  </a:extLst>
                </a:gridCol>
              </a:tblGrid>
              <a:tr h="34286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1317979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6E18206E-B8E2-40CA-B29C-C0E3DBF1C4D0}"/>
              </a:ext>
            </a:extLst>
          </p:cNvPr>
          <p:cNvSpPr txBox="1"/>
          <p:nvPr/>
        </p:nvSpPr>
        <p:spPr>
          <a:xfrm>
            <a:off x="8926745" y="2883944"/>
            <a:ext cx="86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0F906AF-B00E-410E-9A1E-8224FAC69D07}"/>
              </a:ext>
            </a:extLst>
          </p:cNvPr>
          <p:cNvSpPr txBox="1"/>
          <p:nvPr/>
        </p:nvSpPr>
        <p:spPr>
          <a:xfrm>
            <a:off x="6501618" y="5156411"/>
            <a:ext cx="8919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= 002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CAC0F8A-0D9F-4D95-864A-19F97C3D7BC7}"/>
              </a:ext>
            </a:extLst>
          </p:cNvPr>
          <p:cNvSpPr/>
          <p:nvPr/>
        </p:nvSpPr>
        <p:spPr>
          <a:xfrm>
            <a:off x="816744" y="4904411"/>
            <a:ext cx="701337" cy="25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D066BA3-FB30-482A-B4FA-2A28C46EDCC9}"/>
              </a:ext>
            </a:extLst>
          </p:cNvPr>
          <p:cNvSpPr txBox="1"/>
          <p:nvPr/>
        </p:nvSpPr>
        <p:spPr>
          <a:xfrm>
            <a:off x="5824489" y="4554425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 cc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6234FB4-7836-4E75-81AA-64262D8EC8F4}"/>
              </a:ext>
            </a:extLst>
          </p:cNvPr>
          <p:cNvSpPr/>
          <p:nvPr/>
        </p:nvSpPr>
        <p:spPr>
          <a:xfrm>
            <a:off x="1677876" y="4904411"/>
            <a:ext cx="701337" cy="25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0909CD9-2E99-410A-80B6-7AACC948AB7A}"/>
              </a:ext>
            </a:extLst>
          </p:cNvPr>
          <p:cNvGrpSpPr/>
          <p:nvPr/>
        </p:nvGrpSpPr>
        <p:grpSpPr>
          <a:xfrm>
            <a:off x="7393615" y="3068610"/>
            <a:ext cx="1533130" cy="2272467"/>
            <a:chOff x="7393615" y="3068610"/>
            <a:chExt cx="1533130" cy="227246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2824C20-4B70-4220-ADC7-1F071EFAB6F6}"/>
                </a:ext>
              </a:extLst>
            </p:cNvPr>
            <p:cNvCxnSpPr/>
            <p:nvPr/>
          </p:nvCxnSpPr>
          <p:spPr>
            <a:xfrm>
              <a:off x="7393615" y="5341077"/>
              <a:ext cx="102833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40D9C98-B5D9-40D7-9DE6-02E662B5C2A3}"/>
                </a:ext>
              </a:extLst>
            </p:cNvPr>
            <p:cNvCxnSpPr/>
            <p:nvPr/>
          </p:nvCxnSpPr>
          <p:spPr>
            <a:xfrm flipV="1">
              <a:off x="8424909" y="3068610"/>
              <a:ext cx="0" cy="22724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2024DCE-7AF1-4690-BC24-32C1D5168DA0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8421949" y="3068610"/>
              <a:ext cx="50479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7626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41" grpId="0" animBg="1"/>
    </p:bld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B65BB443-DB26-49AB-AC91-5639B70D65EA}" vid="{53556234-38C7-4B8B-A837-94DDE8E6415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15756</TotalTime>
  <Words>1203</Words>
  <Application>Microsoft Office PowerPoint</Application>
  <PresentationFormat>宽屏</PresentationFormat>
  <Paragraphs>237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Arial</vt:lpstr>
      <vt:lpstr>Calibri</vt:lpstr>
      <vt:lpstr>主题1</vt:lpstr>
      <vt:lpstr>1.多态</vt:lpstr>
      <vt:lpstr>1.多态</vt:lpstr>
      <vt:lpstr>1.多态</vt:lpstr>
      <vt:lpstr>1.多态</vt:lpstr>
      <vt:lpstr>1.多态</vt:lpstr>
      <vt:lpstr>1.多态</vt:lpstr>
      <vt:lpstr>1.多态</vt:lpstr>
      <vt:lpstr>1.多态</vt:lpstr>
      <vt:lpstr>1.多态</vt:lpstr>
      <vt:lpstr>1.多态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李忠雄</dc:creator>
  <cp:lastModifiedBy>sbzx</cp:lastModifiedBy>
  <cp:revision>232</cp:revision>
  <dcterms:created xsi:type="dcterms:W3CDTF">2022-02-23T07:35:55Z</dcterms:created>
  <dcterms:modified xsi:type="dcterms:W3CDTF">2022-05-09T02:51:00Z</dcterms:modified>
</cp:coreProperties>
</file>