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CDDF-8728-46EC-8968-70F5A64DF1CB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0240D-F09C-4138-9973-65BE0DCD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7979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008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4208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E2C6F-E27C-45B2-A654-F7CA84F1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6D79D-AA01-48F0-A958-B9819E9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F5A7A-AF96-409A-91D8-A3BCC49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BE9F4F8-051A-444F-8909-1D0713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66164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885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9543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94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93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1920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942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9682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3379-A6BE-430D-B4B4-4714B5100CD3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E396-CA5A-4A41-B1C6-E32E8724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B84E-1E08-4811-ABBC-6248B0CA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70117"/>
            <a:ext cx="10363200" cy="1145036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2C4E5-D435-41AA-89B6-FB618186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93" y="1508321"/>
            <a:ext cx="11045655" cy="644054"/>
          </a:xfrm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</a:pPr>
            <a:r>
              <a:rPr lang="en-US" altLang="zh-CN" dirty="0">
                <a:solidFill>
                  <a:schemeClr val="tx1"/>
                </a:solidFill>
              </a:rPr>
              <a:t>1.1</a:t>
            </a:r>
            <a:r>
              <a:rPr lang="zh-CN" altLang="en-US" dirty="0">
                <a:solidFill>
                  <a:schemeClr val="tx1"/>
                </a:solidFill>
              </a:rPr>
              <a:t>继承的描述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83BEA-6040-42A0-BC06-0728B9CF329D}"/>
              </a:ext>
            </a:extLst>
          </p:cNvPr>
          <p:cNvSpPr txBox="1"/>
          <p:nvPr/>
        </p:nvSpPr>
        <p:spPr>
          <a:xfrm>
            <a:off x="914400" y="2152375"/>
            <a:ext cx="3773214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Student{</a:t>
            </a:r>
          </a:p>
          <a:p>
            <a:r>
              <a:rPr lang="en-US" altLang="zh-CN" sz="1400" dirty="0"/>
              <a:t>     private String name;</a:t>
            </a:r>
          </a:p>
          <a:p>
            <a:r>
              <a:rPr lang="en-US" altLang="zh-CN" sz="1400" dirty="0"/>
              <a:t>     private int age;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public void study(){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好好学习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name){</a:t>
            </a:r>
          </a:p>
          <a:p>
            <a:r>
              <a:rPr lang="en-US" altLang="zh-CN" sz="1400" dirty="0"/>
              <a:t>          this.name =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(int age){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F7B28-F805-4D65-A762-2BC85457F568}"/>
              </a:ext>
            </a:extLst>
          </p:cNvPr>
          <p:cNvSpPr txBox="1"/>
          <p:nvPr/>
        </p:nvSpPr>
        <p:spPr>
          <a:xfrm>
            <a:off x="8115670" y="2152374"/>
            <a:ext cx="3773214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Teacher{</a:t>
            </a:r>
          </a:p>
          <a:p>
            <a:r>
              <a:rPr lang="en-US" altLang="zh-CN" sz="1400" dirty="0"/>
              <a:t>     private String name;</a:t>
            </a:r>
          </a:p>
          <a:p>
            <a:r>
              <a:rPr lang="en-US" altLang="zh-CN" sz="1400" dirty="0"/>
              <a:t>     private int age;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public void teach(){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教书育人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name){</a:t>
            </a:r>
          </a:p>
          <a:p>
            <a:r>
              <a:rPr lang="en-US" altLang="zh-CN" sz="1400" dirty="0"/>
              <a:t>          this.name =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(int age){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D3E06F-CC89-4BB3-AF11-1A6DC69206C0}"/>
              </a:ext>
            </a:extLst>
          </p:cNvPr>
          <p:cNvSpPr/>
          <p:nvPr/>
        </p:nvSpPr>
        <p:spPr>
          <a:xfrm>
            <a:off x="1135117" y="2438400"/>
            <a:ext cx="1797269" cy="42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887B2-49EC-4A75-9DE8-AD6658EEE8D0}"/>
              </a:ext>
            </a:extLst>
          </p:cNvPr>
          <p:cNvSpPr/>
          <p:nvPr/>
        </p:nvSpPr>
        <p:spPr>
          <a:xfrm>
            <a:off x="8350469" y="2438400"/>
            <a:ext cx="1797269" cy="42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785DE43-5A9B-4EC8-8249-8198F9681803}"/>
              </a:ext>
            </a:extLst>
          </p:cNvPr>
          <p:cNvCxnSpPr>
            <a:stCxn id="6" idx="3"/>
          </p:cNvCxnSpPr>
          <p:nvPr/>
        </p:nvCxnSpPr>
        <p:spPr>
          <a:xfrm>
            <a:off x="2932386" y="2648607"/>
            <a:ext cx="2186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B96C21-2764-4FD1-8098-D5493DCCAB8B}"/>
              </a:ext>
            </a:extLst>
          </p:cNvPr>
          <p:cNvCxnSpPr>
            <a:stCxn id="7" idx="1"/>
          </p:cNvCxnSpPr>
          <p:nvPr/>
        </p:nvCxnSpPr>
        <p:spPr>
          <a:xfrm flipH="1">
            <a:off x="7220607" y="2648607"/>
            <a:ext cx="1129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7B1694-5D8D-4336-BF88-F3638E630E97}"/>
              </a:ext>
            </a:extLst>
          </p:cNvPr>
          <p:cNvSpPr txBox="1"/>
          <p:nvPr/>
        </p:nvSpPr>
        <p:spPr>
          <a:xfrm>
            <a:off x="5639947" y="2463941"/>
            <a:ext cx="12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相同属性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353F6-D3CA-4853-9E93-304427056B57}"/>
              </a:ext>
            </a:extLst>
          </p:cNvPr>
          <p:cNvSpPr/>
          <p:nvPr/>
        </p:nvSpPr>
        <p:spPr>
          <a:xfrm>
            <a:off x="1151151" y="3881891"/>
            <a:ext cx="2695635" cy="259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3FABCD-BFFD-41AF-A99C-71229BB1350A}"/>
              </a:ext>
            </a:extLst>
          </p:cNvPr>
          <p:cNvSpPr/>
          <p:nvPr/>
        </p:nvSpPr>
        <p:spPr>
          <a:xfrm>
            <a:off x="8345214" y="3881891"/>
            <a:ext cx="2695635" cy="259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C0EC90-C6FD-4003-9E6F-E09E59418447}"/>
              </a:ext>
            </a:extLst>
          </p:cNvPr>
          <p:cNvCxnSpPr>
            <a:cxnSpLocks/>
          </p:cNvCxnSpPr>
          <p:nvPr/>
        </p:nvCxnSpPr>
        <p:spPr>
          <a:xfrm>
            <a:off x="3846786" y="5050221"/>
            <a:ext cx="1271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B8DAB72-3C7B-4E27-88C9-6801971227A3}"/>
              </a:ext>
            </a:extLst>
          </p:cNvPr>
          <p:cNvCxnSpPr>
            <a:cxnSpLocks/>
          </p:cNvCxnSpPr>
          <p:nvPr/>
        </p:nvCxnSpPr>
        <p:spPr>
          <a:xfrm flipH="1">
            <a:off x="7220607" y="5050221"/>
            <a:ext cx="1129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FB96F0A-752F-472E-89A0-717F431B2881}"/>
              </a:ext>
            </a:extLst>
          </p:cNvPr>
          <p:cNvSpPr txBox="1"/>
          <p:nvPr/>
        </p:nvSpPr>
        <p:spPr>
          <a:xfrm>
            <a:off x="5639947" y="4865555"/>
            <a:ext cx="12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相同方法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4316F4-6019-45A6-901F-1D4F73D2CC5A}"/>
              </a:ext>
            </a:extLst>
          </p:cNvPr>
          <p:cNvSpPr/>
          <p:nvPr/>
        </p:nvSpPr>
        <p:spPr>
          <a:xfrm>
            <a:off x="5570991" y="2412871"/>
            <a:ext cx="1275860" cy="42040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D7F786-163B-467E-B62B-F3973E4B5B30}"/>
              </a:ext>
            </a:extLst>
          </p:cNvPr>
          <p:cNvSpPr/>
          <p:nvPr/>
        </p:nvSpPr>
        <p:spPr>
          <a:xfrm>
            <a:off x="5608989" y="4865555"/>
            <a:ext cx="1275860" cy="42040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C4E85500-B4E3-4717-934E-78289C5CB7BB}"/>
              </a:ext>
            </a:extLst>
          </p:cNvPr>
          <p:cNvSpPr/>
          <p:nvPr/>
        </p:nvSpPr>
        <p:spPr>
          <a:xfrm>
            <a:off x="6110082" y="2833273"/>
            <a:ext cx="264442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CABE06C-FC43-4B56-8B83-B2C602474958}"/>
              </a:ext>
            </a:extLst>
          </p:cNvPr>
          <p:cNvSpPr/>
          <p:nvPr/>
        </p:nvSpPr>
        <p:spPr>
          <a:xfrm flipV="1">
            <a:off x="6125516" y="4462909"/>
            <a:ext cx="264442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D7BA7C-2FBA-40D8-81C9-A741407072C0}"/>
              </a:ext>
            </a:extLst>
          </p:cNvPr>
          <p:cNvSpPr txBox="1"/>
          <p:nvPr/>
        </p:nvSpPr>
        <p:spPr>
          <a:xfrm>
            <a:off x="5737232" y="3291016"/>
            <a:ext cx="1010142" cy="1077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相同特征</a:t>
            </a:r>
          </a:p>
        </p:txBody>
      </p:sp>
    </p:spTree>
    <p:extLst>
      <p:ext uri="{BB962C8B-B14F-4D97-AF65-F5344CB8AC3E}">
        <p14:creationId xmlns:p14="http://schemas.microsoft.com/office/powerpoint/2010/main" val="296211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7" grpId="0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D9761D-70F1-40F6-814E-DB47E46F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820"/>
            <a:ext cx="10972800" cy="5542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1.7super</a:t>
            </a:r>
            <a:r>
              <a:rPr lang="zh-CN" altLang="en-US" dirty="0"/>
              <a:t>内存图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0A9AF9-A3B7-4D0A-8A3F-22B09BE2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B3335B-889C-4FA2-9654-A39276CABA98}"/>
              </a:ext>
            </a:extLst>
          </p:cNvPr>
          <p:cNvSpPr txBox="1"/>
          <p:nvPr/>
        </p:nvSpPr>
        <p:spPr>
          <a:xfrm>
            <a:off x="454241" y="1841328"/>
            <a:ext cx="398745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Demo{</a:t>
            </a:r>
          </a:p>
          <a:p>
            <a:r>
              <a:rPr lang="en-US" altLang="zh-CN" dirty="0"/>
              <a:t>     public static void main(String[]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Zi z = new Zi();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z.show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z.method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F4F773-7435-449F-A35B-3F49DA86120C}"/>
              </a:ext>
            </a:extLst>
          </p:cNvPr>
          <p:cNvSpPr txBox="1"/>
          <p:nvPr/>
        </p:nvSpPr>
        <p:spPr>
          <a:xfrm>
            <a:off x="281346" y="3286359"/>
            <a:ext cx="531632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Zi extends Fu{</a:t>
            </a:r>
          </a:p>
          <a:p>
            <a:r>
              <a:rPr lang="en-US" altLang="zh-CN" dirty="0"/>
              <a:t>     public int age =20;</a:t>
            </a:r>
          </a:p>
          <a:p>
            <a:r>
              <a:rPr lang="en-US" altLang="zh-CN" dirty="0"/>
              <a:t>     public Zi(){</a:t>
            </a:r>
          </a:p>
          <a:p>
            <a:r>
              <a:rPr lang="en-US" altLang="zh-CN" dirty="0"/>
              <a:t>         //super();//</a:t>
            </a:r>
            <a:r>
              <a:rPr lang="zh-CN" altLang="en-US" dirty="0"/>
              <a:t>默认第一条语句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(“Zi</a:t>
            </a:r>
            <a:r>
              <a:rPr lang="zh-CN" altLang="en-US" dirty="0"/>
              <a:t>类无参构造方法被调用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 public void show(){</a:t>
            </a:r>
          </a:p>
          <a:p>
            <a:r>
              <a:rPr lang="en-US" altLang="zh-CN" dirty="0"/>
              <a:t>             int age = 30;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(age);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this.age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super.age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76323-6C0A-413C-9BB5-A784B6EC4C22}"/>
              </a:ext>
            </a:extLst>
          </p:cNvPr>
          <p:cNvGrpSpPr/>
          <p:nvPr/>
        </p:nvGrpSpPr>
        <p:grpSpPr>
          <a:xfrm>
            <a:off x="6123979" y="1417638"/>
            <a:ext cx="2921060" cy="4258849"/>
            <a:chOff x="4778188" y="1871989"/>
            <a:chExt cx="2921060" cy="46930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B99259-1F3B-41EA-B4A4-31ECB5EF417D}"/>
                </a:ext>
              </a:extLst>
            </p:cNvPr>
            <p:cNvSpPr/>
            <p:nvPr/>
          </p:nvSpPr>
          <p:spPr>
            <a:xfrm>
              <a:off x="4778188" y="1871989"/>
              <a:ext cx="2921060" cy="4693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FA96A3-97F2-48E0-937D-2399F6DC18F5}"/>
                </a:ext>
              </a:extLst>
            </p:cNvPr>
            <p:cNvSpPr/>
            <p:nvPr/>
          </p:nvSpPr>
          <p:spPr>
            <a:xfrm>
              <a:off x="6757416" y="6239256"/>
              <a:ext cx="941832" cy="3257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栈内存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A2CFF2-9498-4C87-A2F8-BC45EC6B9F89}"/>
              </a:ext>
            </a:extLst>
          </p:cNvPr>
          <p:cNvGrpSpPr/>
          <p:nvPr/>
        </p:nvGrpSpPr>
        <p:grpSpPr>
          <a:xfrm>
            <a:off x="9340908" y="1417638"/>
            <a:ext cx="2500503" cy="4258849"/>
            <a:chOff x="8335653" y="1871989"/>
            <a:chExt cx="3402106" cy="46930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1559E8-C362-4695-A2A7-A56F12259AFE}"/>
                </a:ext>
              </a:extLst>
            </p:cNvPr>
            <p:cNvSpPr/>
            <p:nvPr/>
          </p:nvSpPr>
          <p:spPr>
            <a:xfrm>
              <a:off x="8335653" y="1871989"/>
              <a:ext cx="3402106" cy="46930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B60AC5-12F0-49AA-BCE0-15742B6091CF}"/>
                </a:ext>
              </a:extLst>
            </p:cNvPr>
            <p:cNvSpPr/>
            <p:nvPr/>
          </p:nvSpPr>
          <p:spPr>
            <a:xfrm>
              <a:off x="10493655" y="6239254"/>
              <a:ext cx="1244104" cy="32575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堆内存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0519604-2024-497D-8502-C570AC255FAB}"/>
              </a:ext>
            </a:extLst>
          </p:cNvPr>
          <p:cNvSpPr/>
          <p:nvPr/>
        </p:nvSpPr>
        <p:spPr>
          <a:xfrm>
            <a:off x="790113" y="2187435"/>
            <a:ext cx="3284737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B85A49-47DD-4C50-9EC0-777878D9FC13}"/>
              </a:ext>
            </a:extLst>
          </p:cNvPr>
          <p:cNvGrpSpPr/>
          <p:nvPr/>
        </p:nvGrpSpPr>
        <p:grpSpPr>
          <a:xfrm>
            <a:off x="6161797" y="176869"/>
            <a:ext cx="2856608" cy="1143000"/>
            <a:chOff x="4816006" y="-25744"/>
            <a:chExt cx="2856608" cy="1143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80A4BD-AB17-4869-B591-B18778806009}"/>
                </a:ext>
              </a:extLst>
            </p:cNvPr>
            <p:cNvSpPr/>
            <p:nvPr/>
          </p:nvSpPr>
          <p:spPr>
            <a:xfrm>
              <a:off x="4816006" y="-25744"/>
              <a:ext cx="2856608" cy="1143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0C922D-56FA-4C76-8936-0A327588D23B}"/>
                </a:ext>
              </a:extLst>
            </p:cNvPr>
            <p:cNvSpPr txBox="1"/>
            <p:nvPr/>
          </p:nvSpPr>
          <p:spPr>
            <a:xfrm>
              <a:off x="5746761" y="14079"/>
              <a:ext cx="1010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main</a:t>
              </a:r>
              <a:r>
                <a:rPr lang="zh-CN" altLang="en-US" sz="1600" dirty="0"/>
                <a:t>方法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7D321F2-58C5-4583-9342-47A8710CF73A}"/>
              </a:ext>
            </a:extLst>
          </p:cNvPr>
          <p:cNvSpPr/>
          <p:nvPr/>
        </p:nvSpPr>
        <p:spPr>
          <a:xfrm>
            <a:off x="1029810" y="2473740"/>
            <a:ext cx="363985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423019-19AB-4D0C-A05D-8F0183B73757}"/>
              </a:ext>
            </a:extLst>
          </p:cNvPr>
          <p:cNvGrpSpPr/>
          <p:nvPr/>
        </p:nvGrpSpPr>
        <p:grpSpPr>
          <a:xfrm>
            <a:off x="6156205" y="4188983"/>
            <a:ext cx="2856608" cy="1143000"/>
            <a:chOff x="4810414" y="3986370"/>
            <a:chExt cx="2856608" cy="11430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3BCB540-F027-4911-98DF-0BF25D131C25}"/>
                </a:ext>
              </a:extLst>
            </p:cNvPr>
            <p:cNvGrpSpPr/>
            <p:nvPr/>
          </p:nvGrpSpPr>
          <p:grpSpPr>
            <a:xfrm>
              <a:off x="4810414" y="3986370"/>
              <a:ext cx="2856608" cy="1143000"/>
              <a:chOff x="4816006" y="-25744"/>
              <a:chExt cx="2856608" cy="11430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5B54CB-1C06-4FC8-BD37-FE6028FD8028}"/>
                  </a:ext>
                </a:extLst>
              </p:cNvPr>
              <p:cNvSpPr/>
              <p:nvPr/>
            </p:nvSpPr>
            <p:spPr>
              <a:xfrm>
                <a:off x="4816006" y="-25744"/>
                <a:ext cx="2856608" cy="1143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3606CD-592B-4B62-975A-318B0E33179E}"/>
                  </a:ext>
                </a:extLst>
              </p:cNvPr>
              <p:cNvSpPr txBox="1"/>
              <p:nvPr/>
            </p:nvSpPr>
            <p:spPr>
              <a:xfrm>
                <a:off x="5746761" y="14079"/>
                <a:ext cx="1010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main</a:t>
                </a:r>
                <a:r>
                  <a:rPr lang="zh-CN" altLang="en-US" sz="1600" dirty="0"/>
                  <a:t>方法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829A77-8C82-44E9-B8E0-07F5D5985634}"/>
                </a:ext>
              </a:extLst>
            </p:cNvPr>
            <p:cNvSpPr txBox="1"/>
            <p:nvPr/>
          </p:nvSpPr>
          <p:spPr>
            <a:xfrm>
              <a:off x="5752816" y="4277850"/>
              <a:ext cx="34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2D49C23-A992-4AAC-8627-BA1525258982}"/>
              </a:ext>
            </a:extLst>
          </p:cNvPr>
          <p:cNvSpPr/>
          <p:nvPr/>
        </p:nvSpPr>
        <p:spPr>
          <a:xfrm>
            <a:off x="1605379" y="2475961"/>
            <a:ext cx="764959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8330DA-55C3-448B-BF76-29BE5A169DE3}"/>
              </a:ext>
            </a:extLst>
          </p:cNvPr>
          <p:cNvSpPr txBox="1"/>
          <p:nvPr/>
        </p:nvSpPr>
        <p:spPr>
          <a:xfrm>
            <a:off x="9391174" y="1467201"/>
            <a:ext cx="100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Zi();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559167-CA48-4591-A3C5-64B9F0388D37}"/>
              </a:ext>
            </a:extLst>
          </p:cNvPr>
          <p:cNvSpPr txBox="1"/>
          <p:nvPr/>
        </p:nvSpPr>
        <p:spPr>
          <a:xfrm>
            <a:off x="9403700" y="1714287"/>
            <a:ext cx="100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A47739D9-70D6-440A-A3AD-91A98B328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93442"/>
              </p:ext>
            </p:extLst>
          </p:nvPr>
        </p:nvGraphicFramePr>
        <p:xfrm>
          <a:off x="9622086" y="2074745"/>
          <a:ext cx="1642278" cy="274320"/>
        </p:xfrm>
        <a:graphic>
          <a:graphicData uri="http://schemas.openxmlformats.org/drawingml/2006/table">
            <a:tbl>
              <a:tblPr firstRow="1" bandRow="1"/>
              <a:tblGrid>
                <a:gridCol w="821139">
                  <a:extLst>
                    <a:ext uri="{9D8B030D-6E8A-4147-A177-3AD203B41FA5}">
                      <a16:colId xmlns:a16="http://schemas.microsoft.com/office/drawing/2014/main" val="88036373"/>
                    </a:ext>
                  </a:extLst>
                </a:gridCol>
                <a:gridCol w="821139">
                  <a:extLst>
                    <a:ext uri="{9D8B030D-6E8A-4147-A177-3AD203B41FA5}">
                      <a16:colId xmlns:a16="http://schemas.microsoft.com/office/drawing/2014/main" val="62089682"/>
                    </a:ext>
                  </a:extLst>
                </a:gridCol>
              </a:tblGrid>
              <a:tr h="272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35721"/>
                  </a:ext>
                </a:extLst>
              </a:tr>
            </a:tbl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EE878FE6-6D35-4D20-9B36-8986FA827AF0}"/>
              </a:ext>
            </a:extLst>
          </p:cNvPr>
          <p:cNvGrpSpPr/>
          <p:nvPr/>
        </p:nvGrpSpPr>
        <p:grpSpPr>
          <a:xfrm>
            <a:off x="6156205" y="983020"/>
            <a:ext cx="2852065" cy="347124"/>
            <a:chOff x="7723206" y="2462889"/>
            <a:chExt cx="2852065" cy="34712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0CD2AEF-F849-4050-9605-43BCF422BF65}"/>
                </a:ext>
              </a:extLst>
            </p:cNvPr>
            <p:cNvSpPr/>
            <p:nvPr/>
          </p:nvSpPr>
          <p:spPr>
            <a:xfrm>
              <a:off x="7723206" y="2462889"/>
              <a:ext cx="2852065" cy="326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6AACD9F-9D8B-4CC6-8A18-8F2451D542A1}"/>
                </a:ext>
              </a:extLst>
            </p:cNvPr>
            <p:cNvSpPr txBox="1"/>
            <p:nvPr/>
          </p:nvSpPr>
          <p:spPr>
            <a:xfrm>
              <a:off x="8461164" y="2471459"/>
              <a:ext cx="157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构造方法：</a:t>
              </a:r>
              <a:r>
                <a:rPr lang="en-US" altLang="zh-CN" sz="1600" dirty="0"/>
                <a:t>Fu</a:t>
              </a:r>
              <a:endParaRPr lang="zh-CN" altLang="en-US" sz="16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9BF54E3-1C4F-430D-A791-7AC5CA89BB98}"/>
              </a:ext>
            </a:extLst>
          </p:cNvPr>
          <p:cNvGrpSpPr/>
          <p:nvPr/>
        </p:nvGrpSpPr>
        <p:grpSpPr>
          <a:xfrm>
            <a:off x="6166254" y="985273"/>
            <a:ext cx="2852065" cy="347124"/>
            <a:chOff x="4824426" y="2784954"/>
            <a:chExt cx="2852065" cy="3471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4A332E3-5DF0-4327-9FD2-1E949D575C24}"/>
                </a:ext>
              </a:extLst>
            </p:cNvPr>
            <p:cNvSpPr/>
            <p:nvPr/>
          </p:nvSpPr>
          <p:spPr>
            <a:xfrm>
              <a:off x="4824426" y="2784954"/>
              <a:ext cx="2852065" cy="326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C34121-3740-4B34-8D10-D6192CB3DC67}"/>
                </a:ext>
              </a:extLst>
            </p:cNvPr>
            <p:cNvSpPr txBox="1"/>
            <p:nvPr/>
          </p:nvSpPr>
          <p:spPr>
            <a:xfrm>
              <a:off x="5562384" y="2793524"/>
              <a:ext cx="157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构造方法：</a:t>
              </a:r>
              <a:r>
                <a:rPr lang="en-US" altLang="zh-CN" sz="1600" dirty="0"/>
                <a:t>Zi</a:t>
              </a:r>
              <a:endParaRPr lang="zh-CN" altLang="en-US" sz="16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62B6875-5126-41FB-8277-C254D8A7AEBD}"/>
              </a:ext>
            </a:extLst>
          </p:cNvPr>
          <p:cNvSpPr txBox="1"/>
          <p:nvPr/>
        </p:nvSpPr>
        <p:spPr>
          <a:xfrm>
            <a:off x="9437724" y="2404495"/>
            <a:ext cx="112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Fu();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F5734B-1419-435F-A658-ED0717C5A13D}"/>
              </a:ext>
            </a:extLst>
          </p:cNvPr>
          <p:cNvSpPr txBox="1"/>
          <p:nvPr/>
        </p:nvSpPr>
        <p:spPr>
          <a:xfrm>
            <a:off x="9450251" y="2651581"/>
            <a:ext cx="100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25">
            <a:extLst>
              <a:ext uri="{FF2B5EF4-FFF2-40B4-BE49-F238E27FC236}">
                <a16:creationId xmlns:a16="http://schemas.microsoft.com/office/drawing/2014/main" id="{887A82EC-585D-4F55-BBC9-13D3818C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43519"/>
              </p:ext>
            </p:extLst>
          </p:nvPr>
        </p:nvGraphicFramePr>
        <p:xfrm>
          <a:off x="9668637" y="3012039"/>
          <a:ext cx="1642278" cy="274320"/>
        </p:xfrm>
        <a:graphic>
          <a:graphicData uri="http://schemas.openxmlformats.org/drawingml/2006/table">
            <a:tbl>
              <a:tblPr firstRow="1" bandRow="1"/>
              <a:tblGrid>
                <a:gridCol w="821139">
                  <a:extLst>
                    <a:ext uri="{9D8B030D-6E8A-4147-A177-3AD203B41FA5}">
                      <a16:colId xmlns:a16="http://schemas.microsoft.com/office/drawing/2014/main" val="88036373"/>
                    </a:ext>
                  </a:extLst>
                </a:gridCol>
                <a:gridCol w="821139">
                  <a:extLst>
                    <a:ext uri="{9D8B030D-6E8A-4147-A177-3AD203B41FA5}">
                      <a16:colId xmlns:a16="http://schemas.microsoft.com/office/drawing/2014/main" val="62089682"/>
                    </a:ext>
                  </a:extLst>
                </a:gridCol>
              </a:tblGrid>
              <a:tr h="272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35721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355D6901-58D4-44C1-B4D0-812ACF4C7ED3}"/>
              </a:ext>
            </a:extLst>
          </p:cNvPr>
          <p:cNvSpPr txBox="1"/>
          <p:nvPr/>
        </p:nvSpPr>
        <p:spPr>
          <a:xfrm>
            <a:off x="6391922" y="5838117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Fu</a:t>
            </a:r>
            <a:r>
              <a:rPr lang="zh-CN" altLang="en-US" dirty="0"/>
              <a:t>类无参构造方法被调用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51C723-B2DE-44D8-8124-1C66501414B5}"/>
              </a:ext>
            </a:extLst>
          </p:cNvPr>
          <p:cNvSpPr/>
          <p:nvPr/>
        </p:nvSpPr>
        <p:spPr>
          <a:xfrm>
            <a:off x="558272" y="3918771"/>
            <a:ext cx="1003831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3A1C9B-CB58-4F13-8729-40E6817DCDFE}"/>
              </a:ext>
            </a:extLst>
          </p:cNvPr>
          <p:cNvSpPr/>
          <p:nvPr/>
        </p:nvSpPr>
        <p:spPr>
          <a:xfrm>
            <a:off x="807173" y="4195096"/>
            <a:ext cx="2734650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1359C87-2A9A-4AE2-A382-D49520D76091}"/>
              </a:ext>
            </a:extLst>
          </p:cNvPr>
          <p:cNvSpPr/>
          <p:nvPr/>
        </p:nvSpPr>
        <p:spPr>
          <a:xfrm>
            <a:off x="798295" y="4470304"/>
            <a:ext cx="4554572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16BF54-E493-4641-971A-D4AA410E8C52}"/>
              </a:ext>
            </a:extLst>
          </p:cNvPr>
          <p:cNvSpPr txBox="1"/>
          <p:nvPr/>
        </p:nvSpPr>
        <p:spPr>
          <a:xfrm>
            <a:off x="6391922" y="6141730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Zi</a:t>
            </a:r>
            <a:r>
              <a:rPr lang="zh-CN" altLang="en-US" dirty="0"/>
              <a:t>类无参构造方法被调用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98715B2-3A56-4354-AA36-DA7FF02B9818}"/>
              </a:ext>
            </a:extLst>
          </p:cNvPr>
          <p:cNvCxnSpPr/>
          <p:nvPr/>
        </p:nvCxnSpPr>
        <p:spPr>
          <a:xfrm flipV="1">
            <a:off x="1491082" y="3563633"/>
            <a:ext cx="1054172" cy="631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7657ECF-B242-45C0-B8D1-8650B8B382A0}"/>
              </a:ext>
            </a:extLst>
          </p:cNvPr>
          <p:cNvGrpSpPr/>
          <p:nvPr/>
        </p:nvGrpSpPr>
        <p:grpSpPr>
          <a:xfrm>
            <a:off x="8558016" y="1898953"/>
            <a:ext cx="833158" cy="2668407"/>
            <a:chOff x="8558016" y="1898953"/>
            <a:chExt cx="833158" cy="2668407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C114D95-9FCC-407A-96B2-8EC01279D45D}"/>
                </a:ext>
              </a:extLst>
            </p:cNvPr>
            <p:cNvCxnSpPr/>
            <p:nvPr/>
          </p:nvCxnSpPr>
          <p:spPr>
            <a:xfrm flipH="1">
              <a:off x="8558016" y="1901952"/>
              <a:ext cx="8331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B927B2-6DD1-46E3-A762-DF2C6925A5E0}"/>
                </a:ext>
              </a:extLst>
            </p:cNvPr>
            <p:cNvCxnSpPr>
              <a:cxnSpLocks/>
            </p:cNvCxnSpPr>
            <p:nvPr/>
          </p:nvCxnSpPr>
          <p:spPr>
            <a:xfrm>
              <a:off x="8558016" y="1898953"/>
              <a:ext cx="0" cy="2668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02221C-3068-4F14-98F5-3E942D0ADC5C}"/>
              </a:ext>
            </a:extLst>
          </p:cNvPr>
          <p:cNvSpPr txBox="1"/>
          <p:nvPr/>
        </p:nvSpPr>
        <p:spPr>
          <a:xfrm>
            <a:off x="8300621" y="4521469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B09905-4FD4-4470-B751-F7D756308946}"/>
              </a:ext>
            </a:extLst>
          </p:cNvPr>
          <p:cNvSpPr/>
          <p:nvPr/>
        </p:nvSpPr>
        <p:spPr>
          <a:xfrm>
            <a:off x="1839349" y="4994519"/>
            <a:ext cx="670297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067CB7E-B351-4B24-80A6-5E59FE6FDD56}"/>
              </a:ext>
            </a:extLst>
          </p:cNvPr>
          <p:cNvGrpSpPr/>
          <p:nvPr/>
        </p:nvGrpSpPr>
        <p:grpSpPr>
          <a:xfrm>
            <a:off x="6150763" y="742567"/>
            <a:ext cx="2852065" cy="593345"/>
            <a:chOff x="2003952" y="2801511"/>
            <a:chExt cx="2852065" cy="59334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F7F543D-ADE4-4F70-8274-D69FE50A6F4F}"/>
                </a:ext>
              </a:extLst>
            </p:cNvPr>
            <p:cNvSpPr/>
            <p:nvPr/>
          </p:nvSpPr>
          <p:spPr>
            <a:xfrm>
              <a:off x="2003952" y="2801511"/>
              <a:ext cx="2852065" cy="5677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9EC3763-CBF4-4035-93CE-613368A60804}"/>
                </a:ext>
              </a:extLst>
            </p:cNvPr>
            <p:cNvSpPr txBox="1"/>
            <p:nvPr/>
          </p:nvSpPr>
          <p:spPr>
            <a:xfrm>
              <a:off x="2482966" y="2810081"/>
              <a:ext cx="2142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z</a:t>
              </a:r>
              <a:r>
                <a:rPr lang="zh-CN" altLang="en-US" sz="1600" dirty="0"/>
                <a:t>对象的</a:t>
              </a:r>
              <a:r>
                <a:rPr lang="en-US" altLang="zh-CN" sz="1600" dirty="0"/>
                <a:t>show</a:t>
              </a:r>
              <a:r>
                <a:rPr lang="zh-CN" altLang="en-US" sz="1600" dirty="0"/>
                <a:t>方法</a:t>
              </a:r>
              <a:endParaRPr lang="en-US" altLang="zh-CN" sz="1600" dirty="0"/>
            </a:p>
            <a:p>
              <a:r>
                <a:rPr lang="en-US" altLang="zh-CN" sz="1600" dirty="0"/>
                <a:t>         age = 30</a:t>
              </a:r>
              <a:endParaRPr lang="zh-CN" altLang="en-US" sz="1600" dirty="0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4C6C9005-6693-4A80-85E0-574D128FA1BE}"/>
              </a:ext>
            </a:extLst>
          </p:cNvPr>
          <p:cNvSpPr/>
          <p:nvPr/>
        </p:nvSpPr>
        <p:spPr>
          <a:xfrm>
            <a:off x="1029810" y="5505453"/>
            <a:ext cx="2207166" cy="29946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99E56D3-CE40-4EBA-B4F3-99C59F507176}"/>
              </a:ext>
            </a:extLst>
          </p:cNvPr>
          <p:cNvSpPr txBox="1"/>
          <p:nvPr/>
        </p:nvSpPr>
        <p:spPr>
          <a:xfrm>
            <a:off x="9792063" y="5842362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185EFFE-9C82-480E-B257-129A7D4D9A3F}"/>
              </a:ext>
            </a:extLst>
          </p:cNvPr>
          <p:cNvSpPr/>
          <p:nvPr/>
        </p:nvSpPr>
        <p:spPr>
          <a:xfrm>
            <a:off x="2820635" y="5812275"/>
            <a:ext cx="721187" cy="29946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112EABB-BD13-4BB4-9A28-2648BF597CB5}"/>
              </a:ext>
            </a:extLst>
          </p:cNvPr>
          <p:cNvGrpSpPr/>
          <p:nvPr/>
        </p:nvGrpSpPr>
        <p:grpSpPr>
          <a:xfrm>
            <a:off x="2922781" y="4677088"/>
            <a:ext cx="4175826" cy="1135187"/>
            <a:chOff x="2922781" y="4677088"/>
            <a:chExt cx="4175826" cy="1135187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09ADF43-0F59-4749-9BF7-71725AAA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781" y="4677088"/>
              <a:ext cx="0" cy="11351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16806D5-9803-422C-8766-0C74480C7AB5}"/>
                </a:ext>
              </a:extLst>
            </p:cNvPr>
            <p:cNvCxnSpPr/>
            <p:nvPr/>
          </p:nvCxnSpPr>
          <p:spPr>
            <a:xfrm>
              <a:off x="2936709" y="4677088"/>
              <a:ext cx="41618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D885322-C65B-442F-A9B1-0CC3C25122D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441791" y="4692561"/>
            <a:ext cx="858830" cy="13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469B7D79-F611-4B86-9AA3-73F8E1910247}"/>
              </a:ext>
            </a:extLst>
          </p:cNvPr>
          <p:cNvGrpSpPr/>
          <p:nvPr/>
        </p:nvGrpSpPr>
        <p:grpSpPr>
          <a:xfrm>
            <a:off x="8579513" y="2251954"/>
            <a:ext cx="1264089" cy="2269515"/>
            <a:chOff x="8579513" y="2251954"/>
            <a:chExt cx="1264089" cy="2269515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C91E7A4-14A5-4088-8A81-83ACB3D3D605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8579513" y="2253937"/>
              <a:ext cx="19998" cy="22675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702235D-6321-4EDD-A6BC-514989338C98}"/>
                </a:ext>
              </a:extLst>
            </p:cNvPr>
            <p:cNvCxnSpPr/>
            <p:nvPr/>
          </p:nvCxnSpPr>
          <p:spPr>
            <a:xfrm>
              <a:off x="8583156" y="2251954"/>
              <a:ext cx="12604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277E955-F14F-4A87-A0D2-DBD73309EDAE}"/>
              </a:ext>
            </a:extLst>
          </p:cNvPr>
          <p:cNvCxnSpPr/>
          <p:nvPr/>
        </p:nvCxnSpPr>
        <p:spPr>
          <a:xfrm>
            <a:off x="10240303" y="2251954"/>
            <a:ext cx="494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8387F61-8BAE-4BBF-9CA3-15BAA86BC09C}"/>
              </a:ext>
            </a:extLst>
          </p:cNvPr>
          <p:cNvSpPr txBox="1"/>
          <p:nvPr/>
        </p:nvSpPr>
        <p:spPr>
          <a:xfrm>
            <a:off x="9792062" y="6132509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A05E56-FB9D-41AB-836C-94C94E106A3D}"/>
              </a:ext>
            </a:extLst>
          </p:cNvPr>
          <p:cNvSpPr/>
          <p:nvPr/>
        </p:nvSpPr>
        <p:spPr>
          <a:xfrm>
            <a:off x="1034233" y="2748948"/>
            <a:ext cx="940871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8EF65D8-72FC-4939-B6D7-9740F37A2371}"/>
              </a:ext>
            </a:extLst>
          </p:cNvPr>
          <p:cNvSpPr/>
          <p:nvPr/>
        </p:nvSpPr>
        <p:spPr>
          <a:xfrm>
            <a:off x="2820635" y="6129713"/>
            <a:ext cx="983269" cy="29946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EC6B712-F315-4E8E-8A42-0F1B2EA5D21E}"/>
              </a:ext>
            </a:extLst>
          </p:cNvPr>
          <p:cNvGrpSpPr/>
          <p:nvPr/>
        </p:nvGrpSpPr>
        <p:grpSpPr>
          <a:xfrm>
            <a:off x="3063240" y="3172968"/>
            <a:ext cx="6780362" cy="2956745"/>
            <a:chOff x="3063240" y="3172968"/>
            <a:chExt cx="6780362" cy="2956745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FC39AA8-6550-47E9-9E32-AA787415E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717" y="3172968"/>
              <a:ext cx="0" cy="29567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819749F-CB4C-4E53-9D40-DDB143390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63240" y="3172968"/>
              <a:ext cx="67803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EEA6FC5-965B-4873-A813-E0D4F047CFD9}"/>
              </a:ext>
            </a:extLst>
          </p:cNvPr>
          <p:cNvCxnSpPr/>
          <p:nvPr/>
        </p:nvCxnSpPr>
        <p:spPr>
          <a:xfrm>
            <a:off x="10240303" y="3154680"/>
            <a:ext cx="494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47517CF-9B6A-4E1D-B3D5-99F50BC7AF6E}"/>
              </a:ext>
            </a:extLst>
          </p:cNvPr>
          <p:cNvSpPr txBox="1"/>
          <p:nvPr/>
        </p:nvSpPr>
        <p:spPr>
          <a:xfrm>
            <a:off x="10927011" y="5846973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C1E5372-56B5-4472-909A-565C59E7CCF7}"/>
              </a:ext>
            </a:extLst>
          </p:cNvPr>
          <p:cNvSpPr/>
          <p:nvPr/>
        </p:nvSpPr>
        <p:spPr>
          <a:xfrm>
            <a:off x="1029810" y="3038058"/>
            <a:ext cx="1224741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C0A3BB5-CFAF-4959-B669-8144EC3CB773}"/>
              </a:ext>
            </a:extLst>
          </p:cNvPr>
          <p:cNvGrpSpPr/>
          <p:nvPr/>
        </p:nvGrpSpPr>
        <p:grpSpPr>
          <a:xfrm>
            <a:off x="6167239" y="738322"/>
            <a:ext cx="2852065" cy="567772"/>
            <a:chOff x="2003952" y="2801511"/>
            <a:chExt cx="2852065" cy="56777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6B8BDF0-292C-4E82-91E8-E4241D150F3B}"/>
                </a:ext>
              </a:extLst>
            </p:cNvPr>
            <p:cNvSpPr/>
            <p:nvPr/>
          </p:nvSpPr>
          <p:spPr>
            <a:xfrm>
              <a:off x="2003952" y="2801511"/>
              <a:ext cx="2852065" cy="5677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BD0F419-1239-403A-B8B5-1DC48571F67B}"/>
                </a:ext>
              </a:extLst>
            </p:cNvPr>
            <p:cNvSpPr txBox="1"/>
            <p:nvPr/>
          </p:nvSpPr>
          <p:spPr>
            <a:xfrm>
              <a:off x="2482966" y="2810081"/>
              <a:ext cx="2142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z</a:t>
              </a:r>
              <a:r>
                <a:rPr lang="zh-CN" altLang="en-US" sz="1600" dirty="0"/>
                <a:t>对象的</a:t>
              </a:r>
              <a:r>
                <a:rPr lang="en-US" altLang="zh-CN" sz="1600" dirty="0"/>
                <a:t>method</a:t>
              </a:r>
              <a:r>
                <a:rPr lang="zh-CN" altLang="en-US" sz="1600" dirty="0"/>
                <a:t>方法</a:t>
              </a: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DC4FF9F-6E82-49C3-916F-BEC3BACD6958}"/>
              </a:ext>
            </a:extLst>
          </p:cNvPr>
          <p:cNvSpPr txBox="1"/>
          <p:nvPr/>
        </p:nvSpPr>
        <p:spPr>
          <a:xfrm>
            <a:off x="6386595" y="6448759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Fu</a:t>
            </a:r>
            <a:r>
              <a:rPr lang="zh-CN" altLang="en-US" dirty="0"/>
              <a:t>类的</a:t>
            </a:r>
            <a:r>
              <a:rPr lang="en-US" altLang="zh-CN" dirty="0"/>
              <a:t>method</a:t>
            </a:r>
            <a:r>
              <a:rPr lang="zh-CN" altLang="en-US" dirty="0"/>
              <a:t>方法被调用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163108-4024-4973-A14D-9519371576C6}"/>
              </a:ext>
            </a:extLst>
          </p:cNvPr>
          <p:cNvSpPr txBox="1"/>
          <p:nvPr/>
        </p:nvSpPr>
        <p:spPr>
          <a:xfrm>
            <a:off x="270635" y="3864336"/>
            <a:ext cx="555619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Fu{</a:t>
            </a:r>
          </a:p>
          <a:p>
            <a:r>
              <a:rPr lang="en-US" altLang="zh-CN" dirty="0"/>
              <a:t>     public int age =40;</a:t>
            </a:r>
          </a:p>
          <a:p>
            <a:r>
              <a:rPr lang="en-US" altLang="zh-CN" dirty="0"/>
              <a:t>     public Fu(){</a:t>
            </a:r>
          </a:p>
          <a:p>
            <a:r>
              <a:rPr lang="en-US" altLang="zh-CN" dirty="0"/>
              <a:t>         //super();//</a:t>
            </a:r>
            <a:r>
              <a:rPr lang="zh-CN" altLang="en-US" dirty="0"/>
              <a:t>默认第一条语句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(“Fu</a:t>
            </a:r>
            <a:r>
              <a:rPr lang="zh-CN" altLang="en-US" dirty="0"/>
              <a:t>类无参构造方法被调用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 public void method(){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(“Fu</a:t>
            </a:r>
            <a:r>
              <a:rPr lang="zh-CN" altLang="en-US" dirty="0"/>
              <a:t>类的</a:t>
            </a:r>
            <a:r>
              <a:rPr lang="en-US" altLang="zh-CN" dirty="0"/>
              <a:t>method</a:t>
            </a:r>
            <a:r>
              <a:rPr lang="zh-CN" altLang="en-US" dirty="0"/>
              <a:t>方法被调用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B544F0-4F26-4FC6-AF11-1B6FDAD69B08}"/>
              </a:ext>
            </a:extLst>
          </p:cNvPr>
          <p:cNvSpPr/>
          <p:nvPr/>
        </p:nvSpPr>
        <p:spPr>
          <a:xfrm>
            <a:off x="615992" y="4488130"/>
            <a:ext cx="1003831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93555F-1FFC-46AD-AE79-B241FDAB4E68}"/>
              </a:ext>
            </a:extLst>
          </p:cNvPr>
          <p:cNvSpPr/>
          <p:nvPr/>
        </p:nvSpPr>
        <p:spPr>
          <a:xfrm>
            <a:off x="778505" y="4771298"/>
            <a:ext cx="2734650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ACE92BA-38A1-4A70-B8F8-2D523CA2B7DD}"/>
              </a:ext>
            </a:extLst>
          </p:cNvPr>
          <p:cNvSpPr/>
          <p:nvPr/>
        </p:nvSpPr>
        <p:spPr>
          <a:xfrm>
            <a:off x="781791" y="5045081"/>
            <a:ext cx="4656922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A9C3B1D-7007-485B-9D5A-725CE0428180}"/>
              </a:ext>
            </a:extLst>
          </p:cNvPr>
          <p:cNvSpPr txBox="1"/>
          <p:nvPr/>
        </p:nvSpPr>
        <p:spPr>
          <a:xfrm>
            <a:off x="265308" y="3864336"/>
            <a:ext cx="555619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Fu{</a:t>
            </a:r>
          </a:p>
          <a:p>
            <a:r>
              <a:rPr lang="en-US" altLang="zh-CN" dirty="0"/>
              <a:t>     public int age =40;</a:t>
            </a:r>
          </a:p>
          <a:p>
            <a:r>
              <a:rPr lang="en-US" altLang="zh-CN" dirty="0"/>
              <a:t>     public Fu(){</a:t>
            </a:r>
          </a:p>
          <a:p>
            <a:r>
              <a:rPr lang="en-US" altLang="zh-CN" dirty="0"/>
              <a:t>         //super();//</a:t>
            </a:r>
            <a:r>
              <a:rPr lang="zh-CN" altLang="en-US" dirty="0"/>
              <a:t>默认第一条语句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(“Fu</a:t>
            </a:r>
            <a:r>
              <a:rPr lang="zh-CN" altLang="en-US" dirty="0"/>
              <a:t>类无参构造方法被调用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 public void method(){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(“Fu</a:t>
            </a:r>
            <a:r>
              <a:rPr lang="zh-CN" altLang="en-US" dirty="0"/>
              <a:t>类的</a:t>
            </a:r>
            <a:r>
              <a:rPr lang="en-US" altLang="zh-CN" dirty="0"/>
              <a:t>method</a:t>
            </a:r>
            <a:r>
              <a:rPr lang="zh-CN" altLang="en-US" dirty="0"/>
              <a:t>方法被调用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2A3496-02D0-416B-B1B2-C6E4E375FE26}"/>
              </a:ext>
            </a:extLst>
          </p:cNvPr>
          <p:cNvSpPr/>
          <p:nvPr/>
        </p:nvSpPr>
        <p:spPr>
          <a:xfrm>
            <a:off x="1831971" y="5552842"/>
            <a:ext cx="921558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7EBDCA5-4ADE-4400-828F-9C2CD8DDE568}"/>
              </a:ext>
            </a:extLst>
          </p:cNvPr>
          <p:cNvSpPr/>
          <p:nvPr/>
        </p:nvSpPr>
        <p:spPr>
          <a:xfrm>
            <a:off x="910413" y="5851414"/>
            <a:ext cx="4708634" cy="25745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18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3.95833E-6 0.585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3.75E-6 0.3979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0.3284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39792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3.54167E-6 0.39792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11" grpId="0" animBg="1"/>
      <p:bldP spid="11" grpId="1" animBg="1"/>
      <p:bldP spid="15" grpId="0" animBg="1"/>
      <p:bldP spid="21" grpId="0" animBg="1"/>
      <p:bldP spid="23" grpId="0"/>
      <p:bldP spid="24" grpId="0"/>
      <p:bldP spid="42" grpId="0"/>
      <p:bldP spid="43" grpId="0"/>
      <p:bldP spid="51" grpId="0"/>
      <p:bldP spid="26" grpId="0" animBg="1"/>
      <p:bldP spid="26" grpId="1" animBg="1"/>
      <p:bldP spid="27" grpId="0" animBg="1"/>
      <p:bldP spid="27" grpId="1" animBg="1"/>
      <p:bldP spid="52" grpId="0" animBg="1"/>
      <p:bldP spid="52" grpId="1" animBg="1"/>
      <p:bldP spid="53" grpId="0"/>
      <p:bldP spid="58" grpId="0"/>
      <p:bldP spid="58" grpId="1"/>
      <p:bldP spid="61" grpId="0" animBg="1"/>
      <p:bldP spid="65" grpId="0" animBg="1"/>
      <p:bldP spid="66" grpId="0"/>
      <p:bldP spid="67" grpId="0" animBg="1"/>
      <p:bldP spid="87" grpId="0"/>
      <p:bldP spid="88" grpId="0" animBg="1"/>
      <p:bldP spid="89" grpId="0" animBg="1"/>
      <p:bldP spid="98" grpId="0"/>
      <p:bldP spid="99" grpId="0" animBg="1"/>
      <p:bldP spid="107" grpId="0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101" grpId="0" animBg="1"/>
      <p:bldP spid="101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BBBA99-6D2C-483E-AF45-92FA2A99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1958"/>
          </a:xfrm>
        </p:spPr>
        <p:txBody>
          <a:bodyPr/>
          <a:lstStyle/>
          <a:p>
            <a:r>
              <a:rPr lang="en-US" altLang="zh-CN" dirty="0"/>
              <a:t>1.8</a:t>
            </a:r>
            <a:r>
              <a:rPr lang="zh-CN" altLang="en-US" dirty="0"/>
              <a:t>方法重写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40B0A1-6AA2-4289-B897-DB71AFC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3877B6-F55C-4EEE-9390-181496C22FFB}"/>
              </a:ext>
            </a:extLst>
          </p:cNvPr>
          <p:cNvSpPr txBox="1"/>
          <p:nvPr/>
        </p:nvSpPr>
        <p:spPr>
          <a:xfrm>
            <a:off x="609600" y="261794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方法重写概述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子类中出现了和父类一模一样的方法声明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561518-7AE3-4DB7-9374-A21C24297307}"/>
              </a:ext>
            </a:extLst>
          </p:cNvPr>
          <p:cNvSpPr txBox="1"/>
          <p:nvPr/>
        </p:nvSpPr>
        <p:spPr>
          <a:xfrm>
            <a:off x="609600" y="327056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方法重写的应用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当子类需要父类的功能，而功能主体子类有自己特有内容时，可以重写父类中的方法，这样既沿袭了父类的功能，又定义了子类特有的内容</a:t>
            </a:r>
            <a:endParaRPr lang="en-US" altLang="zh-CN" dirty="0"/>
          </a:p>
          <a:p>
            <a:r>
              <a:rPr lang="zh-CN" altLang="en-US" dirty="0"/>
              <a:t>练习：</a:t>
            </a:r>
          </a:p>
        </p:txBody>
      </p:sp>
    </p:spTree>
    <p:extLst>
      <p:ext uri="{BB962C8B-B14F-4D97-AF65-F5344CB8AC3E}">
        <p14:creationId xmlns:p14="http://schemas.microsoft.com/office/powerpoint/2010/main" val="319397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DAA242-39BB-4779-A178-EEBEF097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417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1.9</a:t>
            </a:r>
            <a:r>
              <a:rPr lang="zh-CN" altLang="en-US" dirty="0"/>
              <a:t>方法重写注意事项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AAD6B-2006-4573-BCD4-2FC375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B83AE5-8138-4692-9831-52B4AD230449}"/>
              </a:ext>
            </a:extLst>
          </p:cNvPr>
          <p:cNvSpPr txBox="1"/>
          <p:nvPr/>
        </p:nvSpPr>
        <p:spPr>
          <a:xfrm>
            <a:off x="609600" y="251773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私有方法不能被重写</a:t>
            </a:r>
            <a:r>
              <a:rPr lang="en-US" altLang="zh-CN" dirty="0"/>
              <a:t>(</a:t>
            </a:r>
            <a:r>
              <a:rPr lang="zh-CN" altLang="en-US" dirty="0"/>
              <a:t>父类私有成员子类不能继承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子类方法访问权限不能更低</a:t>
            </a:r>
            <a:r>
              <a:rPr lang="en-US" altLang="zh-CN" dirty="0"/>
              <a:t>(public &gt; </a:t>
            </a:r>
            <a:r>
              <a:rPr lang="zh-CN" altLang="en-US" dirty="0"/>
              <a:t>默认 </a:t>
            </a:r>
            <a:r>
              <a:rPr lang="en-US" altLang="zh-CN" dirty="0"/>
              <a:t>&gt; </a:t>
            </a:r>
            <a:r>
              <a:rPr lang="zh-CN" altLang="en-US" dirty="0"/>
              <a:t>私有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44962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E5F87B-2A58-4DA3-9F34-F65592E2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91854"/>
          </a:xfrm>
        </p:spPr>
        <p:txBody>
          <a:bodyPr/>
          <a:lstStyle/>
          <a:p>
            <a:r>
              <a:rPr lang="en-US" altLang="zh-CN" dirty="0"/>
              <a:t>1.10java</a:t>
            </a:r>
            <a:r>
              <a:rPr lang="zh-CN" altLang="en-US" dirty="0"/>
              <a:t>中继承的注意事项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96FF83-4AAD-4ADD-A540-14F85866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261246-BB4C-4D3D-B8C6-A4B7E5722DB2}"/>
              </a:ext>
            </a:extLst>
          </p:cNvPr>
          <p:cNvSpPr txBox="1"/>
          <p:nvPr/>
        </p:nvSpPr>
        <p:spPr>
          <a:xfrm>
            <a:off x="609600" y="2392471"/>
            <a:ext cx="493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中类只支持单继承，不支持多继承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中类支持多层继承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E22AF-840D-4736-B7DC-21C906D0E5C5}"/>
              </a:ext>
            </a:extLst>
          </p:cNvPr>
          <p:cNvSpPr txBox="1"/>
          <p:nvPr/>
        </p:nvSpPr>
        <p:spPr>
          <a:xfrm>
            <a:off x="6876789" y="1916482"/>
            <a:ext cx="405843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Grandadd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public void drink(){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爷爷爱喝酒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B8B37D-386A-4310-9CEB-4E8F9F5974AA}"/>
              </a:ext>
            </a:extLst>
          </p:cNvPr>
          <p:cNvSpPr txBox="1"/>
          <p:nvPr/>
        </p:nvSpPr>
        <p:spPr>
          <a:xfrm>
            <a:off x="6876789" y="3546210"/>
            <a:ext cx="405843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Father extends </a:t>
            </a:r>
            <a:r>
              <a:rPr lang="en-US" altLang="zh-CN" dirty="0" err="1"/>
              <a:t>Grandadd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public void smoke(){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爸爸爱抽烟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094A2-D225-4CF5-AA6E-F029BBE07899}"/>
              </a:ext>
            </a:extLst>
          </p:cNvPr>
          <p:cNvSpPr txBox="1"/>
          <p:nvPr/>
        </p:nvSpPr>
        <p:spPr>
          <a:xfrm>
            <a:off x="6876788" y="5257798"/>
            <a:ext cx="405843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Son extends Father{</a:t>
            </a:r>
          </a:p>
          <a:p>
            <a:r>
              <a:rPr lang="en-US" altLang="zh-CN" dirty="0"/>
              <a:t>     public void play(){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儿子喜欢玩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71AD4-18FE-4EB5-9055-048952F4C0F3}"/>
              </a:ext>
            </a:extLst>
          </p:cNvPr>
          <p:cNvSpPr txBox="1"/>
          <p:nvPr/>
        </p:nvSpPr>
        <p:spPr>
          <a:xfrm>
            <a:off x="609600" y="3214165"/>
            <a:ext cx="405843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Mother{</a:t>
            </a:r>
          </a:p>
          <a:p>
            <a:r>
              <a:rPr lang="en-US" altLang="zh-CN" dirty="0"/>
              <a:t>     public void dance(){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妈妈爱跳舞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CA85C7-5956-49A1-AF7D-ABD3A03A8B47}"/>
              </a:ext>
            </a:extLst>
          </p:cNvPr>
          <p:cNvSpPr txBox="1"/>
          <p:nvPr/>
        </p:nvSpPr>
        <p:spPr>
          <a:xfrm>
            <a:off x="647178" y="4866856"/>
            <a:ext cx="40584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Son extends </a:t>
            </a:r>
            <a:r>
              <a:rPr lang="en-US" altLang="zh-CN" dirty="0" err="1"/>
              <a:t>Father,Mother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99CAAE-AF60-48CD-AF3F-0A37C5371186}"/>
              </a:ext>
            </a:extLst>
          </p:cNvPr>
          <p:cNvSpPr txBox="1"/>
          <p:nvPr/>
        </p:nvSpPr>
        <p:spPr>
          <a:xfrm>
            <a:off x="9552373" y="502353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B3A3E3-D34B-4CDD-8080-DD99E25875BC}"/>
              </a:ext>
            </a:extLst>
          </p:cNvPr>
          <p:cNvSpPr txBox="1"/>
          <p:nvPr/>
        </p:nvSpPr>
        <p:spPr>
          <a:xfrm>
            <a:off x="3009529" y="4783841"/>
            <a:ext cx="12105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FF0000"/>
                </a:solidFill>
                <a:latin typeface="+mn-ea"/>
              </a:rPr>
              <a:t>×</a:t>
            </a:r>
            <a:endParaRPr lang="zh-CN" altLang="en-US" sz="8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94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B84E-1E08-4811-ABBC-6248B0CA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70117"/>
            <a:ext cx="10363200" cy="1145036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2C4E5-D435-41AA-89B6-FB618186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93" y="1508321"/>
            <a:ext cx="11045655" cy="644054"/>
          </a:xfrm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</a:pPr>
            <a:r>
              <a:rPr lang="en-US" altLang="zh-CN" dirty="0">
                <a:solidFill>
                  <a:schemeClr val="tx1"/>
                </a:solidFill>
              </a:rPr>
              <a:t>1.1</a:t>
            </a:r>
            <a:r>
              <a:rPr lang="zh-CN" altLang="en-US" dirty="0">
                <a:solidFill>
                  <a:schemeClr val="tx1"/>
                </a:solidFill>
              </a:rPr>
              <a:t>继承的描述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83BEA-6040-42A0-BC06-0728B9CF329D}"/>
              </a:ext>
            </a:extLst>
          </p:cNvPr>
          <p:cNvSpPr txBox="1"/>
          <p:nvPr/>
        </p:nvSpPr>
        <p:spPr>
          <a:xfrm>
            <a:off x="914400" y="2152375"/>
            <a:ext cx="3773214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Student{</a:t>
            </a:r>
          </a:p>
          <a:p>
            <a:r>
              <a:rPr lang="en-US" altLang="zh-CN" sz="1400" dirty="0"/>
              <a:t>     public void study(){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好好学习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F7B28-F805-4D65-A762-2BC85457F568}"/>
              </a:ext>
            </a:extLst>
          </p:cNvPr>
          <p:cNvSpPr txBox="1"/>
          <p:nvPr/>
        </p:nvSpPr>
        <p:spPr>
          <a:xfrm>
            <a:off x="8115670" y="2152374"/>
            <a:ext cx="3773214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Teacher{     </a:t>
            </a:r>
          </a:p>
          <a:p>
            <a:r>
              <a:rPr lang="en-US" altLang="zh-CN" sz="1400" dirty="0"/>
              <a:t>     public void teach(){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教书育人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D7BA7C-2FBA-40D8-81C9-A741407072C0}"/>
              </a:ext>
            </a:extLst>
          </p:cNvPr>
          <p:cNvSpPr txBox="1"/>
          <p:nvPr/>
        </p:nvSpPr>
        <p:spPr>
          <a:xfrm>
            <a:off x="5737232" y="3291016"/>
            <a:ext cx="1010142" cy="1077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相同特征</a:t>
            </a:r>
          </a:p>
        </p:txBody>
      </p:sp>
    </p:spTree>
    <p:extLst>
      <p:ext uri="{BB962C8B-B14F-4D97-AF65-F5344CB8AC3E}">
        <p14:creationId xmlns:p14="http://schemas.microsoft.com/office/powerpoint/2010/main" val="272739268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B84E-1E08-4811-ABBC-6248B0CA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70117"/>
            <a:ext cx="10363200" cy="1145036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2C4E5-D435-41AA-89B6-FB618186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93" y="1508321"/>
            <a:ext cx="11045655" cy="644054"/>
          </a:xfrm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</a:pPr>
            <a:r>
              <a:rPr lang="en-US" altLang="zh-CN" dirty="0">
                <a:solidFill>
                  <a:schemeClr val="tx1"/>
                </a:solidFill>
              </a:rPr>
              <a:t>1.1</a:t>
            </a:r>
            <a:r>
              <a:rPr lang="zh-CN" altLang="en-US" dirty="0">
                <a:solidFill>
                  <a:schemeClr val="tx1"/>
                </a:solidFill>
              </a:rPr>
              <a:t>继承的描述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83BEA-6040-42A0-BC06-0728B9CF329D}"/>
              </a:ext>
            </a:extLst>
          </p:cNvPr>
          <p:cNvSpPr txBox="1"/>
          <p:nvPr/>
        </p:nvSpPr>
        <p:spPr>
          <a:xfrm>
            <a:off x="724093" y="5353658"/>
            <a:ext cx="3773214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Student{</a:t>
            </a:r>
          </a:p>
          <a:p>
            <a:r>
              <a:rPr lang="en-US" altLang="zh-CN" sz="1400" dirty="0"/>
              <a:t>     public void study(){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好好学习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F7B28-F805-4D65-A762-2BC85457F568}"/>
              </a:ext>
            </a:extLst>
          </p:cNvPr>
          <p:cNvSpPr txBox="1"/>
          <p:nvPr/>
        </p:nvSpPr>
        <p:spPr>
          <a:xfrm>
            <a:off x="8124548" y="5349679"/>
            <a:ext cx="3773214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Teacher{     </a:t>
            </a:r>
          </a:p>
          <a:p>
            <a:r>
              <a:rPr lang="en-US" altLang="zh-CN" sz="1400" dirty="0"/>
              <a:t>     public void teach(){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教书育人</a:t>
            </a:r>
            <a:r>
              <a:rPr lang="en-US" altLang="zh-CN" sz="1400" dirty="0"/>
              <a:t>”);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D7BA7C-2FBA-40D8-81C9-A741407072C0}"/>
              </a:ext>
            </a:extLst>
          </p:cNvPr>
          <p:cNvSpPr txBox="1"/>
          <p:nvPr/>
        </p:nvSpPr>
        <p:spPr>
          <a:xfrm>
            <a:off x="5737232" y="3291016"/>
            <a:ext cx="1010142" cy="1077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相同特征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F954E4-2693-46F6-BE54-573266EE7801}"/>
              </a:ext>
            </a:extLst>
          </p:cNvPr>
          <p:cNvSpPr txBox="1"/>
          <p:nvPr/>
        </p:nvSpPr>
        <p:spPr>
          <a:xfrm>
            <a:off x="4419882" y="1413579"/>
            <a:ext cx="3773214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????{</a:t>
            </a:r>
          </a:p>
          <a:p>
            <a:r>
              <a:rPr lang="en-US" altLang="zh-CN" sz="1400" dirty="0"/>
              <a:t>     private String name;</a:t>
            </a:r>
          </a:p>
          <a:p>
            <a:r>
              <a:rPr lang="en-US" altLang="zh-CN" sz="1400" dirty="0"/>
              <a:t>     private int age;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name){</a:t>
            </a:r>
          </a:p>
          <a:p>
            <a:r>
              <a:rPr lang="en-US" altLang="zh-CN" sz="1400" dirty="0"/>
              <a:t>          this.name =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name;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(int age){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public String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  return age;     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AA8F77D-FFE3-4628-A71B-126D181CC0D5}"/>
              </a:ext>
            </a:extLst>
          </p:cNvPr>
          <p:cNvSpPr/>
          <p:nvPr/>
        </p:nvSpPr>
        <p:spPr>
          <a:xfrm flipV="1">
            <a:off x="3269293" y="4368234"/>
            <a:ext cx="926926" cy="89269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536B9-1939-4BEE-80E7-1E45941E14E9}"/>
              </a:ext>
            </a:extLst>
          </p:cNvPr>
          <p:cNvSpPr txBox="1"/>
          <p:nvPr/>
        </p:nvSpPr>
        <p:spPr>
          <a:xfrm>
            <a:off x="1833855" y="4620359"/>
            <a:ext cx="1476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??</a:t>
            </a:r>
            <a:r>
              <a:rPr lang="zh-CN" altLang="en-US" sz="3200" dirty="0">
                <a:solidFill>
                  <a:srgbClr val="FF0000"/>
                </a:solidFill>
              </a:rPr>
              <a:t>关系</a:t>
            </a: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0D781093-65EF-41D1-9B13-56F0B0F9F6D8}"/>
              </a:ext>
            </a:extLst>
          </p:cNvPr>
          <p:cNvSpPr/>
          <p:nvPr/>
        </p:nvSpPr>
        <p:spPr>
          <a:xfrm flipH="1" flipV="1">
            <a:off x="8591033" y="4312436"/>
            <a:ext cx="926926" cy="89269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85608-B840-4661-A5EA-D9B66F11A6E9}"/>
              </a:ext>
            </a:extLst>
          </p:cNvPr>
          <p:cNvSpPr txBox="1"/>
          <p:nvPr/>
        </p:nvSpPr>
        <p:spPr>
          <a:xfrm flipH="1">
            <a:off x="9517959" y="4522195"/>
            <a:ext cx="1476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??</a:t>
            </a:r>
            <a:r>
              <a:rPr lang="zh-CN" altLang="en-US" sz="3200" dirty="0">
                <a:solidFill>
                  <a:srgbClr val="FF0000"/>
                </a:solidFill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87452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6" grpId="0" animBg="1"/>
      <p:bldP spid="8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E6AF2D-DC1E-4132-9255-329CC8C4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6680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继承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1A09A1-7AC0-4B4D-9AD7-6AC199CA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EE79DD-9185-4DD6-B252-390AD7A109AF}"/>
              </a:ext>
            </a:extLst>
          </p:cNvPr>
          <p:cNvSpPr txBox="1"/>
          <p:nvPr/>
        </p:nvSpPr>
        <p:spPr>
          <a:xfrm>
            <a:off x="764088" y="2329841"/>
            <a:ext cx="1081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继承格式：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格式：</a:t>
            </a:r>
            <a:r>
              <a:rPr lang="en-US" altLang="zh-CN" dirty="0"/>
              <a:t>public class </a:t>
            </a:r>
            <a:r>
              <a:rPr lang="zh-CN" altLang="en-US" dirty="0"/>
              <a:t>子类名 </a:t>
            </a:r>
            <a:r>
              <a:rPr lang="en-US" altLang="zh-CN" dirty="0"/>
              <a:t>extends </a:t>
            </a:r>
            <a:r>
              <a:rPr lang="zh-CN" altLang="en-US" dirty="0"/>
              <a:t>父类名</a:t>
            </a:r>
            <a:r>
              <a:rPr lang="en-US" altLang="zh-CN" dirty="0"/>
              <a:t>{}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范例：</a:t>
            </a:r>
            <a:r>
              <a:rPr lang="en-US" altLang="zh-CN" dirty="0"/>
              <a:t>public class Zi extends Fu{}</a:t>
            </a:r>
          </a:p>
          <a:p>
            <a:r>
              <a:rPr lang="en-US" altLang="zh-CN" dirty="0"/>
              <a:t>         Fu:</a:t>
            </a:r>
            <a:r>
              <a:rPr lang="zh-CN" altLang="en-US" dirty="0"/>
              <a:t>是父类，也被称为基类、超类</a:t>
            </a:r>
            <a:endParaRPr lang="en-US" altLang="zh-CN" dirty="0"/>
          </a:p>
          <a:p>
            <a:r>
              <a:rPr lang="en-US" altLang="zh-CN" dirty="0"/>
              <a:t>         Zi:</a:t>
            </a:r>
            <a:r>
              <a:rPr lang="zh-CN" altLang="en-US" dirty="0"/>
              <a:t>是子类，也被称为派生类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09CEA8-1C7A-4E26-A672-B48D9D278A97}"/>
              </a:ext>
            </a:extLst>
          </p:cNvPr>
          <p:cNvSpPr txBox="1"/>
          <p:nvPr/>
        </p:nvSpPr>
        <p:spPr>
          <a:xfrm>
            <a:off x="764088" y="4246323"/>
            <a:ext cx="1081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继承中子类的特点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子类可以有父类的内容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子类还可以有自己特有的内容</a:t>
            </a:r>
          </a:p>
        </p:txBody>
      </p:sp>
    </p:spTree>
    <p:extLst>
      <p:ext uri="{BB962C8B-B14F-4D97-AF65-F5344CB8AC3E}">
        <p14:creationId xmlns:p14="http://schemas.microsoft.com/office/powerpoint/2010/main" val="3747360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BE0EF3-48A3-4FD9-9B87-A2D19A8F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54484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继承的好处和弊端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15BF5F-8584-49BE-97B1-7F69911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A8D50-96B1-40CF-8A4D-9BD28A1C68F3}"/>
              </a:ext>
            </a:extLst>
          </p:cNvPr>
          <p:cNvSpPr txBox="1"/>
          <p:nvPr/>
        </p:nvSpPr>
        <p:spPr>
          <a:xfrm>
            <a:off x="776614" y="2392471"/>
            <a:ext cx="1080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继承的好处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提高了代码的</a:t>
            </a:r>
            <a:r>
              <a:rPr lang="zh-CN" altLang="en-US" dirty="0">
                <a:solidFill>
                  <a:srgbClr val="FF0000"/>
                </a:solidFill>
              </a:rPr>
              <a:t>复用性</a:t>
            </a:r>
            <a:r>
              <a:rPr lang="zh-CN" altLang="en-US" dirty="0"/>
              <a:t>（多个类相同的成员可以放到同一个类）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提高了代码的维护性（如果方法的代码需要修改，修改一处即可）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4E296-6313-453F-85A9-6D7FB88863C3}"/>
              </a:ext>
            </a:extLst>
          </p:cNvPr>
          <p:cNvSpPr txBox="1"/>
          <p:nvPr/>
        </p:nvSpPr>
        <p:spPr>
          <a:xfrm>
            <a:off x="776614" y="3315801"/>
            <a:ext cx="1080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继承的弊端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继承让类与类之间产生关系，类的耦合性增强了，当父类发生变化时子类实现也不得不跟着变化，削弱了子类的独立性。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C0A86-3148-4C08-9962-CEF9BC3DB47B}"/>
              </a:ext>
            </a:extLst>
          </p:cNvPr>
          <p:cNvSpPr txBox="1"/>
          <p:nvPr/>
        </p:nvSpPr>
        <p:spPr>
          <a:xfrm>
            <a:off x="609600" y="4239131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什么时候使用继承？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继承体现的关系是： </a:t>
            </a:r>
            <a:r>
              <a:rPr lang="en-US" altLang="zh-CN" dirty="0">
                <a:solidFill>
                  <a:srgbClr val="FF0000"/>
                </a:solidFill>
              </a:rPr>
              <a:t>is a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假设法：我有两个类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，如果他们满足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的一种，或者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的一种，就说明他们存在继承关系，这个时候可以考虑使用继承类体现，否则就不能滥用继承。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例如：苹果和水果，猫和动物，猫和狗</a:t>
            </a:r>
          </a:p>
        </p:txBody>
      </p:sp>
    </p:spTree>
    <p:extLst>
      <p:ext uri="{BB962C8B-B14F-4D97-AF65-F5344CB8AC3E}">
        <p14:creationId xmlns:p14="http://schemas.microsoft.com/office/powerpoint/2010/main" val="3162154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F3E8E9-CAFA-4584-B694-E3878BF6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79328"/>
          </a:xfrm>
        </p:spPr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继承中变量的访问特点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27656C-2567-47A8-A632-876D6A87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4AA908-FA5D-4237-8E92-8A2AEB251AF3}"/>
              </a:ext>
            </a:extLst>
          </p:cNvPr>
          <p:cNvSpPr txBox="1"/>
          <p:nvPr/>
        </p:nvSpPr>
        <p:spPr>
          <a:xfrm>
            <a:off x="609600" y="2467627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在子类方法中访问一个变量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子类局部范围找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子类</a:t>
            </a:r>
            <a:r>
              <a:rPr lang="en-US" altLang="zh-CN" dirty="0"/>
              <a:t> </a:t>
            </a:r>
            <a:r>
              <a:rPr lang="zh-CN" altLang="en-US" dirty="0"/>
              <a:t>成员范围找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父类成员范围找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如果都没找到就报错（不考虑父类的父类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7841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12A87D-6C4D-4D36-9C1D-9AD18864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79328"/>
          </a:xfrm>
        </p:spPr>
        <p:txBody>
          <a:bodyPr/>
          <a:lstStyle/>
          <a:p>
            <a:r>
              <a:rPr lang="en-US" altLang="zh-CN" dirty="0"/>
              <a:t>1.4super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875024-794C-4482-B715-3181DF5C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AAFA61-A0FE-40A5-8020-3CC5F79B1A23}"/>
              </a:ext>
            </a:extLst>
          </p:cNvPr>
          <p:cNvSpPr txBox="1"/>
          <p:nvPr/>
        </p:nvSpPr>
        <p:spPr>
          <a:xfrm>
            <a:off x="609600" y="2362094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</a:t>
            </a:r>
            <a:r>
              <a:rPr lang="zh-CN" altLang="en-US" dirty="0"/>
              <a:t>关键字的用法和</a:t>
            </a:r>
            <a:r>
              <a:rPr lang="en-US" altLang="zh-CN" dirty="0"/>
              <a:t>this</a:t>
            </a:r>
            <a:r>
              <a:rPr lang="zh-CN" altLang="en-US" dirty="0"/>
              <a:t>关键字的用法相似</a:t>
            </a:r>
            <a:endParaRPr lang="en-US" altLang="zh-CN" dirty="0"/>
          </a:p>
          <a:p>
            <a:r>
              <a:rPr lang="en-US" altLang="zh-CN" dirty="0"/>
              <a:t>          this:</a:t>
            </a:r>
            <a:r>
              <a:rPr lang="zh-CN" altLang="en-US" dirty="0"/>
              <a:t>代表本类对象的引用</a:t>
            </a:r>
            <a:endParaRPr lang="en-US" altLang="zh-CN" dirty="0"/>
          </a:p>
          <a:p>
            <a:r>
              <a:rPr lang="en-US" altLang="zh-CN" dirty="0"/>
              <a:t>          super</a:t>
            </a:r>
            <a:r>
              <a:rPr lang="zh-CN" altLang="en-US" dirty="0"/>
              <a:t>：代表父类存储空间的标识（可以理解为父类对象引用）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5A64A7-1792-4950-AB38-CD1A8C8D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67980"/>
              </p:ext>
            </p:extLst>
          </p:nvPr>
        </p:nvGraphicFramePr>
        <p:xfrm>
          <a:off x="958788" y="3788542"/>
          <a:ext cx="1002289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510">
                  <a:extLst>
                    <a:ext uri="{9D8B030D-6E8A-4147-A177-3AD203B41FA5}">
                      <a16:colId xmlns:a16="http://schemas.microsoft.com/office/drawing/2014/main" val="3417562396"/>
                    </a:ext>
                  </a:extLst>
                </a:gridCol>
                <a:gridCol w="2542127">
                  <a:extLst>
                    <a:ext uri="{9D8B030D-6E8A-4147-A177-3AD203B41FA5}">
                      <a16:colId xmlns:a16="http://schemas.microsoft.com/office/drawing/2014/main" val="493702399"/>
                    </a:ext>
                  </a:extLst>
                </a:gridCol>
                <a:gridCol w="2542127">
                  <a:extLst>
                    <a:ext uri="{9D8B030D-6E8A-4147-A177-3AD203B41FA5}">
                      <a16:colId xmlns:a16="http://schemas.microsoft.com/office/drawing/2014/main" val="940085824"/>
                    </a:ext>
                  </a:extLst>
                </a:gridCol>
                <a:gridCol w="2542127">
                  <a:extLst>
                    <a:ext uri="{9D8B030D-6E8A-4147-A177-3AD203B41FA5}">
                      <a16:colId xmlns:a16="http://schemas.microsoft.com/office/drawing/2014/main" val="1757377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访问构造方法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访问成员方法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8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this.</a:t>
                      </a:r>
                      <a:r>
                        <a:rPr lang="zh-CN" altLang="en-US" dirty="0"/>
                        <a:t>成员变量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访问本类成员变量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this(…)</a:t>
                      </a:r>
                    </a:p>
                    <a:p>
                      <a:pPr algn="ctr"/>
                      <a:r>
                        <a:rPr lang="zh-CN" altLang="en-US" dirty="0"/>
                        <a:t>访问本类构造方法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this.</a:t>
                      </a:r>
                      <a:r>
                        <a:rPr lang="zh-CN" altLang="en-US" dirty="0"/>
                        <a:t>成员方法</a:t>
                      </a:r>
                      <a:r>
                        <a:rPr lang="en-US" altLang="zh-CN" dirty="0"/>
                        <a:t>(…)</a:t>
                      </a:r>
                    </a:p>
                    <a:p>
                      <a:pPr algn="ctr"/>
                      <a:r>
                        <a:rPr lang="zh-CN" altLang="en-US" dirty="0"/>
                        <a:t>访问本类成员方法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80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super.</a:t>
                      </a:r>
                      <a:r>
                        <a:rPr lang="zh-CN" altLang="en-US" dirty="0"/>
                        <a:t>成员变量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访问父类成员变量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super(…)</a:t>
                      </a:r>
                    </a:p>
                    <a:p>
                      <a:pPr algn="ctr"/>
                      <a:r>
                        <a:rPr lang="zh-CN" altLang="en-US" dirty="0"/>
                        <a:t>访问父类构造方法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super.</a:t>
                      </a:r>
                      <a:r>
                        <a:rPr lang="zh-CN" altLang="en-US" dirty="0"/>
                        <a:t>成员方法</a:t>
                      </a:r>
                      <a:r>
                        <a:rPr lang="en-US" altLang="zh-CN" dirty="0"/>
                        <a:t>(…)</a:t>
                      </a:r>
                    </a:p>
                    <a:p>
                      <a:pPr algn="ctr"/>
                      <a:r>
                        <a:rPr lang="zh-CN" altLang="en-US" dirty="0"/>
                        <a:t>访问父类成员方法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6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459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A2B219-2D7E-462D-A4FB-00A0A6BB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54484"/>
          </a:xfrm>
        </p:spPr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继承中构造方法的访问特点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A7D770-9614-4115-A486-008162AD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03B52-6163-42B2-9036-F3BF2D6C05AC}"/>
              </a:ext>
            </a:extLst>
          </p:cNvPr>
          <p:cNvSpPr txBox="1"/>
          <p:nvPr/>
        </p:nvSpPr>
        <p:spPr>
          <a:xfrm>
            <a:off x="609600" y="253013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子类中所有的构造方法默认都会访问父类中无参的构造方法</a:t>
            </a:r>
            <a:endParaRPr lang="en-US" altLang="zh-CN" dirty="0"/>
          </a:p>
          <a:p>
            <a:r>
              <a:rPr lang="zh-CN" altLang="en-US" dirty="0"/>
              <a:t>为什么呢？</a:t>
            </a:r>
            <a:endParaRPr lang="en-US" altLang="zh-CN" dirty="0"/>
          </a:p>
          <a:p>
            <a:r>
              <a:rPr lang="zh-CN" altLang="en-US" dirty="0"/>
              <a:t>因为子类会继承父类中的数据，可能还有使用父类的数据。所以，子类初始化之前，一定先完成父类数据的初始化。</a:t>
            </a:r>
            <a:endParaRPr lang="en-US" altLang="zh-CN" dirty="0"/>
          </a:p>
          <a:p>
            <a:r>
              <a:rPr lang="zh-CN" altLang="en-US" dirty="0"/>
              <a:t>每一个子类构造方法的第一条语句默认都是：</a:t>
            </a:r>
            <a:r>
              <a:rPr lang="en-US" altLang="zh-CN" dirty="0">
                <a:solidFill>
                  <a:srgbClr val="FF0000"/>
                </a:solidFill>
              </a:rPr>
              <a:t>super();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0C9F85-7445-48E9-B6CA-A521CDD0B650}"/>
              </a:ext>
            </a:extLst>
          </p:cNvPr>
          <p:cNvSpPr txBox="1"/>
          <p:nvPr/>
        </p:nvSpPr>
        <p:spPr>
          <a:xfrm>
            <a:off x="609600" y="428291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如果父类中没有无参构造方法，只有带参构造方法，该怎么办？</a:t>
            </a:r>
            <a:endParaRPr lang="en-US" altLang="zh-CN" dirty="0"/>
          </a:p>
          <a:p>
            <a:r>
              <a:rPr lang="zh-CN" altLang="en-US" dirty="0"/>
              <a:t>通过使用</a:t>
            </a:r>
            <a:r>
              <a:rPr lang="en-US" altLang="zh-CN" dirty="0"/>
              <a:t>super</a:t>
            </a:r>
            <a:r>
              <a:rPr lang="zh-CN" altLang="en-US" dirty="0"/>
              <a:t>关键字显式去调用父类中带参的构造方法</a:t>
            </a:r>
            <a:endParaRPr lang="en-US" altLang="zh-CN" dirty="0"/>
          </a:p>
          <a:p>
            <a:r>
              <a:rPr lang="zh-CN" altLang="en-US" dirty="0"/>
              <a:t>在父类中自己提供一个无参构造方法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推荐：在父类中自己给出无参构造方法</a:t>
            </a:r>
          </a:p>
        </p:txBody>
      </p:sp>
    </p:spTree>
    <p:extLst>
      <p:ext uri="{BB962C8B-B14F-4D97-AF65-F5344CB8AC3E}">
        <p14:creationId xmlns:p14="http://schemas.microsoft.com/office/powerpoint/2010/main" val="5435455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2D0D62-7A1F-4821-9CF9-84D2F79F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16906"/>
          </a:xfrm>
        </p:spPr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继承中成员方法的访问特点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E4F84-9267-4469-A4C8-A1728BD3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34D12-4EBC-4975-809D-18C0D3204053}"/>
              </a:ext>
            </a:extLst>
          </p:cNvPr>
          <p:cNvSpPr txBox="1"/>
          <p:nvPr/>
        </p:nvSpPr>
        <p:spPr>
          <a:xfrm>
            <a:off x="609600" y="2467627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在子类方法中访问一个方法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子类成员范围找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父类成员范围找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如果都没找到就报错（不考虑父类的父类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536553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65BB443-DB26-49AB-AC91-5639B70D65EA}" vid="{53556234-38C7-4B8B-A837-94DDE8E6415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7320</TotalTime>
  <Words>1549</Words>
  <Application>Microsoft Office PowerPoint</Application>
  <PresentationFormat>宽屏</PresentationFormat>
  <Paragraphs>264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Calibri</vt:lpstr>
      <vt:lpstr>主题1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  <vt:lpstr>1.继承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李忠雄</dc:creator>
  <cp:lastModifiedBy>sbzx</cp:lastModifiedBy>
  <cp:revision>312</cp:revision>
  <dcterms:created xsi:type="dcterms:W3CDTF">2022-02-23T07:35:55Z</dcterms:created>
  <dcterms:modified xsi:type="dcterms:W3CDTF">2022-04-06T07:36:48Z</dcterms:modified>
</cp:coreProperties>
</file>