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5" autoAdjust="0"/>
    <p:restoredTop sz="94607" autoAdjust="0"/>
  </p:normalViewPr>
  <p:slideViewPr>
    <p:cSldViewPr snapToGrid="0">
      <p:cViewPr varScale="1">
        <p:scale>
          <a:sx n="76" d="100"/>
          <a:sy n="76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1082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0990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0182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CE2C6F-E27C-45B2-A654-F7CA84F1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76D79D-AA01-48F0-A958-B9819E9E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7F5A7A-AF96-409A-91D8-A3BCC49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BE9F4F8-051A-444F-8909-1D07136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74382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058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327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4683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4112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0220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9574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6281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12B7-AA2F-451E-BFFC-0E582763D43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1147-A7A9-424A-9C98-3D85ED01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8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762;&#35838;&#29992;&#20363;/&#38754;&#21521;&#23545;&#35937;/PcDemo.java" TargetMode="External"/><Relationship Id="rId2" Type="http://schemas.openxmlformats.org/officeDocument/2006/relationships/hyperlink" Target="&#35762;&#35838;&#29992;&#20363;/&#38754;&#21521;&#23545;&#35937;/Pc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kindergartener-little-boy-0020782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kindergartener-little-boy-0020782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s://pixabay.com/en/anime-girl-female-cute-people-154775/" TargetMode="Externa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kindergartener-little-boy-0020782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FCB2-AB2C-4AA0-A4B9-6FCBF0FFB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929" y="660441"/>
            <a:ext cx="10363200" cy="1470025"/>
          </a:xfrm>
        </p:spPr>
        <p:txBody>
          <a:bodyPr/>
          <a:lstStyle/>
          <a:p>
            <a:r>
              <a:rPr lang="zh-CN" altLang="en-US" dirty="0"/>
              <a:t>面向对象基础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F3DB35-4D37-4E9F-9CB5-2D45F9BA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130466"/>
            <a:ext cx="8534400" cy="3508334"/>
          </a:xfrm>
        </p:spPr>
        <p:txBody>
          <a:bodyPr/>
          <a:lstStyle/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类和对象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对象内存图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成员变量和局部变量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封装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构造方法</a:t>
            </a:r>
          </a:p>
        </p:txBody>
      </p:sp>
    </p:spTree>
    <p:extLst>
      <p:ext uri="{BB962C8B-B14F-4D97-AF65-F5344CB8AC3E}">
        <p14:creationId xmlns:p14="http://schemas.microsoft.com/office/powerpoint/2010/main" val="387740591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D45348-43FE-4981-AD13-954280E1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1.7</a:t>
            </a:r>
            <a:r>
              <a:rPr lang="zh-CN" altLang="en-US" dirty="0"/>
              <a:t>类的定义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类的重要性：是</a:t>
            </a:r>
            <a:r>
              <a:rPr lang="en-US" altLang="zh-CN" dirty="0"/>
              <a:t>java</a:t>
            </a:r>
            <a:r>
              <a:rPr lang="zh-CN" altLang="en-US" dirty="0"/>
              <a:t>程序的基本组成单位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类是什么：是对现实生活中一类具有</a:t>
            </a:r>
            <a:r>
              <a:rPr lang="zh-CN" altLang="en-US" dirty="0">
                <a:solidFill>
                  <a:srgbClr val="FF0000"/>
                </a:solidFill>
              </a:rPr>
              <a:t>共同属性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的事物的抽象，确定对象将会拥有的属性和行为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类的组成：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属性：在类中通过</a:t>
            </a:r>
            <a:r>
              <a:rPr lang="zh-CN" altLang="en-US" dirty="0">
                <a:solidFill>
                  <a:srgbClr val="FF0000"/>
                </a:solidFill>
              </a:rPr>
              <a:t>成员变量</a:t>
            </a:r>
            <a:r>
              <a:rPr lang="zh-CN" altLang="en-US" dirty="0"/>
              <a:t>来体现（类中方法外的变量）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行为：在类中通过</a:t>
            </a:r>
            <a:r>
              <a:rPr lang="zh-CN" altLang="en-US" dirty="0">
                <a:solidFill>
                  <a:srgbClr val="FF0000"/>
                </a:solidFill>
              </a:rPr>
              <a:t>成员方法</a:t>
            </a:r>
            <a:r>
              <a:rPr lang="zh-CN" altLang="en-US" dirty="0"/>
              <a:t>来体现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01D3A8-F123-4DCB-AE61-1D63FDAF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</p:spTree>
    <p:extLst>
      <p:ext uri="{BB962C8B-B14F-4D97-AF65-F5344CB8AC3E}">
        <p14:creationId xmlns:p14="http://schemas.microsoft.com/office/powerpoint/2010/main" val="21233187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1A0357-0479-437E-9B9E-E65652AE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1.7</a:t>
            </a:r>
            <a:r>
              <a:rPr lang="zh-CN" altLang="en-US" dirty="0"/>
              <a:t>类的定义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类的定义步骤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①定义类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②编写类的成员变量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③编写类的成员方法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90337A-E0AC-4C10-87DB-513C4EB3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4EBE41-0F88-4702-ACA0-2FF861782B31}"/>
              </a:ext>
            </a:extLst>
          </p:cNvPr>
          <p:cNvSpPr txBox="1"/>
          <p:nvPr/>
        </p:nvSpPr>
        <p:spPr>
          <a:xfrm>
            <a:off x="5397911" y="2293521"/>
            <a:ext cx="5781366" cy="313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zh-CN" altLang="en-US" dirty="0"/>
              <a:t>类名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成员变量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变量</a:t>
            </a:r>
            <a:r>
              <a:rPr lang="en-US" altLang="zh-CN" dirty="0"/>
              <a:t>1</a:t>
            </a:r>
            <a:r>
              <a:rPr lang="zh-CN" altLang="en-US" dirty="0"/>
              <a:t>的数据类型   变量</a:t>
            </a:r>
            <a:r>
              <a:rPr lang="en-US" altLang="zh-CN" dirty="0"/>
              <a:t>1;	</a:t>
            </a:r>
          </a:p>
          <a:p>
            <a:r>
              <a:rPr lang="zh-CN" altLang="en-US" dirty="0"/>
              <a:t>            变量</a:t>
            </a:r>
            <a:r>
              <a:rPr lang="en-US" altLang="zh-CN" dirty="0"/>
              <a:t>2</a:t>
            </a:r>
            <a:r>
              <a:rPr lang="zh-CN" altLang="en-US" dirty="0"/>
              <a:t>的数据类型   变量</a:t>
            </a:r>
            <a:r>
              <a:rPr lang="en-US" altLang="zh-CN" dirty="0"/>
              <a:t>2;</a:t>
            </a:r>
          </a:p>
          <a:p>
            <a:r>
              <a:rPr lang="en-US" altLang="zh-CN" dirty="0"/>
              <a:t>            …………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成员方法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方法</a:t>
            </a:r>
            <a:r>
              <a:rPr lang="en-US" altLang="zh-CN" dirty="0"/>
              <a:t>1;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方法</a:t>
            </a:r>
            <a:r>
              <a:rPr lang="en-US" altLang="zh-CN" dirty="0"/>
              <a:t>2;</a:t>
            </a:r>
          </a:p>
          <a:p>
            <a:r>
              <a:rPr lang="en-US" altLang="zh-CN" dirty="0"/>
              <a:t>            …………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8372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3CF605-AF57-484A-92C4-97302B1C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1.7</a:t>
            </a:r>
            <a:r>
              <a:rPr lang="zh-CN" altLang="en-US" dirty="0"/>
              <a:t>类的</a:t>
            </a:r>
            <a:r>
              <a:rPr lang="zh-CN" altLang="en-US"/>
              <a:t>定义    代码用例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AB9157-AF22-4A94-BF4B-B09C11EA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EF46222-C066-4104-AFC2-1DCE939C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87627"/>
              </p:ext>
            </p:extLst>
          </p:nvPr>
        </p:nvGraphicFramePr>
        <p:xfrm>
          <a:off x="979947" y="2468564"/>
          <a:ext cx="2190956" cy="3657600"/>
        </p:xfrm>
        <a:graphic>
          <a:graphicData uri="http://schemas.openxmlformats.org/drawingml/2006/table">
            <a:tbl>
              <a:tblPr firstRow="1" bandRow="1"/>
              <a:tblGrid>
                <a:gridCol w="2190956">
                  <a:extLst>
                    <a:ext uri="{9D8B030D-6E8A-4147-A177-3AD203B41FA5}">
                      <a16:colId xmlns:a16="http://schemas.microsoft.com/office/drawing/2014/main" val="1148470290"/>
                    </a:ext>
                  </a:extLst>
                </a:gridCol>
              </a:tblGrid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43571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电脑（</a:t>
                      </a:r>
                      <a:r>
                        <a:rPr lang="en-US" altLang="zh-CN" dirty="0"/>
                        <a:t>Pc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505509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60627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品牌</a:t>
                      </a:r>
                      <a:r>
                        <a:rPr lang="en-US" altLang="zh-CN" dirty="0"/>
                        <a:t>(brand)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72002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  <a:r>
                        <a:rPr lang="en-US" altLang="zh-CN" dirty="0"/>
                        <a:t>(price)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891845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922049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行为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55261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</a:t>
                      </a:r>
                      <a:r>
                        <a:rPr lang="en-US" altLang="zh-CN" dirty="0"/>
                        <a:t>java(study)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586053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打游戏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playGame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278621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278678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772553B-7D03-4205-BC19-DF4DCC6BE04A}"/>
              </a:ext>
            </a:extLst>
          </p:cNvPr>
          <p:cNvSpPr txBox="1"/>
          <p:nvPr/>
        </p:nvSpPr>
        <p:spPr>
          <a:xfrm>
            <a:off x="5184880" y="2468564"/>
            <a:ext cx="5781366" cy="313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zh-CN" altLang="en-US" dirty="0"/>
              <a:t>类名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成员变量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变量</a:t>
            </a:r>
            <a:r>
              <a:rPr lang="en-US" altLang="zh-CN" dirty="0"/>
              <a:t>1</a:t>
            </a:r>
            <a:r>
              <a:rPr lang="zh-CN" altLang="en-US" dirty="0"/>
              <a:t>的数据类型   变量</a:t>
            </a:r>
            <a:r>
              <a:rPr lang="en-US" altLang="zh-CN" dirty="0"/>
              <a:t>1;	</a:t>
            </a:r>
          </a:p>
          <a:p>
            <a:r>
              <a:rPr lang="zh-CN" altLang="en-US" dirty="0"/>
              <a:t>            变量</a:t>
            </a:r>
            <a:r>
              <a:rPr lang="en-US" altLang="zh-CN" dirty="0"/>
              <a:t>2</a:t>
            </a:r>
            <a:r>
              <a:rPr lang="zh-CN" altLang="en-US" dirty="0"/>
              <a:t>的数据类型   变量</a:t>
            </a:r>
            <a:r>
              <a:rPr lang="en-US" altLang="zh-CN" dirty="0"/>
              <a:t>2;</a:t>
            </a:r>
          </a:p>
          <a:p>
            <a:r>
              <a:rPr lang="en-US" altLang="zh-CN" dirty="0"/>
              <a:t>            …………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成员方法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方法</a:t>
            </a:r>
            <a:r>
              <a:rPr lang="en-US" altLang="zh-CN" dirty="0"/>
              <a:t>1;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方法</a:t>
            </a:r>
            <a:r>
              <a:rPr lang="en-US" altLang="zh-CN" dirty="0"/>
              <a:t>2;</a:t>
            </a:r>
          </a:p>
          <a:p>
            <a:r>
              <a:rPr lang="en-US" altLang="zh-CN" dirty="0"/>
              <a:t>            …………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F44B5E6-8AF1-4EB4-9305-9E14FE4B16B4}"/>
              </a:ext>
            </a:extLst>
          </p:cNvPr>
          <p:cNvSpPr/>
          <p:nvPr/>
        </p:nvSpPr>
        <p:spPr>
          <a:xfrm rot="21188807">
            <a:off x="2606647" y="3166174"/>
            <a:ext cx="3134226" cy="3401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07FD49F-C819-4989-AC86-ED1D51FBF9B6}"/>
              </a:ext>
            </a:extLst>
          </p:cNvPr>
          <p:cNvSpPr/>
          <p:nvPr/>
        </p:nvSpPr>
        <p:spPr>
          <a:xfrm rot="20708268">
            <a:off x="2725776" y="4435598"/>
            <a:ext cx="3059816" cy="342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782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45FA4C-708F-405B-B019-8E0C6216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1.8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dirty="0"/>
              <a:t>(method)</a:t>
            </a:r>
            <a:r>
              <a:rPr lang="zh-CN" altLang="en-US" dirty="0"/>
              <a:t>是具有独立功能的</a:t>
            </a:r>
            <a:r>
              <a:rPr lang="zh-CN" altLang="en-US" dirty="0">
                <a:solidFill>
                  <a:srgbClr val="FF0000"/>
                </a:solidFill>
              </a:rPr>
              <a:t>代码块</a:t>
            </a:r>
            <a:r>
              <a:rPr lang="zh-CN" altLang="en-US" dirty="0"/>
              <a:t>组织成为一个整体，使其具有特殊功能的</a:t>
            </a:r>
            <a:r>
              <a:rPr lang="zh-CN" altLang="en-US" dirty="0">
                <a:solidFill>
                  <a:srgbClr val="FF0000"/>
                </a:solidFill>
              </a:rPr>
              <a:t>代码集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方法必须先创建才能使用，该过程称为方法定义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方法创建后并不能直接运行，需要手动使用后才能执行，该过程称为方法调用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A20400-5AE2-406F-82E6-52F6DABA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</p:spTree>
    <p:extLst>
      <p:ext uri="{BB962C8B-B14F-4D97-AF65-F5344CB8AC3E}">
        <p14:creationId xmlns:p14="http://schemas.microsoft.com/office/powerpoint/2010/main" val="35238927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CE2B34-2EE7-4D65-AB7F-2729D4C1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1.8.1</a:t>
            </a:r>
            <a:r>
              <a:rPr lang="zh-CN" altLang="en-US" dirty="0"/>
              <a:t>方法定义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AD9AEA-DD60-4F17-951D-063E1D3C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1.8</a:t>
            </a:r>
            <a:r>
              <a:rPr lang="zh-CN" altLang="en-US" dirty="0"/>
              <a:t>方法的定义和调用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5C990B-C1CA-4315-8894-29F3AE2A0A3A}"/>
              </a:ext>
            </a:extLst>
          </p:cNvPr>
          <p:cNvSpPr txBox="1"/>
          <p:nvPr/>
        </p:nvSpPr>
        <p:spPr>
          <a:xfrm>
            <a:off x="1089212" y="2474259"/>
            <a:ext cx="846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格式： 访问修饰符</a:t>
            </a:r>
            <a:r>
              <a:rPr lang="en-US" altLang="zh-CN" dirty="0"/>
              <a:t> </a:t>
            </a:r>
            <a:r>
              <a:rPr lang="zh-CN" altLang="en-US" dirty="0"/>
              <a:t>方法返回值类型</a:t>
            </a:r>
            <a:r>
              <a:rPr lang="en-US" altLang="zh-CN" dirty="0"/>
              <a:t> 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数据类型 形参</a:t>
            </a:r>
            <a:r>
              <a:rPr lang="en-US" altLang="zh-CN" dirty="0"/>
              <a:t>1,</a:t>
            </a:r>
            <a:r>
              <a:rPr lang="zh-CN" altLang="en-US" dirty="0"/>
              <a:t>数据类型 形参</a:t>
            </a:r>
            <a:r>
              <a:rPr lang="en-US" altLang="zh-CN" dirty="0"/>
              <a:t>2,…….){</a:t>
            </a:r>
          </a:p>
          <a:p>
            <a:r>
              <a:rPr lang="en-US" altLang="zh-CN" dirty="0"/>
              <a:t>	     //</a:t>
            </a:r>
            <a:r>
              <a:rPr lang="zh-CN" altLang="en-US" dirty="0"/>
              <a:t>方法体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       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8D817C-272A-4853-B785-DFA6C674D5E8}"/>
              </a:ext>
            </a:extLst>
          </p:cNvPr>
          <p:cNvSpPr txBox="1"/>
          <p:nvPr/>
        </p:nvSpPr>
        <p:spPr>
          <a:xfrm>
            <a:off x="1201271" y="3980329"/>
            <a:ext cx="7781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访问修饰符：</a:t>
            </a:r>
            <a:endParaRPr lang="en-US" altLang="zh-CN" dirty="0"/>
          </a:p>
          <a:p>
            <a:r>
              <a:rPr lang="en-US" altLang="zh-CN" dirty="0"/>
              <a:t>	1.private:</a:t>
            </a:r>
            <a:r>
              <a:rPr lang="zh-CN" altLang="en-US" dirty="0"/>
              <a:t>只能在所属类内部被访问</a:t>
            </a:r>
            <a:endParaRPr lang="en-US" altLang="zh-CN" dirty="0"/>
          </a:p>
          <a:p>
            <a:r>
              <a:rPr lang="en-US" altLang="zh-CN" dirty="0"/>
              <a:t>	2.default(</a:t>
            </a:r>
            <a:r>
              <a:rPr lang="zh-CN" altLang="en-US" dirty="0"/>
              <a:t>什么都不写，默认</a:t>
            </a:r>
            <a:r>
              <a:rPr lang="en-US" altLang="zh-CN" dirty="0"/>
              <a:t>)</a:t>
            </a:r>
            <a:r>
              <a:rPr lang="zh-CN" altLang="en-US" dirty="0"/>
              <a:t>：在本类或同一包下其他类可以访问</a:t>
            </a:r>
            <a:endParaRPr lang="en-US" altLang="zh-CN" dirty="0"/>
          </a:p>
          <a:p>
            <a:r>
              <a:rPr lang="en-US" altLang="zh-CN" dirty="0"/>
              <a:t>	3.protected</a:t>
            </a:r>
            <a:r>
              <a:rPr lang="zh-CN" altLang="en-US" dirty="0"/>
              <a:t>：在本类、同一包下其他类、不同包的子类可以访问</a:t>
            </a:r>
            <a:endParaRPr lang="en-US" altLang="zh-CN" dirty="0"/>
          </a:p>
          <a:p>
            <a:r>
              <a:rPr lang="en-US" altLang="zh-CN" dirty="0"/>
              <a:t>	4.public</a:t>
            </a:r>
            <a:r>
              <a:rPr lang="zh-CN" altLang="en-US" dirty="0"/>
              <a:t>：任何地方公开</a:t>
            </a:r>
          </a:p>
        </p:txBody>
      </p:sp>
    </p:spTree>
    <p:extLst>
      <p:ext uri="{BB962C8B-B14F-4D97-AF65-F5344CB8AC3E}">
        <p14:creationId xmlns:p14="http://schemas.microsoft.com/office/powerpoint/2010/main" val="14912663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9B15907-0FCE-4134-9EFB-F110A810F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321038"/>
              </p:ext>
            </p:extLst>
          </p:nvPr>
        </p:nvGraphicFramePr>
        <p:xfrm>
          <a:off x="609600" y="1600200"/>
          <a:ext cx="1097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69328889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74708517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84652028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47677189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56416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修饰符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同一类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同一包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任何地方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35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private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14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73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protected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23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public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150296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434DDD4B-FB28-4CB6-93D4-C6030A97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74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D09630-DD52-46A1-B638-B45D2F2A4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1.8.1</a:t>
            </a:r>
            <a:r>
              <a:rPr lang="zh-CN" altLang="en-US" dirty="0"/>
              <a:t>方法定义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9D010C-3605-4C91-B3FE-3EF7E653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1.8</a:t>
            </a:r>
            <a:r>
              <a:rPr lang="zh-CN" altLang="en-US" dirty="0"/>
              <a:t>方法的定义和调用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596643-CE3B-4699-AEC5-C95FEEB2927B}"/>
              </a:ext>
            </a:extLst>
          </p:cNvPr>
          <p:cNvSpPr txBox="1"/>
          <p:nvPr/>
        </p:nvSpPr>
        <p:spPr>
          <a:xfrm>
            <a:off x="856130" y="2321859"/>
            <a:ext cx="846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格式： 访问修饰符</a:t>
            </a:r>
            <a:r>
              <a:rPr lang="en-US" altLang="zh-CN" dirty="0"/>
              <a:t> </a:t>
            </a:r>
            <a:r>
              <a:rPr lang="zh-CN" altLang="en-US" dirty="0"/>
              <a:t>方法返回值类型</a:t>
            </a:r>
            <a:r>
              <a:rPr lang="en-US" altLang="zh-CN" dirty="0"/>
              <a:t> 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数据类型 形参</a:t>
            </a:r>
            <a:r>
              <a:rPr lang="en-US" altLang="zh-CN" dirty="0"/>
              <a:t>1,</a:t>
            </a:r>
            <a:r>
              <a:rPr lang="zh-CN" altLang="en-US" dirty="0"/>
              <a:t>数据类型 形参</a:t>
            </a:r>
            <a:r>
              <a:rPr lang="en-US" altLang="zh-CN" dirty="0"/>
              <a:t>2,…….){</a:t>
            </a:r>
          </a:p>
          <a:p>
            <a:r>
              <a:rPr lang="en-US" altLang="zh-CN" dirty="0"/>
              <a:t>	     //</a:t>
            </a:r>
            <a:r>
              <a:rPr lang="zh-CN" altLang="en-US" dirty="0"/>
              <a:t>方法体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       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6AB6A2-9581-4F71-92E9-556BEFA63ACC}"/>
              </a:ext>
            </a:extLst>
          </p:cNvPr>
          <p:cNvSpPr txBox="1"/>
          <p:nvPr/>
        </p:nvSpPr>
        <p:spPr>
          <a:xfrm>
            <a:off x="1048871" y="3594847"/>
            <a:ext cx="902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方法返回值类型：</a:t>
            </a:r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zh-CN" altLang="en-US" dirty="0"/>
              <a:t>表示该方法没有返回值；如果方法有返回值，需要指定</a:t>
            </a:r>
            <a:r>
              <a:rPr lang="zh-CN" altLang="en-US" dirty="0">
                <a:solidFill>
                  <a:srgbClr val="FF0000"/>
                </a:solidFill>
              </a:rPr>
              <a:t>返回值的类型</a:t>
            </a:r>
            <a:r>
              <a:rPr lang="zh-CN" altLang="en-US" dirty="0"/>
              <a:t>，且和方法体中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返回值的类型一致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EC306A-C424-437C-B931-13308A934B61}"/>
              </a:ext>
            </a:extLst>
          </p:cNvPr>
          <p:cNvSpPr txBox="1"/>
          <p:nvPr/>
        </p:nvSpPr>
        <p:spPr>
          <a:xfrm>
            <a:off x="1048871" y="4639235"/>
            <a:ext cx="954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方法名：使用合法的</a:t>
            </a:r>
            <a:r>
              <a:rPr lang="en-US" altLang="zh-CN" dirty="0"/>
              <a:t>java</a:t>
            </a:r>
            <a:r>
              <a:rPr lang="zh-CN" altLang="en-US" dirty="0"/>
              <a:t>标识符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93DAF0-E826-4D1C-959F-60DA1EC0D2C8}"/>
              </a:ext>
            </a:extLst>
          </p:cNvPr>
          <p:cNvSpPr txBox="1"/>
          <p:nvPr/>
        </p:nvSpPr>
        <p:spPr>
          <a:xfrm>
            <a:off x="1048871" y="5284694"/>
            <a:ext cx="915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参数列表：小括号里面的内容，形参有多个那么需要逗号给开；形参由两部分构成，</a:t>
            </a:r>
            <a:r>
              <a:rPr lang="zh-CN" altLang="en-US" dirty="0">
                <a:solidFill>
                  <a:srgbClr val="FF0000"/>
                </a:solidFill>
              </a:rPr>
              <a:t>数据类型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形参名</a:t>
            </a:r>
            <a:r>
              <a:rPr lang="zh-CN" altLang="en-US" dirty="0"/>
              <a:t>组成，以</a:t>
            </a:r>
            <a:r>
              <a:rPr lang="zh-CN" altLang="en-US" dirty="0">
                <a:solidFill>
                  <a:srgbClr val="FF0000"/>
                </a:solidFill>
              </a:rPr>
              <a:t>空格</a:t>
            </a:r>
            <a:r>
              <a:rPr lang="zh-CN" altLang="en-US" dirty="0"/>
              <a:t>分隔。参数列表不管有无形参，</a:t>
            </a:r>
            <a:r>
              <a:rPr lang="zh-CN" altLang="en-US" dirty="0">
                <a:solidFill>
                  <a:srgbClr val="FF0000"/>
                </a:solidFill>
              </a:rPr>
              <a:t>小括号必须要有</a:t>
            </a:r>
          </a:p>
        </p:txBody>
      </p:sp>
    </p:spTree>
    <p:extLst>
      <p:ext uri="{BB962C8B-B14F-4D97-AF65-F5344CB8AC3E}">
        <p14:creationId xmlns:p14="http://schemas.microsoft.com/office/powerpoint/2010/main" val="31722216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E99D502-F1FB-46BB-BB9C-13AEFE2F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8444"/>
            <a:ext cx="10972800" cy="4525963"/>
          </a:xfrm>
        </p:spPr>
        <p:txBody>
          <a:bodyPr/>
          <a:lstStyle/>
          <a:p>
            <a:r>
              <a:rPr lang="en-US" altLang="zh-CN" dirty="0"/>
              <a:t>1.8.1</a:t>
            </a:r>
            <a:r>
              <a:rPr lang="zh-CN" altLang="en-US" dirty="0"/>
              <a:t>方法定义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57C4CB-655F-4DB2-A4DC-20555A30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1.8</a:t>
            </a:r>
            <a:r>
              <a:rPr lang="zh-CN" altLang="en-US" dirty="0"/>
              <a:t>方法的定义和调用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165D39-7D7D-4B47-B861-6677679A85C0}"/>
              </a:ext>
            </a:extLst>
          </p:cNvPr>
          <p:cNvSpPr txBox="1"/>
          <p:nvPr/>
        </p:nvSpPr>
        <p:spPr>
          <a:xfrm>
            <a:off x="609600" y="2034307"/>
            <a:ext cx="846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格式： 访问修饰符</a:t>
            </a:r>
            <a:r>
              <a:rPr lang="en-US" altLang="zh-CN" dirty="0"/>
              <a:t> </a:t>
            </a:r>
            <a:r>
              <a:rPr lang="zh-CN" altLang="en-US" dirty="0"/>
              <a:t>方法返回值类型</a:t>
            </a:r>
            <a:r>
              <a:rPr lang="en-US" altLang="zh-CN" dirty="0"/>
              <a:t> 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数据类型 形参</a:t>
            </a:r>
            <a:r>
              <a:rPr lang="en-US" altLang="zh-CN" dirty="0"/>
              <a:t>1,</a:t>
            </a:r>
            <a:r>
              <a:rPr lang="zh-CN" altLang="en-US" dirty="0"/>
              <a:t>数据类型 形参</a:t>
            </a:r>
            <a:r>
              <a:rPr lang="en-US" altLang="zh-CN" dirty="0"/>
              <a:t>2,…….){</a:t>
            </a:r>
          </a:p>
          <a:p>
            <a:r>
              <a:rPr lang="en-US" altLang="zh-CN" dirty="0"/>
              <a:t>	     //</a:t>
            </a:r>
            <a:r>
              <a:rPr lang="zh-CN" altLang="en-US" dirty="0"/>
              <a:t>方法体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       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A33E79-6C7D-416C-8538-DA3BCCC9F0EF}"/>
              </a:ext>
            </a:extLst>
          </p:cNvPr>
          <p:cNvSpPr txBox="1"/>
          <p:nvPr/>
        </p:nvSpPr>
        <p:spPr>
          <a:xfrm>
            <a:off x="338419" y="3227225"/>
            <a:ext cx="3545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定义一个方法，要求传入一个整数，判断该整数是否是偶数，并输出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887FE3-500A-4EC2-92F7-9F3938F590A8}"/>
              </a:ext>
            </a:extLst>
          </p:cNvPr>
          <p:cNvSpPr txBox="1"/>
          <p:nvPr/>
        </p:nvSpPr>
        <p:spPr>
          <a:xfrm>
            <a:off x="338419" y="4126837"/>
            <a:ext cx="4406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isEvenNumber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int a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</a:p>
          <a:p>
            <a:r>
              <a:rPr lang="en-US" altLang="zh-CN" dirty="0"/>
              <a:t>          if( a%2 == 0 ){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(“a</a:t>
            </a:r>
            <a:r>
              <a:rPr lang="zh-CN" altLang="en-US" dirty="0"/>
              <a:t>是偶数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  }else{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(“a</a:t>
            </a:r>
            <a:r>
              <a:rPr lang="zh-CN" altLang="en-US" dirty="0"/>
              <a:t>是奇数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return;//</a:t>
            </a:r>
            <a:r>
              <a:rPr lang="zh-CN" altLang="en-US" dirty="0">
                <a:solidFill>
                  <a:srgbClr val="FF0000"/>
                </a:solidFill>
              </a:rPr>
              <a:t>省略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704F4B-80E0-4149-80B4-9D26FE329B93}"/>
              </a:ext>
            </a:extLst>
          </p:cNvPr>
          <p:cNvSpPr txBox="1"/>
          <p:nvPr/>
        </p:nvSpPr>
        <p:spPr>
          <a:xfrm>
            <a:off x="4323229" y="4126837"/>
            <a:ext cx="4271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en-US" altLang="zh-CN" dirty="0"/>
              <a:t> max(</a:t>
            </a:r>
            <a:r>
              <a:rPr lang="en-US" altLang="zh-CN" dirty="0">
                <a:solidFill>
                  <a:srgbClr val="FF0000"/>
                </a:solidFill>
              </a:rPr>
              <a:t>int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b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</a:t>
            </a:r>
          </a:p>
          <a:p>
            <a:r>
              <a:rPr lang="en-US" altLang="zh-CN" dirty="0"/>
              <a:t>         if( a&gt;b ){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(a + “</a:t>
            </a:r>
            <a:r>
              <a:rPr lang="zh-CN" altLang="en-US" dirty="0"/>
              <a:t>是最大数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 }else{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(b + “</a:t>
            </a:r>
            <a:r>
              <a:rPr lang="zh-CN" altLang="en-US" dirty="0"/>
              <a:t>是最大数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return;//</a:t>
            </a:r>
            <a:r>
              <a:rPr lang="zh-CN" altLang="en-US" dirty="0">
                <a:solidFill>
                  <a:srgbClr val="FF0000"/>
                </a:solidFill>
              </a:rPr>
              <a:t>省略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C6C42D-10EB-4E32-96CB-4C95922AEED0}"/>
              </a:ext>
            </a:extLst>
          </p:cNvPr>
          <p:cNvSpPr txBox="1"/>
          <p:nvPr/>
        </p:nvSpPr>
        <p:spPr>
          <a:xfrm>
            <a:off x="4323229" y="3227225"/>
            <a:ext cx="354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定义一个方法，要求传入两个整数，求出最大那个数，并输出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808470-8846-4BDE-AC54-744298AB3B7D}"/>
              </a:ext>
            </a:extLst>
          </p:cNvPr>
          <p:cNvSpPr txBox="1"/>
          <p:nvPr/>
        </p:nvSpPr>
        <p:spPr>
          <a:xfrm>
            <a:off x="8458197" y="3248261"/>
            <a:ext cx="354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定义一个方法，要求传入两个整数，返回最大那个数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FE484C-1286-4579-989B-3AFCD0AEDD5F}"/>
              </a:ext>
            </a:extLst>
          </p:cNvPr>
          <p:cNvSpPr txBox="1"/>
          <p:nvPr/>
        </p:nvSpPr>
        <p:spPr>
          <a:xfrm>
            <a:off x="8804466" y="4126837"/>
            <a:ext cx="2885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en-US" altLang="zh-CN" dirty="0"/>
              <a:t> max(</a:t>
            </a:r>
            <a:r>
              <a:rPr lang="en-US" altLang="zh-CN" dirty="0">
                <a:solidFill>
                  <a:srgbClr val="FF0000"/>
                </a:solidFill>
              </a:rPr>
              <a:t>int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b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</a:t>
            </a:r>
          </a:p>
          <a:p>
            <a:r>
              <a:rPr lang="en-US" altLang="zh-CN" dirty="0"/>
              <a:t>         if( a&gt;b ){</a:t>
            </a:r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FF0000"/>
                </a:solidFill>
              </a:rPr>
              <a:t>return 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}else{</a:t>
            </a:r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FF0000"/>
                </a:solidFill>
              </a:rPr>
              <a:t>return 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468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D00CF6-644F-44F4-9CF9-1A250432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1.8.2</a:t>
            </a:r>
            <a:r>
              <a:rPr lang="zh-CN" altLang="en-US" dirty="0"/>
              <a:t>方法调用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DAEE26-DCCB-4CD3-BAA7-47C7239C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1.8</a:t>
            </a:r>
            <a:r>
              <a:rPr lang="zh-CN" altLang="en-US" dirty="0"/>
              <a:t>方法的定义和调用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1FBAE-CA31-4A0A-8403-2295554201BD}"/>
              </a:ext>
            </a:extLst>
          </p:cNvPr>
          <p:cNvSpPr txBox="1"/>
          <p:nvPr/>
        </p:nvSpPr>
        <p:spPr>
          <a:xfrm>
            <a:off x="609601" y="2186264"/>
            <a:ext cx="4195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isEvenNumber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int a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</a:p>
          <a:p>
            <a:r>
              <a:rPr lang="en-US" altLang="zh-CN" dirty="0"/>
              <a:t>          if( a%2 == 0 ){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(“a</a:t>
            </a:r>
            <a:r>
              <a:rPr lang="zh-CN" altLang="en-US" dirty="0"/>
              <a:t>是偶数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  }else{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(“a</a:t>
            </a:r>
            <a:r>
              <a:rPr lang="zh-CN" altLang="en-US" dirty="0"/>
              <a:t>是奇数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A16E2-A2EE-429A-9FDA-340F5AE24A07}"/>
              </a:ext>
            </a:extLst>
          </p:cNvPr>
          <p:cNvSpPr txBox="1"/>
          <p:nvPr/>
        </p:nvSpPr>
        <p:spPr>
          <a:xfrm>
            <a:off x="4751296" y="2194104"/>
            <a:ext cx="2770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方法调用格式：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实参列表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isEvenNumber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en-US" altLang="zh-CN" dirty="0"/>
              <a:t>);	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72988A-D5C2-4ABF-B4BE-48F9190B3FC1}"/>
              </a:ext>
            </a:extLst>
          </p:cNvPr>
          <p:cNvSpPr txBox="1"/>
          <p:nvPr/>
        </p:nvSpPr>
        <p:spPr>
          <a:xfrm>
            <a:off x="533403" y="4494588"/>
            <a:ext cx="427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max(</a:t>
            </a:r>
            <a:r>
              <a:rPr lang="en-US" altLang="zh-CN" dirty="0">
                <a:solidFill>
                  <a:srgbClr val="FF0000"/>
                </a:solidFill>
              </a:rPr>
              <a:t>int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b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</a:t>
            </a:r>
          </a:p>
          <a:p>
            <a:r>
              <a:rPr lang="en-US" altLang="zh-CN" dirty="0"/>
              <a:t>         if( a&gt;b ){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(a + “</a:t>
            </a:r>
            <a:r>
              <a:rPr lang="zh-CN" altLang="en-US" dirty="0"/>
              <a:t>是最大数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 }else{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(b + “</a:t>
            </a:r>
            <a:r>
              <a:rPr lang="zh-CN" altLang="en-US" dirty="0"/>
              <a:t>是最大数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4FD7CD-5F66-4E9A-99CE-641ABCE47DB2}"/>
              </a:ext>
            </a:extLst>
          </p:cNvPr>
          <p:cNvSpPr txBox="1"/>
          <p:nvPr/>
        </p:nvSpPr>
        <p:spPr>
          <a:xfrm>
            <a:off x="4881280" y="4494588"/>
            <a:ext cx="250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方法调用格式：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实参列表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         max(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en-US" altLang="zh-CN" dirty="0"/>
              <a:t>);	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A3B109-132A-404A-BBED-4B392315408C}"/>
              </a:ext>
            </a:extLst>
          </p:cNvPr>
          <p:cNvSpPr txBox="1"/>
          <p:nvPr/>
        </p:nvSpPr>
        <p:spPr>
          <a:xfrm>
            <a:off x="7938808" y="2094983"/>
            <a:ext cx="2885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en-US" altLang="zh-CN" dirty="0"/>
              <a:t> max(</a:t>
            </a:r>
            <a:r>
              <a:rPr lang="en-US" altLang="zh-CN" dirty="0">
                <a:solidFill>
                  <a:srgbClr val="FF0000"/>
                </a:solidFill>
              </a:rPr>
              <a:t>int </a:t>
            </a:r>
            <a:r>
              <a:rPr lang="en-US" altLang="zh-CN" dirty="0" err="1">
                <a:solidFill>
                  <a:srgbClr val="FF0000"/>
                </a:solidFill>
              </a:rPr>
              <a:t>a,int</a:t>
            </a:r>
            <a:r>
              <a:rPr lang="en-US" altLang="zh-CN" dirty="0">
                <a:solidFill>
                  <a:srgbClr val="FF0000"/>
                </a:solidFill>
              </a:rPr>
              <a:t> b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</a:t>
            </a:r>
          </a:p>
          <a:p>
            <a:r>
              <a:rPr lang="en-US" altLang="zh-CN" dirty="0"/>
              <a:t>         if( a&gt;b ){</a:t>
            </a:r>
          </a:p>
          <a:p>
            <a:r>
              <a:rPr lang="en-US" altLang="zh-CN" dirty="0"/>
              <a:t>             return a;</a:t>
            </a:r>
          </a:p>
          <a:p>
            <a:r>
              <a:rPr lang="en-US" altLang="zh-CN" dirty="0"/>
              <a:t>         }else{</a:t>
            </a:r>
          </a:p>
          <a:p>
            <a:r>
              <a:rPr lang="en-US" altLang="zh-CN" dirty="0"/>
              <a:t>             return b;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29C60A-364F-4DF2-882E-9003998189E1}"/>
              </a:ext>
            </a:extLst>
          </p:cNvPr>
          <p:cNvSpPr txBox="1"/>
          <p:nvPr/>
        </p:nvSpPr>
        <p:spPr>
          <a:xfrm>
            <a:off x="7938808" y="4580176"/>
            <a:ext cx="2885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方法调用格式：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实参列表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         int max = max(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en-US" altLang="zh-CN" dirty="0"/>
              <a:t>);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939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82C9A8-BB20-492E-8D52-341B7AF7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1.9.1</a:t>
            </a:r>
            <a:r>
              <a:rPr lang="zh-CN" altLang="en-US" dirty="0"/>
              <a:t>方法重载概述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177C3A-1FCA-490F-87E6-5F0B960C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1.9</a:t>
            </a:r>
            <a:r>
              <a:rPr lang="zh-CN" altLang="en-US" dirty="0"/>
              <a:t>方法重载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D7B10B-3EC7-4BCC-875C-7390D66A15C5}"/>
              </a:ext>
            </a:extLst>
          </p:cNvPr>
          <p:cNvSpPr txBox="1"/>
          <p:nvPr/>
        </p:nvSpPr>
        <p:spPr>
          <a:xfrm>
            <a:off x="609600" y="2155846"/>
            <a:ext cx="431202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MethodDemo1{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3572FC-324A-4567-AE27-EF128E918A92}"/>
              </a:ext>
            </a:extLst>
          </p:cNvPr>
          <p:cNvSpPr txBox="1"/>
          <p:nvPr/>
        </p:nvSpPr>
        <p:spPr>
          <a:xfrm>
            <a:off x="1013012" y="2680446"/>
            <a:ext cx="324522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两个数的求和方法</a:t>
            </a:r>
            <a:endParaRPr lang="en-US" altLang="zh-CN" dirty="0"/>
          </a:p>
          <a:p>
            <a:r>
              <a:rPr lang="en-US" altLang="zh-CN" dirty="0"/>
              <a:t>public int sum(int </a:t>
            </a:r>
            <a:r>
              <a:rPr lang="en-US" altLang="zh-CN" dirty="0" err="1"/>
              <a:t>a,int</a:t>
            </a:r>
            <a:r>
              <a:rPr lang="en-US" altLang="zh-CN" dirty="0"/>
              <a:t> b){</a:t>
            </a:r>
          </a:p>
          <a:p>
            <a:r>
              <a:rPr lang="en-US" altLang="zh-CN" dirty="0"/>
              <a:t>           return 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F8378A-60FD-4E7E-84E4-8579987791C7}"/>
              </a:ext>
            </a:extLst>
          </p:cNvPr>
          <p:cNvSpPr txBox="1"/>
          <p:nvPr/>
        </p:nvSpPr>
        <p:spPr>
          <a:xfrm>
            <a:off x="1013012" y="4403305"/>
            <a:ext cx="324522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三个数的求和方法</a:t>
            </a:r>
            <a:endParaRPr lang="en-US" altLang="zh-CN" dirty="0"/>
          </a:p>
          <a:p>
            <a:r>
              <a:rPr lang="en-US" altLang="zh-CN" dirty="0"/>
              <a:t>public int sum(int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zh-CN" altLang="en-US" dirty="0"/>
              <a:t> </a:t>
            </a:r>
            <a:r>
              <a:rPr lang="en-US" altLang="zh-CN" dirty="0"/>
              <a:t>c){</a:t>
            </a:r>
          </a:p>
          <a:p>
            <a:r>
              <a:rPr lang="en-US" altLang="zh-CN" dirty="0"/>
              <a:t>           return </a:t>
            </a:r>
            <a:r>
              <a:rPr lang="en-US" altLang="zh-CN" dirty="0" err="1"/>
              <a:t>a+b+c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3568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7CD475-3677-49C4-A3E6-737B49EB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什么是对象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对象就是客观存在的某一事物。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860C43-9CA4-4DF2-B1CE-293F6103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8BAB2F-60B6-4EE7-8216-929C0C896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79" y="3937911"/>
            <a:ext cx="2613228" cy="1600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F8DE2F-66F2-4C58-B630-9D85D40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95" y="3928083"/>
            <a:ext cx="1602000" cy="160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D7F3C8-37E0-4663-9ECB-9722F7B98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11" y="3928083"/>
            <a:ext cx="1810170" cy="160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255BF5C-7F5C-4847-8470-FF3533218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497" y="3937911"/>
            <a:ext cx="1602000" cy="16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93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9031CD-7654-4206-90C4-3CC27B6B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60613"/>
            <a:ext cx="10972800" cy="5265552"/>
          </a:xfrm>
        </p:spPr>
        <p:txBody>
          <a:bodyPr/>
          <a:lstStyle/>
          <a:p>
            <a:r>
              <a:rPr lang="en-US" altLang="zh-CN" dirty="0"/>
              <a:t>1.9.2</a:t>
            </a:r>
            <a:r>
              <a:rPr lang="zh-CN" altLang="en-US" dirty="0"/>
              <a:t>方法重载概述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方法重载指在同一个类中定义多个方法之间的关系，满足下列条件的多个方法相互构成重载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①多个方法在</a:t>
            </a:r>
            <a:r>
              <a:rPr lang="zh-CN" altLang="en-US" dirty="0">
                <a:solidFill>
                  <a:srgbClr val="FF0000"/>
                </a:solidFill>
              </a:rPr>
              <a:t>同一类中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②多个方法具有</a:t>
            </a:r>
            <a:r>
              <a:rPr lang="zh-CN" altLang="en-US" dirty="0">
                <a:solidFill>
                  <a:srgbClr val="FF0000"/>
                </a:solidFill>
              </a:rPr>
              <a:t>相同方法名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③多个方法的参数不相同，</a:t>
            </a:r>
            <a:r>
              <a:rPr lang="zh-CN" altLang="en-US" dirty="0">
                <a:solidFill>
                  <a:srgbClr val="FF0000"/>
                </a:solidFill>
              </a:rPr>
              <a:t>类型不同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数量不同</a:t>
            </a:r>
          </a:p>
        </p:txBody>
      </p:sp>
    </p:spTree>
    <p:extLst>
      <p:ext uri="{BB962C8B-B14F-4D97-AF65-F5344CB8AC3E}">
        <p14:creationId xmlns:p14="http://schemas.microsoft.com/office/powerpoint/2010/main" val="24797802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870C7D-AA85-4B9F-AE84-8FCB43CB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9589"/>
            <a:ext cx="10972800" cy="5386576"/>
          </a:xfrm>
        </p:spPr>
        <p:txBody>
          <a:bodyPr/>
          <a:lstStyle/>
          <a:p>
            <a:r>
              <a:rPr lang="en-US" altLang="zh-CN" dirty="0"/>
              <a:t>1.9.2</a:t>
            </a:r>
            <a:r>
              <a:rPr lang="zh-CN" altLang="en-US" dirty="0"/>
              <a:t>方法重载特点</a:t>
            </a:r>
            <a:endParaRPr lang="en-US" altLang="zh-CN" dirty="0"/>
          </a:p>
          <a:p>
            <a:r>
              <a:rPr lang="zh-CN" altLang="en-US" dirty="0"/>
              <a:t>重载仅对应方法的定义，与方法调用无关</a:t>
            </a:r>
            <a:endParaRPr lang="en-US" altLang="zh-CN" dirty="0"/>
          </a:p>
          <a:p>
            <a:r>
              <a:rPr lang="zh-CN" altLang="en-US" dirty="0"/>
              <a:t>重载仅针对同一个类中方法的名称与参数进行识别，与返回值无关，无法从返回值类型判定方法是否重载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617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232BB2-4072-4578-AB8A-B7784852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72353"/>
            <a:ext cx="10972800" cy="5453811"/>
          </a:xfrm>
        </p:spPr>
        <p:txBody>
          <a:bodyPr/>
          <a:lstStyle/>
          <a:p>
            <a:r>
              <a:rPr lang="en-US" altLang="zh-CN" dirty="0"/>
              <a:t>1.9.2</a:t>
            </a:r>
            <a:r>
              <a:rPr lang="zh-CN" altLang="en-US" dirty="0"/>
              <a:t>方法重载特点   代码用例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A9D258-AA8F-4464-A9AD-65C5D79A2AEE}"/>
              </a:ext>
            </a:extLst>
          </p:cNvPr>
          <p:cNvSpPr txBox="1"/>
          <p:nvPr/>
        </p:nvSpPr>
        <p:spPr>
          <a:xfrm>
            <a:off x="1939957" y="1258678"/>
            <a:ext cx="3167407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MethodDemo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public int </a:t>
            </a:r>
            <a:r>
              <a:rPr lang="en-US" altLang="zh-CN" dirty="0" err="1"/>
              <a:t>fn</a:t>
            </a:r>
            <a:r>
              <a:rPr lang="en-US" altLang="zh-CN" dirty="0"/>
              <a:t>(int a){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方法体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public void </a:t>
            </a:r>
            <a:r>
              <a:rPr lang="en-US" altLang="zh-CN" dirty="0" err="1"/>
              <a:t>fn</a:t>
            </a:r>
            <a:r>
              <a:rPr lang="en-US" altLang="zh-CN" dirty="0"/>
              <a:t>(int a){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方法体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A86EF-608A-4876-9452-30F9693DF040}"/>
              </a:ext>
            </a:extLst>
          </p:cNvPr>
          <p:cNvSpPr txBox="1"/>
          <p:nvPr/>
        </p:nvSpPr>
        <p:spPr>
          <a:xfrm>
            <a:off x="5891359" y="1258678"/>
            <a:ext cx="3167407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MethodDemo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public float </a:t>
            </a:r>
            <a:r>
              <a:rPr lang="en-US" altLang="zh-CN" dirty="0" err="1"/>
              <a:t>fn</a:t>
            </a:r>
            <a:r>
              <a:rPr lang="en-US" altLang="zh-CN" dirty="0"/>
              <a:t>(int a){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方法体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public int </a:t>
            </a:r>
            <a:r>
              <a:rPr lang="en-US" altLang="zh-CN" dirty="0" err="1"/>
              <a:t>fn</a:t>
            </a:r>
            <a:r>
              <a:rPr lang="en-US" altLang="zh-CN" dirty="0"/>
              <a:t>(int </a:t>
            </a:r>
            <a:r>
              <a:rPr lang="en-US" altLang="zh-CN" dirty="0" err="1"/>
              <a:t>a,int</a:t>
            </a:r>
            <a:r>
              <a:rPr lang="en-US" altLang="zh-CN" dirty="0"/>
              <a:t> b){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方法体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" name="图形 9" descr="十字架徽章 纯色填充">
            <a:extLst>
              <a:ext uri="{FF2B5EF4-FFF2-40B4-BE49-F238E27FC236}">
                <a16:creationId xmlns:a16="http://schemas.microsoft.com/office/drawing/2014/main" id="{08D2D7A1-D6AD-4D6E-8DCF-02D63020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5841" y="2734867"/>
            <a:ext cx="914400" cy="914400"/>
          </a:xfrm>
          <a:prstGeom prst="rect">
            <a:avLst/>
          </a:prstGeom>
        </p:spPr>
      </p:pic>
      <p:pic>
        <p:nvPicPr>
          <p:cNvPr id="12" name="图形 11" descr="徽章勾号 1 纯色填充">
            <a:extLst>
              <a:ext uri="{FF2B5EF4-FFF2-40B4-BE49-F238E27FC236}">
                <a16:creationId xmlns:a16="http://schemas.microsoft.com/office/drawing/2014/main" id="{DB47C44D-5248-45D4-A035-50897663A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850" y="2744294"/>
            <a:ext cx="914400" cy="914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1499C4E-BFA2-4F93-98A3-3F4A678E251B}"/>
              </a:ext>
            </a:extLst>
          </p:cNvPr>
          <p:cNvSpPr txBox="1"/>
          <p:nvPr/>
        </p:nvSpPr>
        <p:spPr>
          <a:xfrm>
            <a:off x="1940743" y="3743537"/>
            <a:ext cx="3167407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MethodDemo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public float </a:t>
            </a:r>
            <a:r>
              <a:rPr lang="en-US" altLang="zh-CN" dirty="0" err="1"/>
              <a:t>fn</a:t>
            </a:r>
            <a:r>
              <a:rPr lang="en-US" altLang="zh-CN" dirty="0"/>
              <a:t>(int a){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方法体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public int </a:t>
            </a:r>
            <a:r>
              <a:rPr lang="en-US" altLang="zh-CN" dirty="0" err="1"/>
              <a:t>fn</a:t>
            </a:r>
            <a:r>
              <a:rPr lang="en-US" altLang="zh-CN" dirty="0"/>
              <a:t>(double a){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方法体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4" name="图形 13" descr="徽章勾号 1 纯色填充">
            <a:extLst>
              <a:ext uri="{FF2B5EF4-FFF2-40B4-BE49-F238E27FC236}">
                <a16:creationId xmlns:a16="http://schemas.microsoft.com/office/drawing/2014/main" id="{B412335C-D467-4828-AB0D-C89EFD0B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6234" y="5229153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91CEB94-2DFE-492F-A34F-83B221ABCDA3}"/>
              </a:ext>
            </a:extLst>
          </p:cNvPr>
          <p:cNvSpPr txBox="1"/>
          <p:nvPr/>
        </p:nvSpPr>
        <p:spPr>
          <a:xfrm>
            <a:off x="5891359" y="3762391"/>
            <a:ext cx="3167407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MethodDemo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public int </a:t>
            </a:r>
            <a:r>
              <a:rPr lang="en-US" altLang="zh-CN" dirty="0" err="1"/>
              <a:t>fn</a:t>
            </a:r>
            <a:r>
              <a:rPr lang="en-US" altLang="zh-CN" dirty="0"/>
              <a:t>(int a){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方法体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class MethodDemo2{</a:t>
            </a:r>
          </a:p>
          <a:p>
            <a:r>
              <a:rPr lang="en-US" altLang="zh-CN" dirty="0"/>
              <a:t>      public void </a:t>
            </a:r>
            <a:r>
              <a:rPr lang="en-US" altLang="zh-CN" dirty="0" err="1"/>
              <a:t>fn</a:t>
            </a:r>
            <a:r>
              <a:rPr lang="en-US" altLang="zh-CN" dirty="0"/>
              <a:t>(int a){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方法体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6" name="图形 15" descr="十字架徽章 纯色填充">
            <a:extLst>
              <a:ext uri="{FF2B5EF4-FFF2-40B4-BE49-F238E27FC236}">
                <a16:creationId xmlns:a16="http://schemas.microsoft.com/office/drawing/2014/main" id="{AC913EF4-EB2C-4BB7-AB31-01BA7B0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6850" y="5780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9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8A76DE-7B25-4E69-A04D-A50D3976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方法参数传递（基本类型）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039465-6C20-4494-9F4F-512634CF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1.10</a:t>
            </a:r>
            <a:r>
              <a:rPr lang="zh-CN" altLang="en-US" dirty="0"/>
              <a:t>方法的参数传递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F24B62-E362-4B12-94F0-DDC4F4ED4E46}"/>
              </a:ext>
            </a:extLst>
          </p:cNvPr>
          <p:cNvSpPr txBox="1"/>
          <p:nvPr/>
        </p:nvSpPr>
        <p:spPr>
          <a:xfrm>
            <a:off x="749533" y="2293521"/>
            <a:ext cx="4267083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ArgsDemo01{</a:t>
            </a:r>
          </a:p>
          <a:p>
            <a:r>
              <a:rPr lang="en-US" altLang="zh-CN" dirty="0"/>
              <a:t>     public static void main(String[]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int number=100;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(number);</a:t>
            </a:r>
          </a:p>
          <a:p>
            <a:r>
              <a:rPr lang="en-US" altLang="zh-CN" dirty="0"/>
              <a:t>           change(number);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(number);	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 public static void change(int number){</a:t>
            </a:r>
          </a:p>
          <a:p>
            <a:r>
              <a:rPr lang="en-US" altLang="zh-CN" dirty="0"/>
              <a:t>           number = 200;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16F7E5-02C4-4935-8C49-375CEFE52401}"/>
              </a:ext>
            </a:extLst>
          </p:cNvPr>
          <p:cNvSpPr txBox="1"/>
          <p:nvPr/>
        </p:nvSpPr>
        <p:spPr>
          <a:xfrm>
            <a:off x="5953911" y="2293521"/>
            <a:ext cx="2442949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CCEBE8-0961-4CA0-B6C8-94E5F02397CE}"/>
              </a:ext>
            </a:extLst>
          </p:cNvPr>
          <p:cNvSpPr txBox="1"/>
          <p:nvPr/>
        </p:nvSpPr>
        <p:spPr>
          <a:xfrm>
            <a:off x="7241739" y="4989133"/>
            <a:ext cx="10942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4AF110-2836-4194-AC2B-447959E5E601}"/>
              </a:ext>
            </a:extLst>
          </p:cNvPr>
          <p:cNvSpPr/>
          <p:nvPr/>
        </p:nvSpPr>
        <p:spPr>
          <a:xfrm>
            <a:off x="6045872" y="4018274"/>
            <a:ext cx="2290092" cy="8229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DB9C14-4396-420F-86CA-C5BC40CF7B46}"/>
              </a:ext>
            </a:extLst>
          </p:cNvPr>
          <p:cNvSpPr txBox="1"/>
          <p:nvPr/>
        </p:nvSpPr>
        <p:spPr>
          <a:xfrm>
            <a:off x="6222041" y="4412557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906E0D-7973-483D-AA79-541F4ADAB7E8}"/>
              </a:ext>
            </a:extLst>
          </p:cNvPr>
          <p:cNvSpPr txBox="1"/>
          <p:nvPr/>
        </p:nvSpPr>
        <p:spPr>
          <a:xfrm>
            <a:off x="6222041" y="4080014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= 100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88DD9C8-F657-4751-BBA4-DC6B11A6DA28}"/>
              </a:ext>
            </a:extLst>
          </p:cNvPr>
          <p:cNvGrpSpPr/>
          <p:nvPr/>
        </p:nvGrpSpPr>
        <p:grpSpPr>
          <a:xfrm>
            <a:off x="2692866" y="4264680"/>
            <a:ext cx="3529175" cy="1523724"/>
            <a:chOff x="2692866" y="4264680"/>
            <a:chExt cx="3529175" cy="1523724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F53CE50-05FE-4F71-B3E5-D5129827EC04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5603846" y="4264680"/>
              <a:ext cx="618195" cy="1370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CD837B2-C362-4BBD-BC1A-495B9B256E54}"/>
                </a:ext>
              </a:extLst>
            </p:cNvPr>
            <p:cNvCxnSpPr>
              <a:cxnSpLocks/>
            </p:cNvCxnSpPr>
            <p:nvPr/>
          </p:nvCxnSpPr>
          <p:spPr>
            <a:xfrm>
              <a:off x="5603846" y="4278385"/>
              <a:ext cx="0" cy="151001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766E242-E399-4857-B32B-DBD33E7529A0}"/>
                </a:ext>
              </a:extLst>
            </p:cNvPr>
            <p:cNvCxnSpPr/>
            <p:nvPr/>
          </p:nvCxnSpPr>
          <p:spPr>
            <a:xfrm flipH="1">
              <a:off x="2692866" y="5788404"/>
              <a:ext cx="2910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E9D212D-0BCF-4739-BCE0-0334705187F1}"/>
              </a:ext>
            </a:extLst>
          </p:cNvPr>
          <p:cNvSpPr txBox="1"/>
          <p:nvPr/>
        </p:nvSpPr>
        <p:spPr>
          <a:xfrm>
            <a:off x="864800" y="560639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首次输出：</a:t>
            </a:r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D6023D-7818-448E-BF44-FB4A52D03EBE}"/>
              </a:ext>
            </a:extLst>
          </p:cNvPr>
          <p:cNvSpPr/>
          <p:nvPr/>
        </p:nvSpPr>
        <p:spPr>
          <a:xfrm>
            <a:off x="6030339" y="2754661"/>
            <a:ext cx="2290092" cy="1171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1D822F-F4C5-4550-9EE9-B9DC34728D9F}"/>
              </a:ext>
            </a:extLst>
          </p:cNvPr>
          <p:cNvSpPr txBox="1"/>
          <p:nvPr/>
        </p:nvSpPr>
        <p:spPr>
          <a:xfrm>
            <a:off x="6222041" y="3514450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change</a:t>
            </a:r>
            <a:r>
              <a:rPr lang="zh-CN" altLang="en-US" dirty="0"/>
              <a:t>方法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D1AEF8-DF9E-4EBC-80D0-181539CFDA88}"/>
              </a:ext>
            </a:extLst>
          </p:cNvPr>
          <p:cNvSpPr txBox="1"/>
          <p:nvPr/>
        </p:nvSpPr>
        <p:spPr>
          <a:xfrm>
            <a:off x="6225716" y="3202026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= 100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8E35FE-11B9-4129-A0DD-860621191FB7}"/>
              </a:ext>
            </a:extLst>
          </p:cNvPr>
          <p:cNvSpPr txBox="1"/>
          <p:nvPr/>
        </p:nvSpPr>
        <p:spPr>
          <a:xfrm>
            <a:off x="6222041" y="3173572"/>
            <a:ext cx="16442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= </a:t>
            </a:r>
            <a:r>
              <a:rPr lang="en-US" altLang="zh-CN" dirty="0">
                <a:solidFill>
                  <a:srgbClr val="FF0000"/>
                </a:solidFill>
              </a:rPr>
              <a:t>200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10680F1-AC0B-4D69-A9D3-A5F6FCE8B080}"/>
              </a:ext>
            </a:extLst>
          </p:cNvPr>
          <p:cNvGrpSpPr/>
          <p:nvPr/>
        </p:nvGrpSpPr>
        <p:grpSpPr>
          <a:xfrm>
            <a:off x="2692866" y="4264680"/>
            <a:ext cx="5981351" cy="1895246"/>
            <a:chOff x="2692866" y="4264680"/>
            <a:chExt cx="5981351" cy="1895246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4694B61-A0C3-44B0-9EF2-6CCAF3708934}"/>
                </a:ext>
              </a:extLst>
            </p:cNvPr>
            <p:cNvCxnSpPr/>
            <p:nvPr/>
          </p:nvCxnSpPr>
          <p:spPr>
            <a:xfrm flipV="1">
              <a:off x="7659149" y="4264680"/>
              <a:ext cx="1006679" cy="6852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0B7B4E7-74EF-4220-AF21-CDE46956A225}"/>
                </a:ext>
              </a:extLst>
            </p:cNvPr>
            <p:cNvCxnSpPr/>
            <p:nvPr/>
          </p:nvCxnSpPr>
          <p:spPr>
            <a:xfrm>
              <a:off x="8674217" y="4268337"/>
              <a:ext cx="0" cy="189158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EBC5C8E-C046-4E78-90EC-CAF140F8F62B}"/>
                </a:ext>
              </a:extLst>
            </p:cNvPr>
            <p:cNvCxnSpPr/>
            <p:nvPr/>
          </p:nvCxnSpPr>
          <p:spPr>
            <a:xfrm flipH="1">
              <a:off x="2692866" y="6126164"/>
              <a:ext cx="5972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498D7BA-2934-443D-8F2B-9A4EFF0B6BBE}"/>
              </a:ext>
            </a:extLst>
          </p:cNvPr>
          <p:cNvSpPr txBox="1"/>
          <p:nvPr/>
        </p:nvSpPr>
        <p:spPr>
          <a:xfrm>
            <a:off x="856411" y="596461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第二次输出：</a:t>
            </a:r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CFE3741-31C0-4B75-A0E3-BF3225251C7F}"/>
              </a:ext>
            </a:extLst>
          </p:cNvPr>
          <p:cNvSpPr/>
          <p:nvPr/>
        </p:nvSpPr>
        <p:spPr>
          <a:xfrm>
            <a:off x="6030339" y="2754661"/>
            <a:ext cx="2290092" cy="1171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281473-9CE6-40E3-854F-66545A540104}"/>
              </a:ext>
            </a:extLst>
          </p:cNvPr>
          <p:cNvSpPr/>
          <p:nvPr/>
        </p:nvSpPr>
        <p:spPr>
          <a:xfrm>
            <a:off x="6045296" y="4017225"/>
            <a:ext cx="2290092" cy="8229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042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  <p:bldP spid="20" grpId="0" animBg="1"/>
      <p:bldP spid="22" grpId="0"/>
      <p:bldP spid="24" grpId="0"/>
      <p:bldP spid="25" grpId="0" animBg="1"/>
      <p:bldP spid="32" grpId="0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8AF8F50-53C9-43BF-80B6-68E16EF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方法参数传递（引用类型）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7A1AB-5382-4D5C-9534-192939B8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1.10</a:t>
            </a:r>
            <a:r>
              <a:rPr lang="zh-CN" altLang="en-US" dirty="0"/>
              <a:t>方法的参数传递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8051BE-E6B8-4D5A-AA51-78CBD24CDFCF}"/>
              </a:ext>
            </a:extLst>
          </p:cNvPr>
          <p:cNvSpPr txBox="1"/>
          <p:nvPr/>
        </p:nvSpPr>
        <p:spPr>
          <a:xfrm>
            <a:off x="825733" y="2293521"/>
            <a:ext cx="4267083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ArgsDemo02{</a:t>
            </a:r>
          </a:p>
          <a:p>
            <a:r>
              <a:rPr lang="en-US" altLang="zh-CN" dirty="0"/>
              <a:t>     public static void main(String[]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int[] </a:t>
            </a:r>
            <a:r>
              <a:rPr lang="en-US" altLang="zh-CN" dirty="0" err="1"/>
              <a:t>arr</a:t>
            </a:r>
            <a:r>
              <a:rPr lang="en-US" altLang="zh-CN" dirty="0"/>
              <a:t>={10,20,30};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[1]);</a:t>
            </a:r>
          </a:p>
          <a:p>
            <a:r>
              <a:rPr lang="en-US" altLang="zh-CN" dirty="0"/>
              <a:t>           change(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[1]);	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 public static void change(int[] </a:t>
            </a:r>
            <a:r>
              <a:rPr lang="en-US" altLang="zh-CN" dirty="0" err="1"/>
              <a:t>arr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arr</a:t>
            </a:r>
            <a:r>
              <a:rPr lang="en-US" altLang="zh-CN" dirty="0"/>
              <a:t>[1] = 200;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7DD5A0-7DC0-4A96-B1BC-9BBE8E947541}"/>
              </a:ext>
            </a:extLst>
          </p:cNvPr>
          <p:cNvSpPr txBox="1"/>
          <p:nvPr/>
        </p:nvSpPr>
        <p:spPr>
          <a:xfrm>
            <a:off x="5953911" y="2293521"/>
            <a:ext cx="2442949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0B96BF-E39C-4792-898B-55A71478B7DF}"/>
              </a:ext>
            </a:extLst>
          </p:cNvPr>
          <p:cNvSpPr txBox="1"/>
          <p:nvPr/>
        </p:nvSpPr>
        <p:spPr>
          <a:xfrm>
            <a:off x="7226206" y="5638069"/>
            <a:ext cx="10942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4445E9-E0AD-4D31-B9A5-A8CA29840027}"/>
              </a:ext>
            </a:extLst>
          </p:cNvPr>
          <p:cNvSpPr/>
          <p:nvPr/>
        </p:nvSpPr>
        <p:spPr>
          <a:xfrm>
            <a:off x="6030339" y="4286555"/>
            <a:ext cx="2290092" cy="12023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BB82A-0609-47D6-A597-8480D303810C}"/>
              </a:ext>
            </a:extLst>
          </p:cNvPr>
          <p:cNvSpPr txBox="1"/>
          <p:nvPr/>
        </p:nvSpPr>
        <p:spPr>
          <a:xfrm>
            <a:off x="6216697" y="5044587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616FE1-A185-4308-AA00-F3C4517B71FA}"/>
              </a:ext>
            </a:extLst>
          </p:cNvPr>
          <p:cNvSpPr txBox="1"/>
          <p:nvPr/>
        </p:nvSpPr>
        <p:spPr>
          <a:xfrm>
            <a:off x="6216697" y="4712044"/>
            <a:ext cx="89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int[] </a:t>
            </a:r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773631-10A4-4C2B-8194-204CEC5D12E7}"/>
              </a:ext>
            </a:extLst>
          </p:cNvPr>
          <p:cNvSpPr/>
          <p:nvPr/>
        </p:nvSpPr>
        <p:spPr>
          <a:xfrm>
            <a:off x="6030339" y="2754661"/>
            <a:ext cx="2290092" cy="1171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B55C3D-EABE-4BD8-865B-68FC243249A4}"/>
              </a:ext>
            </a:extLst>
          </p:cNvPr>
          <p:cNvSpPr txBox="1"/>
          <p:nvPr/>
        </p:nvSpPr>
        <p:spPr>
          <a:xfrm>
            <a:off x="6222041" y="3514450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change</a:t>
            </a:r>
            <a:r>
              <a:rPr lang="zh-CN" altLang="en-US" dirty="0"/>
              <a:t>方法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5F369F-DDA9-434D-8DD3-BD16FDB697F8}"/>
              </a:ext>
            </a:extLst>
          </p:cNvPr>
          <p:cNvSpPr txBox="1"/>
          <p:nvPr/>
        </p:nvSpPr>
        <p:spPr>
          <a:xfrm>
            <a:off x="6225716" y="3202026"/>
            <a:ext cx="6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AAC2A9-964C-4037-9306-87C9FE865A52}"/>
              </a:ext>
            </a:extLst>
          </p:cNvPr>
          <p:cNvSpPr txBox="1"/>
          <p:nvPr/>
        </p:nvSpPr>
        <p:spPr>
          <a:xfrm>
            <a:off x="8858313" y="2266122"/>
            <a:ext cx="2442949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3FA4D6-2881-4CF6-95FA-ECEA70205710}"/>
              </a:ext>
            </a:extLst>
          </p:cNvPr>
          <p:cNvSpPr txBox="1"/>
          <p:nvPr/>
        </p:nvSpPr>
        <p:spPr>
          <a:xfrm>
            <a:off x="10079787" y="5534078"/>
            <a:ext cx="10942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D9EECF-921D-40E9-A348-DF12FFF91800}"/>
              </a:ext>
            </a:extLst>
          </p:cNvPr>
          <p:cNvSpPr/>
          <p:nvPr/>
        </p:nvSpPr>
        <p:spPr>
          <a:xfrm>
            <a:off x="9387275" y="2963699"/>
            <a:ext cx="668741" cy="37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2F73B5-5DC5-4671-99B0-7931EBC25BBE}"/>
              </a:ext>
            </a:extLst>
          </p:cNvPr>
          <p:cNvSpPr/>
          <p:nvPr/>
        </p:nvSpPr>
        <p:spPr>
          <a:xfrm>
            <a:off x="10049193" y="3324531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C50C8A-6572-42E4-9FED-DF1C74C2EE74}"/>
              </a:ext>
            </a:extLst>
          </p:cNvPr>
          <p:cNvSpPr/>
          <p:nvPr/>
        </p:nvSpPr>
        <p:spPr>
          <a:xfrm>
            <a:off x="9387276" y="3335624"/>
            <a:ext cx="661918" cy="37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0D8964-59A8-4ECA-8EBB-24D9F7B40247}"/>
              </a:ext>
            </a:extLst>
          </p:cNvPr>
          <p:cNvSpPr/>
          <p:nvPr/>
        </p:nvSpPr>
        <p:spPr>
          <a:xfrm>
            <a:off x="9387276" y="3709573"/>
            <a:ext cx="661918" cy="37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9C68B4-ACCD-47A4-86A6-5ED8539A2BAE}"/>
              </a:ext>
            </a:extLst>
          </p:cNvPr>
          <p:cNvSpPr/>
          <p:nvPr/>
        </p:nvSpPr>
        <p:spPr>
          <a:xfrm>
            <a:off x="10057076" y="2952936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BCB2C9-3A99-47CC-ACE0-95A83204C632}"/>
              </a:ext>
            </a:extLst>
          </p:cNvPr>
          <p:cNvSpPr/>
          <p:nvPr/>
        </p:nvSpPr>
        <p:spPr>
          <a:xfrm>
            <a:off x="10059753" y="3711090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BB12BB-0F81-4956-A56D-663599689B8E}"/>
              </a:ext>
            </a:extLst>
          </p:cNvPr>
          <p:cNvSpPr txBox="1"/>
          <p:nvPr/>
        </p:nvSpPr>
        <p:spPr>
          <a:xfrm>
            <a:off x="9120627" y="2551094"/>
            <a:ext cx="5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B7C77B1-7881-49AE-9702-AF27E39BA6C6}"/>
              </a:ext>
            </a:extLst>
          </p:cNvPr>
          <p:cNvGrpSpPr/>
          <p:nvPr/>
        </p:nvGrpSpPr>
        <p:grpSpPr>
          <a:xfrm>
            <a:off x="7575176" y="2754661"/>
            <a:ext cx="1534892" cy="2171229"/>
            <a:chOff x="7575176" y="2754661"/>
            <a:chExt cx="1534892" cy="2171229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DBEA8FB-B0D5-4E2D-8D1F-7D7FE49068E8}"/>
                </a:ext>
              </a:extLst>
            </p:cNvPr>
            <p:cNvCxnSpPr/>
            <p:nvPr/>
          </p:nvCxnSpPr>
          <p:spPr>
            <a:xfrm flipH="1">
              <a:off x="8659174" y="2754661"/>
              <a:ext cx="45089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4344DFB-DFC9-45B7-A37E-70349838763F}"/>
                </a:ext>
              </a:extLst>
            </p:cNvPr>
            <p:cNvCxnSpPr>
              <a:cxnSpLocks/>
            </p:cNvCxnSpPr>
            <p:nvPr/>
          </p:nvCxnSpPr>
          <p:spPr>
            <a:xfrm>
              <a:off x="8668871" y="2754661"/>
              <a:ext cx="0" cy="217122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81977FF-B8D0-41B3-AA44-EB654495C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5176" y="4925890"/>
              <a:ext cx="1078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CD3B1DA0-D64C-49D8-B8B9-36D609AF6E28}"/>
              </a:ext>
            </a:extLst>
          </p:cNvPr>
          <p:cNvSpPr txBox="1"/>
          <p:nvPr/>
        </p:nvSpPr>
        <p:spPr>
          <a:xfrm>
            <a:off x="6931905" y="4744689"/>
            <a:ext cx="89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=001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1627B0-870A-4CBE-AB78-59E08FCD6ECD}"/>
              </a:ext>
            </a:extLst>
          </p:cNvPr>
          <p:cNvSpPr txBox="1"/>
          <p:nvPr/>
        </p:nvSpPr>
        <p:spPr>
          <a:xfrm>
            <a:off x="6222041" y="2909769"/>
            <a:ext cx="13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[1] = 200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B2BC05-0855-459D-B79F-DEBD0DFCFF17}"/>
              </a:ext>
            </a:extLst>
          </p:cNvPr>
          <p:cNvSpPr/>
          <p:nvPr/>
        </p:nvSpPr>
        <p:spPr>
          <a:xfrm>
            <a:off x="10057076" y="3339495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70E7122-0F9D-4333-B8E4-4EEAF11E564A}"/>
              </a:ext>
            </a:extLst>
          </p:cNvPr>
          <p:cNvSpPr txBox="1"/>
          <p:nvPr/>
        </p:nvSpPr>
        <p:spPr>
          <a:xfrm>
            <a:off x="6216697" y="4365447"/>
            <a:ext cx="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07821EC-6E9D-4DC0-B03E-EED6EB639B1A}"/>
              </a:ext>
            </a:extLst>
          </p:cNvPr>
          <p:cNvGrpSpPr/>
          <p:nvPr/>
        </p:nvGrpSpPr>
        <p:grpSpPr>
          <a:xfrm>
            <a:off x="6974541" y="3509669"/>
            <a:ext cx="3343835" cy="1040444"/>
            <a:chOff x="6974541" y="3509669"/>
            <a:chExt cx="3343835" cy="1040444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A968BFC-FFF7-4193-9C72-ADA5D1516899}"/>
                </a:ext>
              </a:extLst>
            </p:cNvPr>
            <p:cNvCxnSpPr/>
            <p:nvPr/>
          </p:nvCxnSpPr>
          <p:spPr>
            <a:xfrm>
              <a:off x="6974541" y="4550113"/>
              <a:ext cx="155089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A827AEA-8BB7-4546-9640-145D450FBBFC}"/>
                </a:ext>
              </a:extLst>
            </p:cNvPr>
            <p:cNvCxnSpPr/>
            <p:nvPr/>
          </p:nvCxnSpPr>
          <p:spPr>
            <a:xfrm flipV="1">
              <a:off x="8534400" y="3509669"/>
              <a:ext cx="0" cy="104044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46361D2-2F98-4D1A-B68E-69730DCD642A}"/>
                </a:ext>
              </a:extLst>
            </p:cNvPr>
            <p:cNvCxnSpPr/>
            <p:nvPr/>
          </p:nvCxnSpPr>
          <p:spPr>
            <a:xfrm>
              <a:off x="8525435" y="3509669"/>
              <a:ext cx="1792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828CEFE-6217-4CD4-9BE5-E13DB0957C9B}"/>
              </a:ext>
            </a:extLst>
          </p:cNvPr>
          <p:cNvGrpSpPr/>
          <p:nvPr/>
        </p:nvGrpSpPr>
        <p:grpSpPr>
          <a:xfrm>
            <a:off x="2617694" y="4550113"/>
            <a:ext cx="3599003" cy="1272622"/>
            <a:chOff x="2617694" y="4550113"/>
            <a:chExt cx="3599003" cy="1272622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F264888-B2C8-4E46-A52C-4DC256361341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5674659" y="4550113"/>
              <a:ext cx="54203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BDB5AA3-8179-4D4D-AF2F-7AC67E4D74CB}"/>
                </a:ext>
              </a:extLst>
            </p:cNvPr>
            <p:cNvCxnSpPr/>
            <p:nvPr/>
          </p:nvCxnSpPr>
          <p:spPr>
            <a:xfrm>
              <a:off x="5656729" y="4550113"/>
              <a:ext cx="0" cy="127262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41C1FAB-775A-4871-B3EE-110602C88134}"/>
                </a:ext>
              </a:extLst>
            </p:cNvPr>
            <p:cNvCxnSpPr/>
            <p:nvPr/>
          </p:nvCxnSpPr>
          <p:spPr>
            <a:xfrm flipH="1">
              <a:off x="2617694" y="5822735"/>
              <a:ext cx="3056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16287277-479B-44F9-A999-A9765A4B860C}"/>
              </a:ext>
            </a:extLst>
          </p:cNvPr>
          <p:cNvSpPr txBox="1"/>
          <p:nvPr/>
        </p:nvSpPr>
        <p:spPr>
          <a:xfrm>
            <a:off x="741514" y="5638069"/>
            <a:ext cx="16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首次输出：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6BF466F-5DB9-4B94-85B1-5028EA75B823}"/>
              </a:ext>
            </a:extLst>
          </p:cNvPr>
          <p:cNvSpPr txBox="1"/>
          <p:nvPr/>
        </p:nvSpPr>
        <p:spPr>
          <a:xfrm>
            <a:off x="6508997" y="3228405"/>
            <a:ext cx="77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=001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C899749-A085-4439-976E-CFBCF1BA24A8}"/>
              </a:ext>
            </a:extLst>
          </p:cNvPr>
          <p:cNvGrpSpPr/>
          <p:nvPr/>
        </p:nvGrpSpPr>
        <p:grpSpPr>
          <a:xfrm>
            <a:off x="7112547" y="2447365"/>
            <a:ext cx="2306884" cy="965706"/>
            <a:chOff x="7112547" y="2447365"/>
            <a:chExt cx="2306884" cy="96570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2CF4D43-48F2-4FD0-8429-098BEACCE1ED}"/>
                </a:ext>
              </a:extLst>
            </p:cNvPr>
            <p:cNvCxnSpPr>
              <a:cxnSpLocks/>
            </p:cNvCxnSpPr>
            <p:nvPr/>
          </p:nvCxnSpPr>
          <p:spPr>
            <a:xfrm>
              <a:off x="7112547" y="3410672"/>
              <a:ext cx="805045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C698956-6175-47CB-8051-96BFB244475E}"/>
                </a:ext>
              </a:extLst>
            </p:cNvPr>
            <p:cNvCxnSpPr/>
            <p:nvPr/>
          </p:nvCxnSpPr>
          <p:spPr>
            <a:xfrm flipV="1">
              <a:off x="7917592" y="2465294"/>
              <a:ext cx="0" cy="94777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FEB241D-85FE-4E8D-B2FA-936287900247}"/>
                </a:ext>
              </a:extLst>
            </p:cNvPr>
            <p:cNvCxnSpPr>
              <a:cxnSpLocks/>
            </p:cNvCxnSpPr>
            <p:nvPr/>
          </p:nvCxnSpPr>
          <p:spPr>
            <a:xfrm>
              <a:off x="7917592" y="2447365"/>
              <a:ext cx="1501839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D942C7F-33FD-4524-874E-D5E6F9FE7594}"/>
                </a:ext>
              </a:extLst>
            </p:cNvPr>
            <p:cNvCxnSpPr>
              <a:cxnSpLocks/>
            </p:cNvCxnSpPr>
            <p:nvPr/>
          </p:nvCxnSpPr>
          <p:spPr>
            <a:xfrm>
              <a:off x="9419431" y="2447365"/>
              <a:ext cx="0" cy="30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3FE4370-B0F4-4351-9797-FBB91A1F1F19}"/>
              </a:ext>
            </a:extLst>
          </p:cNvPr>
          <p:cNvGrpSpPr/>
          <p:nvPr/>
        </p:nvGrpSpPr>
        <p:grpSpPr>
          <a:xfrm>
            <a:off x="7135291" y="2160494"/>
            <a:ext cx="4447109" cy="1268506"/>
            <a:chOff x="7135291" y="2160494"/>
            <a:chExt cx="4447109" cy="1268506"/>
          </a:xfrm>
        </p:grpSpPr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C8C44E7-6DCA-41C3-964F-4C483DC48E4D}"/>
                </a:ext>
              </a:extLst>
            </p:cNvPr>
            <p:cNvCxnSpPr/>
            <p:nvPr/>
          </p:nvCxnSpPr>
          <p:spPr>
            <a:xfrm flipV="1">
              <a:off x="7175385" y="2163088"/>
              <a:ext cx="0" cy="84548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C0FE842-7434-49A8-9AA8-087B1179E3CF}"/>
                </a:ext>
              </a:extLst>
            </p:cNvPr>
            <p:cNvCxnSpPr>
              <a:cxnSpLocks/>
            </p:cNvCxnSpPr>
            <p:nvPr/>
          </p:nvCxnSpPr>
          <p:spPr>
            <a:xfrm>
              <a:off x="7135291" y="2160494"/>
              <a:ext cx="4447109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EE8D507D-1C5A-4986-B123-3DF01D9C2893}"/>
                </a:ext>
              </a:extLst>
            </p:cNvPr>
            <p:cNvCxnSpPr/>
            <p:nvPr/>
          </p:nvCxnSpPr>
          <p:spPr>
            <a:xfrm>
              <a:off x="11582400" y="2163088"/>
              <a:ext cx="0" cy="1265912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9AB2669-3A18-4285-A91A-881D7AF1A6D2}"/>
                </a:ext>
              </a:extLst>
            </p:cNvPr>
            <p:cNvCxnSpPr/>
            <p:nvPr/>
          </p:nvCxnSpPr>
          <p:spPr>
            <a:xfrm flipH="1">
              <a:off x="10626899" y="3429000"/>
              <a:ext cx="955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30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31" grpId="0"/>
      <p:bldP spid="32" grpId="0"/>
      <p:bldP spid="33" grpId="0" animBg="1"/>
      <p:bldP spid="34" grpId="0"/>
      <p:bldP spid="48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8AF8F50-53C9-43BF-80B6-68E16EF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方法参数传递（引用类型）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7A1AB-5382-4D5C-9534-192939B8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1.10</a:t>
            </a:r>
            <a:r>
              <a:rPr lang="zh-CN" altLang="en-US" dirty="0"/>
              <a:t>方法的参数传递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8051BE-E6B8-4D5A-AA51-78CBD24CDFCF}"/>
              </a:ext>
            </a:extLst>
          </p:cNvPr>
          <p:cNvSpPr txBox="1"/>
          <p:nvPr/>
        </p:nvSpPr>
        <p:spPr>
          <a:xfrm>
            <a:off x="825733" y="2293521"/>
            <a:ext cx="4267083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ArgsDemo02{</a:t>
            </a:r>
          </a:p>
          <a:p>
            <a:r>
              <a:rPr lang="en-US" altLang="zh-CN" dirty="0"/>
              <a:t>     public static void main(String[]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int[] </a:t>
            </a:r>
            <a:r>
              <a:rPr lang="en-US" altLang="zh-CN" dirty="0" err="1"/>
              <a:t>arr</a:t>
            </a:r>
            <a:r>
              <a:rPr lang="en-US" altLang="zh-CN" dirty="0"/>
              <a:t>={10,20,30};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[1]);</a:t>
            </a:r>
          </a:p>
          <a:p>
            <a:r>
              <a:rPr lang="en-US" altLang="zh-CN" dirty="0"/>
              <a:t>           change(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[1]);	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 public static void change(int[] </a:t>
            </a:r>
            <a:r>
              <a:rPr lang="en-US" altLang="zh-CN" dirty="0" err="1"/>
              <a:t>arr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arr</a:t>
            </a:r>
            <a:r>
              <a:rPr lang="en-US" altLang="zh-CN" dirty="0"/>
              <a:t>[1] = 200;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7DD5A0-7DC0-4A96-B1BC-9BBE8E947541}"/>
              </a:ext>
            </a:extLst>
          </p:cNvPr>
          <p:cNvSpPr txBox="1"/>
          <p:nvPr/>
        </p:nvSpPr>
        <p:spPr>
          <a:xfrm>
            <a:off x="5953911" y="2293521"/>
            <a:ext cx="2442949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0B96BF-E39C-4792-898B-55A71478B7DF}"/>
              </a:ext>
            </a:extLst>
          </p:cNvPr>
          <p:cNvSpPr txBox="1"/>
          <p:nvPr/>
        </p:nvSpPr>
        <p:spPr>
          <a:xfrm>
            <a:off x="7226206" y="5638069"/>
            <a:ext cx="10942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4445E9-E0AD-4D31-B9A5-A8CA29840027}"/>
              </a:ext>
            </a:extLst>
          </p:cNvPr>
          <p:cNvSpPr/>
          <p:nvPr/>
        </p:nvSpPr>
        <p:spPr>
          <a:xfrm>
            <a:off x="6030339" y="4286555"/>
            <a:ext cx="2290092" cy="12023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BB82A-0609-47D6-A597-8480D303810C}"/>
              </a:ext>
            </a:extLst>
          </p:cNvPr>
          <p:cNvSpPr txBox="1"/>
          <p:nvPr/>
        </p:nvSpPr>
        <p:spPr>
          <a:xfrm>
            <a:off x="6216697" y="5044587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616FE1-A185-4308-AA00-F3C4517B71FA}"/>
              </a:ext>
            </a:extLst>
          </p:cNvPr>
          <p:cNvSpPr txBox="1"/>
          <p:nvPr/>
        </p:nvSpPr>
        <p:spPr>
          <a:xfrm>
            <a:off x="6216697" y="4712044"/>
            <a:ext cx="89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int[] </a:t>
            </a:r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AAC2A9-964C-4037-9306-87C9FE865A52}"/>
              </a:ext>
            </a:extLst>
          </p:cNvPr>
          <p:cNvSpPr txBox="1"/>
          <p:nvPr/>
        </p:nvSpPr>
        <p:spPr>
          <a:xfrm>
            <a:off x="8858313" y="2266122"/>
            <a:ext cx="2442949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3FA4D6-2881-4CF6-95FA-ECEA70205710}"/>
              </a:ext>
            </a:extLst>
          </p:cNvPr>
          <p:cNvSpPr txBox="1"/>
          <p:nvPr/>
        </p:nvSpPr>
        <p:spPr>
          <a:xfrm>
            <a:off x="10079787" y="5534078"/>
            <a:ext cx="10942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D9EECF-921D-40E9-A348-DF12FFF91800}"/>
              </a:ext>
            </a:extLst>
          </p:cNvPr>
          <p:cNvSpPr/>
          <p:nvPr/>
        </p:nvSpPr>
        <p:spPr>
          <a:xfrm>
            <a:off x="9387275" y="2963699"/>
            <a:ext cx="668741" cy="37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2F73B5-5DC5-4671-99B0-7931EBC25BBE}"/>
              </a:ext>
            </a:extLst>
          </p:cNvPr>
          <p:cNvSpPr/>
          <p:nvPr/>
        </p:nvSpPr>
        <p:spPr>
          <a:xfrm>
            <a:off x="10049193" y="3324531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C50C8A-6572-42E4-9FED-DF1C74C2EE74}"/>
              </a:ext>
            </a:extLst>
          </p:cNvPr>
          <p:cNvSpPr/>
          <p:nvPr/>
        </p:nvSpPr>
        <p:spPr>
          <a:xfrm>
            <a:off x="9387276" y="3335624"/>
            <a:ext cx="661918" cy="37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0D8964-59A8-4ECA-8EBB-24D9F7B40247}"/>
              </a:ext>
            </a:extLst>
          </p:cNvPr>
          <p:cNvSpPr/>
          <p:nvPr/>
        </p:nvSpPr>
        <p:spPr>
          <a:xfrm>
            <a:off x="9387276" y="3709573"/>
            <a:ext cx="661918" cy="37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9C68B4-ACCD-47A4-86A6-5ED8539A2BAE}"/>
              </a:ext>
            </a:extLst>
          </p:cNvPr>
          <p:cNvSpPr/>
          <p:nvPr/>
        </p:nvSpPr>
        <p:spPr>
          <a:xfrm>
            <a:off x="10057076" y="2952936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BCB2C9-3A99-47CC-ACE0-95A83204C632}"/>
              </a:ext>
            </a:extLst>
          </p:cNvPr>
          <p:cNvSpPr/>
          <p:nvPr/>
        </p:nvSpPr>
        <p:spPr>
          <a:xfrm>
            <a:off x="10059753" y="3711090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BB12BB-0F81-4956-A56D-663599689B8E}"/>
              </a:ext>
            </a:extLst>
          </p:cNvPr>
          <p:cNvSpPr txBox="1"/>
          <p:nvPr/>
        </p:nvSpPr>
        <p:spPr>
          <a:xfrm>
            <a:off x="9120627" y="2551094"/>
            <a:ext cx="5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3B1DA0-D64C-49D8-B8B9-36D609AF6E28}"/>
              </a:ext>
            </a:extLst>
          </p:cNvPr>
          <p:cNvSpPr txBox="1"/>
          <p:nvPr/>
        </p:nvSpPr>
        <p:spPr>
          <a:xfrm>
            <a:off x="6931905" y="4744689"/>
            <a:ext cx="89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=001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B2BC05-0855-459D-B79F-DEBD0DFCFF17}"/>
              </a:ext>
            </a:extLst>
          </p:cNvPr>
          <p:cNvSpPr/>
          <p:nvPr/>
        </p:nvSpPr>
        <p:spPr>
          <a:xfrm>
            <a:off x="10057076" y="3339495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70E7122-0F9D-4333-B8E4-4EEAF11E564A}"/>
              </a:ext>
            </a:extLst>
          </p:cNvPr>
          <p:cNvSpPr txBox="1"/>
          <p:nvPr/>
        </p:nvSpPr>
        <p:spPr>
          <a:xfrm>
            <a:off x="6216697" y="4365447"/>
            <a:ext cx="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07821EC-6E9D-4DC0-B03E-EED6EB639B1A}"/>
              </a:ext>
            </a:extLst>
          </p:cNvPr>
          <p:cNvGrpSpPr/>
          <p:nvPr/>
        </p:nvGrpSpPr>
        <p:grpSpPr>
          <a:xfrm>
            <a:off x="6974541" y="3509669"/>
            <a:ext cx="3343835" cy="1040444"/>
            <a:chOff x="6974541" y="3509669"/>
            <a:chExt cx="3343835" cy="1040444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A968BFC-FFF7-4193-9C72-ADA5D1516899}"/>
                </a:ext>
              </a:extLst>
            </p:cNvPr>
            <p:cNvCxnSpPr/>
            <p:nvPr/>
          </p:nvCxnSpPr>
          <p:spPr>
            <a:xfrm>
              <a:off x="6974541" y="4550113"/>
              <a:ext cx="155089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A827AEA-8BB7-4546-9640-145D450FBBFC}"/>
                </a:ext>
              </a:extLst>
            </p:cNvPr>
            <p:cNvCxnSpPr/>
            <p:nvPr/>
          </p:nvCxnSpPr>
          <p:spPr>
            <a:xfrm flipV="1">
              <a:off x="8534400" y="3509669"/>
              <a:ext cx="0" cy="104044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46361D2-2F98-4D1A-B68E-69730DCD642A}"/>
                </a:ext>
              </a:extLst>
            </p:cNvPr>
            <p:cNvCxnSpPr/>
            <p:nvPr/>
          </p:nvCxnSpPr>
          <p:spPr>
            <a:xfrm>
              <a:off x="8525435" y="3509669"/>
              <a:ext cx="1792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1ADAF8-3AC2-42AF-A9C6-8B4BF3FD16CB}"/>
              </a:ext>
            </a:extLst>
          </p:cNvPr>
          <p:cNvGrpSpPr/>
          <p:nvPr/>
        </p:nvGrpSpPr>
        <p:grpSpPr>
          <a:xfrm>
            <a:off x="2581835" y="4550113"/>
            <a:ext cx="3634862" cy="1713726"/>
            <a:chOff x="2581835" y="4550113"/>
            <a:chExt cx="3634862" cy="1713726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F264888-B2C8-4E46-A52C-4DC256361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0870" y="4550113"/>
              <a:ext cx="59582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BDB5AA3-8179-4D4D-AF2F-7AC67E4D74CB}"/>
                </a:ext>
              </a:extLst>
            </p:cNvPr>
            <p:cNvCxnSpPr>
              <a:cxnSpLocks/>
            </p:cNvCxnSpPr>
            <p:nvPr/>
          </p:nvCxnSpPr>
          <p:spPr>
            <a:xfrm>
              <a:off x="5620870" y="4550113"/>
              <a:ext cx="0" cy="171372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41C1FAB-775A-4871-B3EE-110602C88134}"/>
                </a:ext>
              </a:extLst>
            </p:cNvPr>
            <p:cNvCxnSpPr/>
            <p:nvPr/>
          </p:nvCxnSpPr>
          <p:spPr>
            <a:xfrm flipH="1">
              <a:off x="2581835" y="6263839"/>
              <a:ext cx="3056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16287277-479B-44F9-A999-A9765A4B860C}"/>
              </a:ext>
            </a:extLst>
          </p:cNvPr>
          <p:cNvSpPr txBox="1"/>
          <p:nvPr/>
        </p:nvSpPr>
        <p:spPr>
          <a:xfrm>
            <a:off x="741514" y="5638069"/>
            <a:ext cx="16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首次输出：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D68B762-A58B-40DF-9538-0440810CB173}"/>
              </a:ext>
            </a:extLst>
          </p:cNvPr>
          <p:cNvSpPr txBox="1"/>
          <p:nvPr/>
        </p:nvSpPr>
        <p:spPr>
          <a:xfrm>
            <a:off x="741513" y="6079173"/>
            <a:ext cx="20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第二次输出：</a:t>
            </a:r>
            <a:r>
              <a:rPr lang="en-US" altLang="zh-CN" dirty="0"/>
              <a:t>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5858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8AF8F50-53C9-43BF-80B6-68E16EF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方法参数传递（引用类型）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7A1AB-5382-4D5C-9534-192939B8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1.10</a:t>
            </a:r>
            <a:r>
              <a:rPr lang="zh-CN" altLang="en-US" dirty="0"/>
              <a:t>方法的参数传递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8051BE-E6B8-4D5A-AA51-78CBD24CDFCF}"/>
              </a:ext>
            </a:extLst>
          </p:cNvPr>
          <p:cNvSpPr txBox="1"/>
          <p:nvPr/>
        </p:nvSpPr>
        <p:spPr>
          <a:xfrm>
            <a:off x="825733" y="2293521"/>
            <a:ext cx="4267083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ArgsDemo02{</a:t>
            </a:r>
          </a:p>
          <a:p>
            <a:r>
              <a:rPr lang="en-US" altLang="zh-CN" dirty="0"/>
              <a:t>     public static void main(String[]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int[] </a:t>
            </a:r>
            <a:r>
              <a:rPr lang="en-US" altLang="zh-CN" dirty="0" err="1"/>
              <a:t>arr</a:t>
            </a:r>
            <a:r>
              <a:rPr lang="en-US" altLang="zh-CN" dirty="0"/>
              <a:t>={10,20,30};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[1]);</a:t>
            </a:r>
          </a:p>
          <a:p>
            <a:r>
              <a:rPr lang="en-US" altLang="zh-CN" dirty="0"/>
              <a:t>           change(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[1]);	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 public static void change(int[] </a:t>
            </a:r>
            <a:r>
              <a:rPr lang="en-US" altLang="zh-CN" dirty="0" err="1"/>
              <a:t>arr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arr</a:t>
            </a:r>
            <a:r>
              <a:rPr lang="en-US" altLang="zh-CN" dirty="0"/>
              <a:t>[1] = 200;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7DD5A0-7DC0-4A96-B1BC-9BBE8E947541}"/>
              </a:ext>
            </a:extLst>
          </p:cNvPr>
          <p:cNvSpPr txBox="1"/>
          <p:nvPr/>
        </p:nvSpPr>
        <p:spPr>
          <a:xfrm>
            <a:off x="5953911" y="2293521"/>
            <a:ext cx="2442949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0B96BF-E39C-4792-898B-55A71478B7DF}"/>
              </a:ext>
            </a:extLst>
          </p:cNvPr>
          <p:cNvSpPr txBox="1"/>
          <p:nvPr/>
        </p:nvSpPr>
        <p:spPr>
          <a:xfrm>
            <a:off x="7226206" y="5638069"/>
            <a:ext cx="10942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4445E9-E0AD-4D31-B9A5-A8CA29840027}"/>
              </a:ext>
            </a:extLst>
          </p:cNvPr>
          <p:cNvSpPr/>
          <p:nvPr/>
        </p:nvSpPr>
        <p:spPr>
          <a:xfrm>
            <a:off x="6030339" y="4286555"/>
            <a:ext cx="2290092" cy="12023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BB82A-0609-47D6-A597-8480D303810C}"/>
              </a:ext>
            </a:extLst>
          </p:cNvPr>
          <p:cNvSpPr txBox="1"/>
          <p:nvPr/>
        </p:nvSpPr>
        <p:spPr>
          <a:xfrm>
            <a:off x="6216697" y="5044587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616FE1-A185-4308-AA00-F3C4517B71FA}"/>
              </a:ext>
            </a:extLst>
          </p:cNvPr>
          <p:cNvSpPr txBox="1"/>
          <p:nvPr/>
        </p:nvSpPr>
        <p:spPr>
          <a:xfrm>
            <a:off x="6216697" y="4712044"/>
            <a:ext cx="89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int[] </a:t>
            </a:r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AAC2A9-964C-4037-9306-87C9FE865A52}"/>
              </a:ext>
            </a:extLst>
          </p:cNvPr>
          <p:cNvSpPr txBox="1"/>
          <p:nvPr/>
        </p:nvSpPr>
        <p:spPr>
          <a:xfrm>
            <a:off x="8858313" y="2266122"/>
            <a:ext cx="2442949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3FA4D6-2881-4CF6-95FA-ECEA70205710}"/>
              </a:ext>
            </a:extLst>
          </p:cNvPr>
          <p:cNvSpPr txBox="1"/>
          <p:nvPr/>
        </p:nvSpPr>
        <p:spPr>
          <a:xfrm>
            <a:off x="10079787" y="5534078"/>
            <a:ext cx="10942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D9EECF-921D-40E9-A348-DF12FFF91800}"/>
              </a:ext>
            </a:extLst>
          </p:cNvPr>
          <p:cNvSpPr/>
          <p:nvPr/>
        </p:nvSpPr>
        <p:spPr>
          <a:xfrm>
            <a:off x="9387275" y="2963699"/>
            <a:ext cx="668741" cy="37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2F73B5-5DC5-4671-99B0-7931EBC25BBE}"/>
              </a:ext>
            </a:extLst>
          </p:cNvPr>
          <p:cNvSpPr/>
          <p:nvPr/>
        </p:nvSpPr>
        <p:spPr>
          <a:xfrm>
            <a:off x="10049193" y="3324531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C50C8A-6572-42E4-9FED-DF1C74C2EE74}"/>
              </a:ext>
            </a:extLst>
          </p:cNvPr>
          <p:cNvSpPr/>
          <p:nvPr/>
        </p:nvSpPr>
        <p:spPr>
          <a:xfrm>
            <a:off x="9387276" y="3335624"/>
            <a:ext cx="661918" cy="37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0D8964-59A8-4ECA-8EBB-24D9F7B40247}"/>
              </a:ext>
            </a:extLst>
          </p:cNvPr>
          <p:cNvSpPr/>
          <p:nvPr/>
        </p:nvSpPr>
        <p:spPr>
          <a:xfrm>
            <a:off x="9387276" y="3709573"/>
            <a:ext cx="661918" cy="37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9C68B4-ACCD-47A4-86A6-5ED8539A2BAE}"/>
              </a:ext>
            </a:extLst>
          </p:cNvPr>
          <p:cNvSpPr/>
          <p:nvPr/>
        </p:nvSpPr>
        <p:spPr>
          <a:xfrm>
            <a:off x="10057076" y="2952936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BCB2C9-3A99-47CC-ACE0-95A83204C632}"/>
              </a:ext>
            </a:extLst>
          </p:cNvPr>
          <p:cNvSpPr/>
          <p:nvPr/>
        </p:nvSpPr>
        <p:spPr>
          <a:xfrm>
            <a:off x="10059753" y="3711090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BB12BB-0F81-4956-A56D-663599689B8E}"/>
              </a:ext>
            </a:extLst>
          </p:cNvPr>
          <p:cNvSpPr txBox="1"/>
          <p:nvPr/>
        </p:nvSpPr>
        <p:spPr>
          <a:xfrm>
            <a:off x="9120627" y="2551094"/>
            <a:ext cx="5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3B1DA0-D64C-49D8-B8B9-36D609AF6E28}"/>
              </a:ext>
            </a:extLst>
          </p:cNvPr>
          <p:cNvSpPr txBox="1"/>
          <p:nvPr/>
        </p:nvSpPr>
        <p:spPr>
          <a:xfrm>
            <a:off x="6931905" y="4744689"/>
            <a:ext cx="89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=001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B2BC05-0855-459D-B79F-DEBD0DFCFF17}"/>
              </a:ext>
            </a:extLst>
          </p:cNvPr>
          <p:cNvSpPr/>
          <p:nvPr/>
        </p:nvSpPr>
        <p:spPr>
          <a:xfrm>
            <a:off x="10057076" y="3339495"/>
            <a:ext cx="878006" cy="378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70E7122-0F9D-4333-B8E4-4EEAF11E564A}"/>
              </a:ext>
            </a:extLst>
          </p:cNvPr>
          <p:cNvSpPr txBox="1"/>
          <p:nvPr/>
        </p:nvSpPr>
        <p:spPr>
          <a:xfrm>
            <a:off x="6216697" y="4365447"/>
            <a:ext cx="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3CF4167-E2A2-4845-9499-EFD529266764}"/>
              </a:ext>
            </a:extLst>
          </p:cNvPr>
          <p:cNvSpPr/>
          <p:nvPr/>
        </p:nvSpPr>
        <p:spPr>
          <a:xfrm>
            <a:off x="6030339" y="4289092"/>
            <a:ext cx="2290092" cy="12023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8EE232-252C-4F1F-B200-6FF3330C0D2A}"/>
              </a:ext>
            </a:extLst>
          </p:cNvPr>
          <p:cNvSpPr/>
          <p:nvPr/>
        </p:nvSpPr>
        <p:spPr>
          <a:xfrm>
            <a:off x="8928847" y="2375647"/>
            <a:ext cx="2245165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349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222E24-57F6-4F88-9B8A-0E3C2FFD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代码用例：</a:t>
            </a:r>
            <a:r>
              <a:rPr lang="en-US" altLang="zh-CN" dirty="0">
                <a:hlinkClick r:id="rId2" action="ppaction://hlinkfile"/>
              </a:rPr>
              <a:t>Pc.java</a:t>
            </a:r>
            <a:r>
              <a:rPr lang="zh-CN" altLang="en-US" dirty="0"/>
              <a:t>和</a:t>
            </a:r>
            <a:r>
              <a:rPr lang="en-US" altLang="zh-CN" dirty="0">
                <a:hlinkClick r:id="rId3" action="ppaction://hlinkfile"/>
              </a:rPr>
              <a:t>PcDemo.java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42531E-5FF6-4489-8011-F72E8356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1.11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9D69D3-E276-46EC-A294-61C7C7D6F1A2}"/>
              </a:ext>
            </a:extLst>
          </p:cNvPr>
          <p:cNvSpPr txBox="1"/>
          <p:nvPr/>
        </p:nvSpPr>
        <p:spPr>
          <a:xfrm>
            <a:off x="850898" y="2505670"/>
            <a:ext cx="37719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创建对象</a:t>
            </a:r>
            <a:endParaRPr lang="en-US" altLang="zh-CN" dirty="0"/>
          </a:p>
          <a:p>
            <a:r>
              <a:rPr lang="zh-CN" altLang="en-US" dirty="0"/>
              <a:t>格式：类名 对象名 </a:t>
            </a:r>
            <a:r>
              <a:rPr lang="en-US" altLang="zh-CN" dirty="0"/>
              <a:t>= new </a:t>
            </a:r>
            <a:r>
              <a:rPr lang="zh-CN" altLang="en-US" dirty="0"/>
              <a:t>类名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例子</a:t>
            </a:r>
            <a:r>
              <a:rPr lang="en-US" altLang="zh-CN" dirty="0"/>
              <a:t>:    Pc p = new Pc();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F9FC0-1FB8-4DEC-92D5-6ACCB3D26704}"/>
              </a:ext>
            </a:extLst>
          </p:cNvPr>
          <p:cNvSpPr txBox="1"/>
          <p:nvPr/>
        </p:nvSpPr>
        <p:spPr>
          <a:xfrm>
            <a:off x="5683254" y="2505670"/>
            <a:ext cx="37719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使用对象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使用成员变量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格式：对象名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成员变量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例子：</a:t>
            </a:r>
            <a:r>
              <a:rPr lang="en-US" altLang="zh-CN" dirty="0" err="1">
                <a:solidFill>
                  <a:schemeClr val="tx1"/>
                </a:solidFill>
              </a:rPr>
              <a:t>p.brand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使用成员方法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格式：对象名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成员方法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例子：</a:t>
            </a:r>
            <a:r>
              <a:rPr lang="en-US" altLang="zh-CN" dirty="0" err="1">
                <a:solidFill>
                  <a:schemeClr val="tx1"/>
                </a:solidFill>
              </a:rPr>
              <a:t>p.study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994731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A87946-1B8C-4805-9F39-569E30CF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1828799"/>
          </a:xfrm>
        </p:spPr>
        <p:txBody>
          <a:bodyPr/>
          <a:lstStyle/>
          <a:p>
            <a:r>
              <a:rPr lang="zh-CN" altLang="en-US" dirty="0"/>
              <a:t>案例：学生</a:t>
            </a:r>
            <a:endParaRPr lang="en-US" altLang="zh-CN" dirty="0"/>
          </a:p>
          <a:p>
            <a:r>
              <a:rPr lang="zh-CN" altLang="en-US" dirty="0"/>
              <a:t>需求：定义一个学生类，然后定义一个学生的测试类，在测试类中通过对象完成成员变量和成员方法的使用。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5B9C15-B868-42CC-AC69-A0C178D2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案例</a:t>
            </a:r>
          </a:p>
        </p:txBody>
      </p:sp>
      <p:pic>
        <p:nvPicPr>
          <p:cNvPr id="5" name="图片 4" descr="学生晚上独自坐在图书馆里看书时的情景">
            <a:extLst>
              <a:ext uri="{FF2B5EF4-FFF2-40B4-BE49-F238E27FC236}">
                <a16:creationId xmlns:a16="http://schemas.microsoft.com/office/drawing/2014/main" id="{DFF22873-01E8-46BB-82CD-5D788A89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6" y="3762376"/>
            <a:ext cx="3087347" cy="20582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77E3DF-AA66-4433-B5D9-E19D17B4AAE5}"/>
              </a:ext>
            </a:extLst>
          </p:cNvPr>
          <p:cNvSpPr txBox="1"/>
          <p:nvPr/>
        </p:nvSpPr>
        <p:spPr>
          <a:xfrm>
            <a:off x="609600" y="3459707"/>
            <a:ext cx="465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成员变量：姓名，年龄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成员方法：学习，做作业</a:t>
            </a:r>
            <a:r>
              <a:rPr lang="en-US" altLang="zh-CN" dirty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370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05B9C15-B868-42CC-AC69-A0C178D2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案例</a:t>
            </a:r>
          </a:p>
        </p:txBody>
      </p:sp>
      <p:pic>
        <p:nvPicPr>
          <p:cNvPr id="5" name="图片 4" descr="学生晚上独自坐在图书馆里看书时的情景">
            <a:extLst>
              <a:ext uri="{FF2B5EF4-FFF2-40B4-BE49-F238E27FC236}">
                <a16:creationId xmlns:a16="http://schemas.microsoft.com/office/drawing/2014/main" id="{DFF22873-01E8-46BB-82CD-5D788A89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6" y="3762376"/>
            <a:ext cx="3087347" cy="2058231"/>
          </a:xfrm>
          <a:prstGeom prst="rect">
            <a:avLst/>
          </a:prstGeom>
        </p:spPr>
      </p:pic>
      <p:sp>
        <p:nvSpPr>
          <p:cNvPr id="7" name="内容占位符 1">
            <a:extLst>
              <a:ext uri="{FF2B5EF4-FFF2-40B4-BE49-F238E27FC236}">
                <a16:creationId xmlns:a16="http://schemas.microsoft.com/office/drawing/2014/main" id="{E4577F68-49F3-410D-81FA-637D1CC5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zh-CN" altLang="en-US" dirty="0"/>
              <a:t>案例：学生  代码用例：</a:t>
            </a:r>
            <a:r>
              <a:rPr lang="en-US" altLang="zh-CN" dirty="0"/>
              <a:t>Student.java</a:t>
            </a:r>
            <a:r>
              <a:rPr lang="zh-CN" altLang="en-US" dirty="0"/>
              <a:t>和</a:t>
            </a:r>
            <a:r>
              <a:rPr lang="en-US" altLang="zh-CN" dirty="0"/>
              <a:t>StudentDemo.java</a:t>
            </a:r>
          </a:p>
          <a:p>
            <a:r>
              <a:rPr lang="zh-CN" altLang="en-US" dirty="0"/>
              <a:t>需求：定义一个学生类，然后定义一个学生的测试类，在测试类中通过对象完成成员变量和成员方法的使用。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626748-1308-4119-AF4A-54C3F86B8FFB}"/>
              </a:ext>
            </a:extLst>
          </p:cNvPr>
          <p:cNvSpPr txBox="1"/>
          <p:nvPr/>
        </p:nvSpPr>
        <p:spPr>
          <a:xfrm>
            <a:off x="609600" y="3429000"/>
            <a:ext cx="6782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①定义一个学生类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类名：</a:t>
            </a:r>
            <a:r>
              <a:rPr lang="en-US" altLang="zh-CN" dirty="0">
                <a:solidFill>
                  <a:srgbClr val="FF0000"/>
                </a:solidFill>
              </a:rPr>
              <a:t>Student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成员变量：</a:t>
            </a:r>
            <a:r>
              <a:rPr lang="en-US" altLang="zh-CN" dirty="0" err="1">
                <a:solidFill>
                  <a:srgbClr val="FF0000"/>
                </a:solidFill>
              </a:rPr>
              <a:t>name,age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</a:t>
            </a:r>
            <a:r>
              <a:rPr lang="zh-CN" altLang="en-US" dirty="0"/>
              <a:t>成员方法：</a:t>
            </a:r>
            <a:r>
              <a:rPr lang="en-US" altLang="zh-CN" dirty="0">
                <a:solidFill>
                  <a:srgbClr val="FF0000"/>
                </a:solidFill>
              </a:rPr>
              <a:t>study(),</a:t>
            </a:r>
            <a:r>
              <a:rPr lang="en-US" altLang="zh-CN" dirty="0" err="1">
                <a:solidFill>
                  <a:srgbClr val="FF0000"/>
                </a:solidFill>
              </a:rPr>
              <a:t>doHomework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dirty="0"/>
              <a:t>②定义学生测试类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类名：</a:t>
            </a:r>
            <a:r>
              <a:rPr lang="en-US" altLang="zh-CN" dirty="0" err="1">
                <a:solidFill>
                  <a:srgbClr val="FF0000"/>
                </a:solidFill>
              </a:rPr>
              <a:t>StudentDemo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</a:t>
            </a:r>
            <a:r>
              <a:rPr lang="zh-CN" altLang="en-US" dirty="0"/>
              <a:t>因为是测试类，必要有一个主方法：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③在学生测试类中通过对象完成成员变量和成员方法的使用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给成员变量赋值，输出成员变的值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调用成员方法</a:t>
            </a:r>
          </a:p>
        </p:txBody>
      </p:sp>
    </p:spTree>
    <p:extLst>
      <p:ext uri="{BB962C8B-B14F-4D97-AF65-F5344CB8AC3E}">
        <p14:creationId xmlns:p14="http://schemas.microsoft.com/office/powerpoint/2010/main" val="3678793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8FED7A-0AB4-4F5F-9C3E-E9D88FB3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面向对象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0BD54A-B61E-4423-9F7D-731C062B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A165749-3CF0-40A8-BF3B-4C06DF7D6738}"/>
              </a:ext>
            </a:extLst>
          </p:cNvPr>
          <p:cNvSpPr/>
          <p:nvPr/>
        </p:nvSpPr>
        <p:spPr>
          <a:xfrm>
            <a:off x="4280170" y="4367719"/>
            <a:ext cx="3852153" cy="2140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A3E98C-60E8-46A8-BC1D-206367AE2AC2}"/>
              </a:ext>
            </a:extLst>
          </p:cNvPr>
          <p:cNvSpPr txBox="1"/>
          <p:nvPr/>
        </p:nvSpPr>
        <p:spPr>
          <a:xfrm>
            <a:off x="8298332" y="3962890"/>
            <a:ext cx="738664" cy="1089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52D66-781A-48F9-BE72-CD0040BAD169}"/>
              </a:ext>
            </a:extLst>
          </p:cNvPr>
          <p:cNvSpPr txBox="1"/>
          <p:nvPr/>
        </p:nvSpPr>
        <p:spPr>
          <a:xfrm>
            <a:off x="5408578" y="3801468"/>
            <a:ext cx="159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关注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7475D8-726E-484F-B855-0A82F2E338BD}"/>
              </a:ext>
            </a:extLst>
          </p:cNvPr>
          <p:cNvSpPr txBox="1"/>
          <p:nvPr/>
        </p:nvSpPr>
        <p:spPr>
          <a:xfrm>
            <a:off x="8207971" y="3874558"/>
            <a:ext cx="109922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事物信息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549557-71C0-41CE-A6D4-E385F34AC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77501" y="3637799"/>
            <a:ext cx="89985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163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2F2D651-B5D6-448F-BC8A-52FEA877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对象内存图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B2348AD-0D5F-439A-B293-0AC80E04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对象内存图（单个对象）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080DC0-0335-4EF1-B300-46686E10B9E2}"/>
              </a:ext>
            </a:extLst>
          </p:cNvPr>
          <p:cNvSpPr/>
          <p:nvPr/>
        </p:nvSpPr>
        <p:spPr>
          <a:xfrm>
            <a:off x="609601" y="2187912"/>
            <a:ext cx="5397910" cy="4296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StudentDemo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public static void main(String[]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通过类创建对象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Student </a:t>
            </a:r>
            <a:r>
              <a:rPr lang="en-US" altLang="zh-CN" dirty="0" err="1"/>
              <a:t>stu</a:t>
            </a:r>
            <a:r>
              <a:rPr lang="en-US" altLang="zh-CN" dirty="0"/>
              <a:t> = new Student();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(stu.name + "," + </a:t>
            </a:r>
            <a:r>
              <a:rPr lang="en-US" altLang="zh-CN" dirty="0" err="1"/>
              <a:t>stu.age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使用成员变量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stu.name = "</a:t>
            </a:r>
            <a:r>
              <a:rPr lang="zh-CN" altLang="en-US" dirty="0"/>
              <a:t>韩梅梅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stu.age</a:t>
            </a:r>
            <a:r>
              <a:rPr lang="en-US" altLang="zh-CN" dirty="0"/>
              <a:t> = 18;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(stu.name + "," + </a:t>
            </a:r>
            <a:r>
              <a:rPr lang="en-US" altLang="zh-CN" dirty="0" err="1"/>
              <a:t>stu.age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使用成员方法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stu.study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stu.doHomework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EA81772-F2A7-4A7B-8997-5EED2A9015B8}"/>
              </a:ext>
            </a:extLst>
          </p:cNvPr>
          <p:cNvGrpSpPr/>
          <p:nvPr/>
        </p:nvGrpSpPr>
        <p:grpSpPr>
          <a:xfrm>
            <a:off x="6351662" y="2187912"/>
            <a:ext cx="2616169" cy="4296228"/>
            <a:chOff x="6351662" y="2187912"/>
            <a:chExt cx="2616169" cy="429622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7FD073-3764-41F9-8973-D8DF9394C75F}"/>
                </a:ext>
              </a:extLst>
            </p:cNvPr>
            <p:cNvSpPr/>
            <p:nvPr/>
          </p:nvSpPr>
          <p:spPr>
            <a:xfrm>
              <a:off x="6351662" y="2187912"/>
              <a:ext cx="2616169" cy="42962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7904F9-483C-4407-8907-5F56CC1EFF0E}"/>
                </a:ext>
              </a:extLst>
            </p:cNvPr>
            <p:cNvSpPr/>
            <p:nvPr/>
          </p:nvSpPr>
          <p:spPr>
            <a:xfrm>
              <a:off x="7852095" y="6065240"/>
              <a:ext cx="1015068" cy="3271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栈内存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B7AE21D-8A17-4965-B614-C4538D5C0F80}"/>
              </a:ext>
            </a:extLst>
          </p:cNvPr>
          <p:cNvGrpSpPr/>
          <p:nvPr/>
        </p:nvGrpSpPr>
        <p:grpSpPr>
          <a:xfrm>
            <a:off x="9160179" y="2187912"/>
            <a:ext cx="2616169" cy="4296228"/>
            <a:chOff x="6351662" y="2187912"/>
            <a:chExt cx="2616169" cy="429622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1DF92E-3226-401F-A87B-082D1468BE6E}"/>
                </a:ext>
              </a:extLst>
            </p:cNvPr>
            <p:cNvSpPr/>
            <p:nvPr/>
          </p:nvSpPr>
          <p:spPr>
            <a:xfrm>
              <a:off x="6351662" y="2187912"/>
              <a:ext cx="2616169" cy="42962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DA9CCD-3014-4EF5-928F-6CC6C86CD0A0}"/>
                </a:ext>
              </a:extLst>
            </p:cNvPr>
            <p:cNvSpPr/>
            <p:nvPr/>
          </p:nvSpPr>
          <p:spPr>
            <a:xfrm>
              <a:off x="7852095" y="6065240"/>
              <a:ext cx="1015068" cy="32717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堆内存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198709C-36CA-4288-9997-F47ADA6152F8}"/>
              </a:ext>
            </a:extLst>
          </p:cNvPr>
          <p:cNvSpPr/>
          <p:nvPr/>
        </p:nvSpPr>
        <p:spPr>
          <a:xfrm>
            <a:off x="6558533" y="1659102"/>
            <a:ext cx="2202425" cy="4699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5B8061-75D5-4EF7-991C-936609FB5E79}"/>
              </a:ext>
            </a:extLst>
          </p:cNvPr>
          <p:cNvSpPr/>
          <p:nvPr/>
        </p:nvSpPr>
        <p:spPr>
          <a:xfrm>
            <a:off x="6558532" y="5035481"/>
            <a:ext cx="2202425" cy="925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Student </a:t>
            </a:r>
            <a:r>
              <a:rPr lang="en-US" altLang="zh-CN" dirty="0" err="1"/>
              <a:t>stu</a:t>
            </a:r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C017BB-C639-497C-8AF3-3028416D425D}"/>
              </a:ext>
            </a:extLst>
          </p:cNvPr>
          <p:cNvSpPr/>
          <p:nvPr/>
        </p:nvSpPr>
        <p:spPr>
          <a:xfrm>
            <a:off x="1453683" y="3534829"/>
            <a:ext cx="3926631" cy="2612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public class Student{</a:t>
            </a:r>
          </a:p>
          <a:p>
            <a:r>
              <a:rPr lang="en-US" altLang="zh-CN" sz="1400" dirty="0"/>
              <a:t>       //</a:t>
            </a:r>
            <a:r>
              <a:rPr lang="zh-CN" altLang="en-US" sz="1400" dirty="0"/>
              <a:t>成员变量</a:t>
            </a:r>
          </a:p>
          <a:p>
            <a:r>
              <a:rPr lang="en-US" altLang="zh-CN" sz="1400" dirty="0"/>
              <a:t>       String name;</a:t>
            </a:r>
          </a:p>
          <a:p>
            <a:r>
              <a:rPr lang="en-US" altLang="zh-CN" sz="1400" dirty="0"/>
              <a:t>       int age;</a:t>
            </a:r>
          </a:p>
          <a:p>
            <a:r>
              <a:rPr lang="en-US" altLang="zh-CN" sz="1400" dirty="0"/>
              <a:t>       //</a:t>
            </a:r>
            <a:r>
              <a:rPr lang="zh-CN" altLang="en-US" sz="1400" dirty="0"/>
              <a:t>成员方法</a:t>
            </a:r>
          </a:p>
          <a:p>
            <a:r>
              <a:rPr lang="en-US" altLang="zh-CN" sz="1400" dirty="0"/>
              <a:t>       public void study(){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我爱学习。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       }</a:t>
            </a:r>
          </a:p>
          <a:p>
            <a:r>
              <a:rPr lang="en-US" altLang="zh-CN" sz="1400" dirty="0"/>
              <a:t>       public void </a:t>
            </a:r>
            <a:r>
              <a:rPr lang="en-US" altLang="zh-CN" sz="1400" dirty="0" err="1"/>
              <a:t>doHomework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我爱做作业。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   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288F4C-A2F4-4859-9A1A-D5609E2463AF}"/>
              </a:ext>
            </a:extLst>
          </p:cNvPr>
          <p:cNvGrpSpPr/>
          <p:nvPr/>
        </p:nvGrpSpPr>
        <p:grpSpPr>
          <a:xfrm>
            <a:off x="9674942" y="2969342"/>
            <a:ext cx="1455175" cy="754628"/>
            <a:chOff x="9674942" y="2969342"/>
            <a:chExt cx="1455175" cy="75462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51894D-EFD8-4F8A-98B9-002C5A8E0D25}"/>
                </a:ext>
              </a:extLst>
            </p:cNvPr>
            <p:cNvSpPr/>
            <p:nvPr/>
          </p:nvSpPr>
          <p:spPr>
            <a:xfrm>
              <a:off x="9674942" y="2969342"/>
              <a:ext cx="717755" cy="3736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name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38332E5-50E7-4646-92A6-CD0A2DEB4E19}"/>
                </a:ext>
              </a:extLst>
            </p:cNvPr>
            <p:cNvSpPr/>
            <p:nvPr/>
          </p:nvSpPr>
          <p:spPr>
            <a:xfrm>
              <a:off x="10412362" y="2969342"/>
              <a:ext cx="717755" cy="37362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54534E4-4F83-411E-A76C-5B6224B47C3C}"/>
                </a:ext>
              </a:extLst>
            </p:cNvPr>
            <p:cNvSpPr/>
            <p:nvPr/>
          </p:nvSpPr>
          <p:spPr>
            <a:xfrm>
              <a:off x="9674942" y="3350344"/>
              <a:ext cx="717755" cy="3736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age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F828CC-8B83-4B8D-AE68-2C73ABA05E75}"/>
                </a:ext>
              </a:extLst>
            </p:cNvPr>
            <p:cNvSpPr/>
            <p:nvPr/>
          </p:nvSpPr>
          <p:spPr>
            <a:xfrm>
              <a:off x="10412362" y="3350344"/>
              <a:ext cx="717755" cy="37362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54AA3423-94D0-4DCB-854B-261217FCBD08}"/>
              </a:ext>
            </a:extLst>
          </p:cNvPr>
          <p:cNvSpPr txBox="1"/>
          <p:nvPr/>
        </p:nvSpPr>
        <p:spPr>
          <a:xfrm>
            <a:off x="9429135" y="2568955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F09EE3-941A-4465-8164-C105B2C25874}"/>
              </a:ext>
            </a:extLst>
          </p:cNvPr>
          <p:cNvSpPr txBox="1"/>
          <p:nvPr/>
        </p:nvSpPr>
        <p:spPr>
          <a:xfrm>
            <a:off x="10473819" y="2956271"/>
            <a:ext cx="59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2BB5C9-7520-426A-8DE0-65D6C1B95466}"/>
              </a:ext>
            </a:extLst>
          </p:cNvPr>
          <p:cNvSpPr txBox="1"/>
          <p:nvPr/>
        </p:nvSpPr>
        <p:spPr>
          <a:xfrm>
            <a:off x="10463999" y="3358636"/>
            <a:ext cx="59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F29D3B-9164-4EE3-835F-DC10A089B037}"/>
              </a:ext>
            </a:extLst>
          </p:cNvPr>
          <p:cNvSpPr txBox="1"/>
          <p:nvPr/>
        </p:nvSpPr>
        <p:spPr>
          <a:xfrm>
            <a:off x="8033766" y="5217387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F346A13-0341-42D4-85A3-F56C3D35159F}"/>
              </a:ext>
            </a:extLst>
          </p:cNvPr>
          <p:cNvGrpSpPr/>
          <p:nvPr/>
        </p:nvGrpSpPr>
        <p:grpSpPr>
          <a:xfrm>
            <a:off x="8465574" y="2753621"/>
            <a:ext cx="963561" cy="2648432"/>
            <a:chOff x="8465574" y="2753621"/>
            <a:chExt cx="963561" cy="2648432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9DF0E5-E16B-427D-AEC7-F2E071BA87D1}"/>
                </a:ext>
              </a:extLst>
            </p:cNvPr>
            <p:cNvCxnSpPr>
              <a:stCxn id="27" idx="1"/>
            </p:cNvCxnSpPr>
            <p:nvPr/>
          </p:nvCxnSpPr>
          <p:spPr>
            <a:xfrm flipH="1">
              <a:off x="9075174" y="2753621"/>
              <a:ext cx="35396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F10A33C-8867-4529-AE7B-B31C3DB8BA97}"/>
                </a:ext>
              </a:extLst>
            </p:cNvPr>
            <p:cNvCxnSpPr/>
            <p:nvPr/>
          </p:nvCxnSpPr>
          <p:spPr>
            <a:xfrm>
              <a:off x="9075174" y="2753621"/>
              <a:ext cx="0" cy="264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B99AD04-6C9D-4F01-9AA6-E1DB9607F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5574" y="5402053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194BD31-FA1B-43D1-A4D0-16900255243A}"/>
              </a:ext>
            </a:extLst>
          </p:cNvPr>
          <p:cNvGrpSpPr/>
          <p:nvPr/>
        </p:nvGrpSpPr>
        <p:grpSpPr>
          <a:xfrm>
            <a:off x="3411794" y="3784526"/>
            <a:ext cx="3264309" cy="1570509"/>
            <a:chOff x="3411794" y="3784526"/>
            <a:chExt cx="3264309" cy="1570509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D28589D-B20B-4BB5-B954-6747C4C4F5F9}"/>
                </a:ext>
              </a:extLst>
            </p:cNvPr>
            <p:cNvCxnSpPr/>
            <p:nvPr/>
          </p:nvCxnSpPr>
          <p:spPr>
            <a:xfrm>
              <a:off x="3411794" y="3784526"/>
              <a:ext cx="85540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870085C-E6D7-4040-BAD8-135601D1E0EB}"/>
                </a:ext>
              </a:extLst>
            </p:cNvPr>
            <p:cNvCxnSpPr>
              <a:cxnSpLocks/>
            </p:cNvCxnSpPr>
            <p:nvPr/>
          </p:nvCxnSpPr>
          <p:spPr>
            <a:xfrm>
              <a:off x="3756142" y="3784526"/>
              <a:ext cx="0" cy="157050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C05D44B-9B29-4463-BB81-0D6071037AEE}"/>
                </a:ext>
              </a:extLst>
            </p:cNvPr>
            <p:cNvCxnSpPr/>
            <p:nvPr/>
          </p:nvCxnSpPr>
          <p:spPr>
            <a:xfrm>
              <a:off x="3746090" y="5355035"/>
              <a:ext cx="2930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EDE538F-368D-445E-809D-CDBB92542837}"/>
              </a:ext>
            </a:extLst>
          </p:cNvPr>
          <p:cNvCxnSpPr>
            <a:cxnSpLocks/>
          </p:cNvCxnSpPr>
          <p:nvPr/>
        </p:nvCxnSpPr>
        <p:spPr>
          <a:xfrm>
            <a:off x="7751291" y="5394363"/>
            <a:ext cx="350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CFB2B14-988A-49BE-B5E5-A7935F8D6269}"/>
              </a:ext>
            </a:extLst>
          </p:cNvPr>
          <p:cNvGrpSpPr/>
          <p:nvPr/>
        </p:nvGrpSpPr>
        <p:grpSpPr>
          <a:xfrm>
            <a:off x="8304154" y="2467897"/>
            <a:ext cx="1370788" cy="2808482"/>
            <a:chOff x="8304154" y="2467897"/>
            <a:chExt cx="1370788" cy="2808482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16893CF-3E45-418E-B18D-FEE31D07D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4154" y="2467897"/>
              <a:ext cx="0" cy="2808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5E5EC5E-8CC6-44CE-9315-11FEF108F43B}"/>
                </a:ext>
              </a:extLst>
            </p:cNvPr>
            <p:cNvCxnSpPr>
              <a:cxnSpLocks/>
            </p:cNvCxnSpPr>
            <p:nvPr/>
          </p:nvCxnSpPr>
          <p:spPr>
            <a:xfrm>
              <a:off x="8304154" y="2487561"/>
              <a:ext cx="137078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EE14EEE-DC4B-4CBD-B206-9413404E2E58}"/>
                </a:ext>
              </a:extLst>
            </p:cNvPr>
            <p:cNvCxnSpPr/>
            <p:nvPr/>
          </p:nvCxnSpPr>
          <p:spPr>
            <a:xfrm>
              <a:off x="9674942" y="2467897"/>
              <a:ext cx="0" cy="19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78D8B92-9097-4176-AF9D-7D12728603DA}"/>
              </a:ext>
            </a:extLst>
          </p:cNvPr>
          <p:cNvGrpSpPr/>
          <p:nvPr/>
        </p:nvGrpSpPr>
        <p:grpSpPr>
          <a:xfrm>
            <a:off x="9861755" y="2753621"/>
            <a:ext cx="186813" cy="387316"/>
            <a:chOff x="9861755" y="2753621"/>
            <a:chExt cx="186813" cy="387316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943CA80-AED1-445E-9654-337A441AA9C4}"/>
                </a:ext>
              </a:extLst>
            </p:cNvPr>
            <p:cNvCxnSpPr/>
            <p:nvPr/>
          </p:nvCxnSpPr>
          <p:spPr>
            <a:xfrm>
              <a:off x="9861755" y="2753621"/>
              <a:ext cx="18681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3D6CA46-B0FF-413C-8213-EFA2B823455F}"/>
                </a:ext>
              </a:extLst>
            </p:cNvPr>
            <p:cNvCxnSpPr/>
            <p:nvPr/>
          </p:nvCxnSpPr>
          <p:spPr>
            <a:xfrm>
              <a:off x="10048568" y="2753621"/>
              <a:ext cx="0" cy="3873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53EB8B1-58C6-44B6-AB2D-A4086E192E9F}"/>
              </a:ext>
            </a:extLst>
          </p:cNvPr>
          <p:cNvCxnSpPr>
            <a:stCxn id="22" idx="3"/>
          </p:cNvCxnSpPr>
          <p:nvPr/>
        </p:nvCxnSpPr>
        <p:spPr>
          <a:xfrm>
            <a:off x="10392697" y="3156155"/>
            <a:ext cx="196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2AE217E-7D70-4BD2-A72D-01195E63F967}"/>
              </a:ext>
            </a:extLst>
          </p:cNvPr>
          <p:cNvGrpSpPr/>
          <p:nvPr/>
        </p:nvGrpSpPr>
        <p:grpSpPr>
          <a:xfrm>
            <a:off x="4660490" y="3140937"/>
            <a:ext cx="6676104" cy="3087888"/>
            <a:chOff x="4660490" y="3140937"/>
            <a:chExt cx="6676104" cy="3087888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6B2C689-B74D-4AFD-AB86-DA5E204E9CA5}"/>
                </a:ext>
              </a:extLst>
            </p:cNvPr>
            <p:cNvCxnSpPr/>
            <p:nvPr/>
          </p:nvCxnSpPr>
          <p:spPr>
            <a:xfrm>
              <a:off x="10943303" y="3140937"/>
              <a:ext cx="39329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BB0CA573-5ED8-4D63-AE83-AB827C484D3B}"/>
                </a:ext>
              </a:extLst>
            </p:cNvPr>
            <p:cNvCxnSpPr/>
            <p:nvPr/>
          </p:nvCxnSpPr>
          <p:spPr>
            <a:xfrm>
              <a:off x="11336594" y="3140937"/>
              <a:ext cx="0" cy="30878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8C75E71-1A07-4057-9EB0-5D58B3D63F44}"/>
                </a:ext>
              </a:extLst>
            </p:cNvPr>
            <p:cNvCxnSpPr/>
            <p:nvPr/>
          </p:nvCxnSpPr>
          <p:spPr>
            <a:xfrm flipH="1">
              <a:off x="4660490" y="6228825"/>
              <a:ext cx="667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B706D111-A473-4A23-9B70-679ED16437BC}"/>
              </a:ext>
            </a:extLst>
          </p:cNvPr>
          <p:cNvSpPr/>
          <p:nvPr/>
        </p:nvSpPr>
        <p:spPr>
          <a:xfrm>
            <a:off x="1838633" y="5810865"/>
            <a:ext cx="2428568" cy="58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6FA0047-9679-4AAF-A2C8-16E5F3565FB9}"/>
              </a:ext>
            </a:extLst>
          </p:cNvPr>
          <p:cNvGrpSpPr/>
          <p:nvPr/>
        </p:nvGrpSpPr>
        <p:grpSpPr>
          <a:xfrm>
            <a:off x="4841373" y="3774739"/>
            <a:ext cx="1834730" cy="1570509"/>
            <a:chOff x="3411794" y="3784526"/>
            <a:chExt cx="1834730" cy="1570509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37942D8A-8F16-4764-9F0F-4FD3FE1935CE}"/>
                </a:ext>
              </a:extLst>
            </p:cNvPr>
            <p:cNvCxnSpPr/>
            <p:nvPr/>
          </p:nvCxnSpPr>
          <p:spPr>
            <a:xfrm>
              <a:off x="3411794" y="3784526"/>
              <a:ext cx="85540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D3B8D0D1-ED32-4F15-A0BC-8BF37E1FF364}"/>
                </a:ext>
              </a:extLst>
            </p:cNvPr>
            <p:cNvCxnSpPr>
              <a:cxnSpLocks/>
            </p:cNvCxnSpPr>
            <p:nvPr/>
          </p:nvCxnSpPr>
          <p:spPr>
            <a:xfrm>
              <a:off x="3756142" y="3784526"/>
              <a:ext cx="0" cy="157050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125AD5A-DBC8-4598-812B-92B2E061EAEE}"/>
                </a:ext>
              </a:extLst>
            </p:cNvPr>
            <p:cNvCxnSpPr>
              <a:cxnSpLocks/>
            </p:cNvCxnSpPr>
            <p:nvPr/>
          </p:nvCxnSpPr>
          <p:spPr>
            <a:xfrm>
              <a:off x="3746090" y="5355035"/>
              <a:ext cx="1500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1F153B6-0739-4D8A-981F-4B30E9CF590F}"/>
              </a:ext>
            </a:extLst>
          </p:cNvPr>
          <p:cNvGrpSpPr/>
          <p:nvPr/>
        </p:nvGrpSpPr>
        <p:grpSpPr>
          <a:xfrm>
            <a:off x="9896169" y="2748709"/>
            <a:ext cx="186813" cy="788448"/>
            <a:chOff x="9861755" y="2753621"/>
            <a:chExt cx="186813" cy="788448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E398892-394F-45F5-B894-C2209D6BD845}"/>
                </a:ext>
              </a:extLst>
            </p:cNvPr>
            <p:cNvCxnSpPr/>
            <p:nvPr/>
          </p:nvCxnSpPr>
          <p:spPr>
            <a:xfrm>
              <a:off x="9861755" y="2753621"/>
              <a:ext cx="18681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3DF3B444-F439-46F0-9BDD-221B28DCEE72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072" y="2753621"/>
              <a:ext cx="0" cy="78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B2B12A4-4050-4266-A5B8-EC488BB9DD0F}"/>
              </a:ext>
            </a:extLst>
          </p:cNvPr>
          <p:cNvCxnSpPr>
            <a:cxnSpLocks/>
          </p:cNvCxnSpPr>
          <p:nvPr/>
        </p:nvCxnSpPr>
        <p:spPr>
          <a:xfrm>
            <a:off x="10230469" y="3564191"/>
            <a:ext cx="4473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DF91AFA3-3457-4287-8188-4E4B6E8ED2C3}"/>
              </a:ext>
            </a:extLst>
          </p:cNvPr>
          <p:cNvGrpSpPr/>
          <p:nvPr/>
        </p:nvGrpSpPr>
        <p:grpSpPr>
          <a:xfrm>
            <a:off x="4665408" y="3529310"/>
            <a:ext cx="6676104" cy="2699515"/>
            <a:chOff x="4660490" y="3140937"/>
            <a:chExt cx="6676104" cy="2699515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8A576C3-5F93-4029-A00D-0A777CFF9066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895" y="3160601"/>
              <a:ext cx="48669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40519B3F-579F-4DA2-8C6E-F6D40872D0AE}"/>
                </a:ext>
              </a:extLst>
            </p:cNvPr>
            <p:cNvCxnSpPr>
              <a:cxnSpLocks/>
            </p:cNvCxnSpPr>
            <p:nvPr/>
          </p:nvCxnSpPr>
          <p:spPr>
            <a:xfrm>
              <a:off x="11336594" y="3140937"/>
              <a:ext cx="0" cy="26995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84D6E866-DD1A-4870-BFEC-057078DC6926}"/>
                </a:ext>
              </a:extLst>
            </p:cNvPr>
            <p:cNvCxnSpPr/>
            <p:nvPr/>
          </p:nvCxnSpPr>
          <p:spPr>
            <a:xfrm flipH="1">
              <a:off x="4660490" y="5835531"/>
              <a:ext cx="667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DDE1180F-F2CB-4F40-81E1-270F90105179}"/>
              </a:ext>
            </a:extLst>
          </p:cNvPr>
          <p:cNvSpPr/>
          <p:nvPr/>
        </p:nvSpPr>
        <p:spPr>
          <a:xfrm>
            <a:off x="1828798" y="5815727"/>
            <a:ext cx="2428568" cy="58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0E9801DD-A0F8-4DD9-A79E-927CA55AF83C}"/>
              </a:ext>
            </a:extLst>
          </p:cNvPr>
          <p:cNvCxnSpPr>
            <a:cxnSpLocks/>
          </p:cNvCxnSpPr>
          <p:nvPr/>
        </p:nvCxnSpPr>
        <p:spPr>
          <a:xfrm>
            <a:off x="1592827" y="4326194"/>
            <a:ext cx="19566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10CB31F-9E6C-418B-AF2E-ED2D7F5F786E}"/>
              </a:ext>
            </a:extLst>
          </p:cNvPr>
          <p:cNvGrpSpPr/>
          <p:nvPr/>
        </p:nvGrpSpPr>
        <p:grpSpPr>
          <a:xfrm>
            <a:off x="3629025" y="3140937"/>
            <a:ext cx="6232730" cy="1059588"/>
            <a:chOff x="3629025" y="3140937"/>
            <a:chExt cx="6232730" cy="1059588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E13261D-677D-48FA-BAA2-15394346C28C}"/>
                </a:ext>
              </a:extLst>
            </p:cNvPr>
            <p:cNvCxnSpPr/>
            <p:nvPr/>
          </p:nvCxnSpPr>
          <p:spPr>
            <a:xfrm>
              <a:off x="3629025" y="4200525"/>
              <a:ext cx="467512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4CB79AF-B69A-45A0-8407-7084F5E249CB}"/>
                </a:ext>
              </a:extLst>
            </p:cNvPr>
            <p:cNvCxnSpPr/>
            <p:nvPr/>
          </p:nvCxnSpPr>
          <p:spPr>
            <a:xfrm flipV="1">
              <a:off x="8304154" y="3156155"/>
              <a:ext cx="0" cy="10443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103DC8D-B675-4BC7-8292-4FE4728FE27B}"/>
                </a:ext>
              </a:extLst>
            </p:cNvPr>
            <p:cNvCxnSpPr/>
            <p:nvPr/>
          </p:nvCxnSpPr>
          <p:spPr>
            <a:xfrm>
              <a:off x="8304154" y="3140937"/>
              <a:ext cx="1557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F8CAE9E-E473-4AFB-A935-D63EA4848747}"/>
              </a:ext>
            </a:extLst>
          </p:cNvPr>
          <p:cNvSpPr txBox="1"/>
          <p:nvPr/>
        </p:nvSpPr>
        <p:spPr>
          <a:xfrm>
            <a:off x="10441179" y="3016118"/>
            <a:ext cx="6496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韩梅梅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0F8E591-14E5-49AA-9941-8F1A416D914A}"/>
              </a:ext>
            </a:extLst>
          </p:cNvPr>
          <p:cNvCxnSpPr/>
          <p:nvPr/>
        </p:nvCxnSpPr>
        <p:spPr>
          <a:xfrm>
            <a:off x="10348452" y="3156155"/>
            <a:ext cx="196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4D9D2E9-F746-494F-B654-CC700B374D33}"/>
              </a:ext>
            </a:extLst>
          </p:cNvPr>
          <p:cNvCxnSpPr/>
          <p:nvPr/>
        </p:nvCxnSpPr>
        <p:spPr>
          <a:xfrm>
            <a:off x="1592827" y="4600575"/>
            <a:ext cx="118847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71F841B-083E-419F-84F0-15433C8F1FC7}"/>
              </a:ext>
            </a:extLst>
          </p:cNvPr>
          <p:cNvGrpSpPr/>
          <p:nvPr/>
        </p:nvGrpSpPr>
        <p:grpSpPr>
          <a:xfrm>
            <a:off x="2762865" y="3529310"/>
            <a:ext cx="7098890" cy="985540"/>
            <a:chOff x="2762865" y="3529310"/>
            <a:chExt cx="7098890" cy="985540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9F6EA441-DBED-4D3B-8AD2-682AE623A6B7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65" y="4505325"/>
              <a:ext cx="554128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5DFE68F-D41E-43C4-96A7-AA390FF99DAE}"/>
                </a:ext>
              </a:extLst>
            </p:cNvPr>
            <p:cNvCxnSpPr/>
            <p:nvPr/>
          </p:nvCxnSpPr>
          <p:spPr>
            <a:xfrm flipV="1">
              <a:off x="8304154" y="3529310"/>
              <a:ext cx="0" cy="9855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157AA62B-158C-4DD8-9187-1B3B07B318BF}"/>
                </a:ext>
              </a:extLst>
            </p:cNvPr>
            <p:cNvCxnSpPr/>
            <p:nvPr/>
          </p:nvCxnSpPr>
          <p:spPr>
            <a:xfrm>
              <a:off x="8304154" y="3548974"/>
              <a:ext cx="1557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4F4FE52-B90F-4AB7-B987-7DA7AEF8338D}"/>
              </a:ext>
            </a:extLst>
          </p:cNvPr>
          <p:cNvSpPr txBox="1"/>
          <p:nvPr/>
        </p:nvSpPr>
        <p:spPr>
          <a:xfrm>
            <a:off x="10432031" y="3398657"/>
            <a:ext cx="6496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18</a:t>
            </a:r>
            <a:endParaRPr lang="zh-CN" altLang="en-US" sz="12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80121F4-C3CA-4548-AFB8-4BB55F0FC02B}"/>
              </a:ext>
            </a:extLst>
          </p:cNvPr>
          <p:cNvCxnSpPr>
            <a:cxnSpLocks/>
          </p:cNvCxnSpPr>
          <p:nvPr/>
        </p:nvCxnSpPr>
        <p:spPr>
          <a:xfrm>
            <a:off x="10208348" y="3546681"/>
            <a:ext cx="4473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A91D483E-B678-4B14-8BBD-2A5F2C170553}"/>
              </a:ext>
            </a:extLst>
          </p:cNvPr>
          <p:cNvGrpSpPr/>
          <p:nvPr/>
        </p:nvGrpSpPr>
        <p:grpSpPr>
          <a:xfrm>
            <a:off x="3399194" y="3143250"/>
            <a:ext cx="7155428" cy="2074137"/>
            <a:chOff x="3399194" y="3143250"/>
            <a:chExt cx="7155428" cy="2074137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64BB9839-503A-43CA-BCAB-81E7AA6F8107}"/>
                </a:ext>
              </a:extLst>
            </p:cNvPr>
            <p:cNvCxnSpPr>
              <a:cxnSpLocks/>
            </p:cNvCxnSpPr>
            <p:nvPr/>
          </p:nvCxnSpPr>
          <p:spPr>
            <a:xfrm>
              <a:off x="3399194" y="4879067"/>
              <a:ext cx="82990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415AC5F4-AF4F-4DC0-8E88-806AC84F06F8}"/>
                </a:ext>
              </a:extLst>
            </p:cNvPr>
            <p:cNvCxnSpPr>
              <a:cxnSpLocks/>
            </p:cNvCxnSpPr>
            <p:nvPr/>
          </p:nvCxnSpPr>
          <p:spPr>
            <a:xfrm>
              <a:off x="3756142" y="4879067"/>
              <a:ext cx="0" cy="33832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FB721937-1182-4067-B203-62144511BBA2}"/>
                </a:ext>
              </a:extLst>
            </p:cNvPr>
            <p:cNvCxnSpPr>
              <a:endCxn id="30" idx="0"/>
            </p:cNvCxnSpPr>
            <p:nvPr/>
          </p:nvCxnSpPr>
          <p:spPr>
            <a:xfrm>
              <a:off x="3746090" y="5217387"/>
              <a:ext cx="459739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2B12F9A6-11D1-4740-AD7B-A287A5ED1C96}"/>
                </a:ext>
              </a:extLst>
            </p:cNvPr>
            <p:cNvCxnSpPr/>
            <p:nvPr/>
          </p:nvCxnSpPr>
          <p:spPr>
            <a:xfrm flipV="1">
              <a:off x="8304154" y="3154617"/>
              <a:ext cx="0" cy="20627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5DD4F9C-A393-4D7D-90DE-BE6FDB297369}"/>
                </a:ext>
              </a:extLst>
            </p:cNvPr>
            <p:cNvCxnSpPr/>
            <p:nvPr/>
          </p:nvCxnSpPr>
          <p:spPr>
            <a:xfrm>
              <a:off x="8304154" y="3154617"/>
              <a:ext cx="155760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3822D169-98D1-46C1-BC61-35CA2F79D65C}"/>
                </a:ext>
              </a:extLst>
            </p:cNvPr>
            <p:cNvCxnSpPr/>
            <p:nvPr/>
          </p:nvCxnSpPr>
          <p:spPr>
            <a:xfrm>
              <a:off x="10239994" y="3143250"/>
              <a:ext cx="314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17B2922-8437-4963-9DED-72C5C0A1FCDC}"/>
              </a:ext>
            </a:extLst>
          </p:cNvPr>
          <p:cNvGrpSpPr/>
          <p:nvPr/>
        </p:nvGrpSpPr>
        <p:grpSpPr>
          <a:xfrm>
            <a:off x="4926798" y="3546681"/>
            <a:ext cx="5731986" cy="1488800"/>
            <a:chOff x="4926798" y="3546681"/>
            <a:chExt cx="5731986" cy="1488800"/>
          </a:xfrm>
        </p:grpSpPr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970F8C85-3648-41F4-BE28-323669A6F8DF}"/>
                </a:ext>
              </a:extLst>
            </p:cNvPr>
            <p:cNvCxnSpPr/>
            <p:nvPr/>
          </p:nvCxnSpPr>
          <p:spPr>
            <a:xfrm>
              <a:off x="4926798" y="4879067"/>
              <a:ext cx="69030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B3F0E8F-BEB3-49D5-958E-66C58A9A6A2B}"/>
                </a:ext>
              </a:extLst>
            </p:cNvPr>
            <p:cNvCxnSpPr/>
            <p:nvPr/>
          </p:nvCxnSpPr>
          <p:spPr>
            <a:xfrm>
              <a:off x="5185721" y="4879067"/>
              <a:ext cx="0" cy="1564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26A4415-3302-43E9-9D4D-0C341ED200CE}"/>
                </a:ext>
              </a:extLst>
            </p:cNvPr>
            <p:cNvCxnSpPr/>
            <p:nvPr/>
          </p:nvCxnSpPr>
          <p:spPr>
            <a:xfrm>
              <a:off x="5211096" y="5035481"/>
              <a:ext cx="309305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296FB5AA-BEF3-42CD-8BA2-B8049589B938}"/>
                </a:ext>
              </a:extLst>
            </p:cNvPr>
            <p:cNvCxnSpPr/>
            <p:nvPr/>
          </p:nvCxnSpPr>
          <p:spPr>
            <a:xfrm flipV="1">
              <a:off x="8304154" y="3546681"/>
              <a:ext cx="0" cy="1488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B6572AD5-040C-475B-BAAF-F4E837804904}"/>
                </a:ext>
              </a:extLst>
            </p:cNvPr>
            <p:cNvCxnSpPr/>
            <p:nvPr/>
          </p:nvCxnSpPr>
          <p:spPr>
            <a:xfrm>
              <a:off x="8304154" y="3546681"/>
              <a:ext cx="143469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2216569E-82AB-4CF5-9242-C6A23176A750}"/>
                </a:ext>
              </a:extLst>
            </p:cNvPr>
            <p:cNvCxnSpPr/>
            <p:nvPr/>
          </p:nvCxnSpPr>
          <p:spPr>
            <a:xfrm>
              <a:off x="10189298" y="3548288"/>
              <a:ext cx="46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E20827E6-DA39-42D4-B530-F07D0F5116E4}"/>
              </a:ext>
            </a:extLst>
          </p:cNvPr>
          <p:cNvGrpSpPr/>
          <p:nvPr/>
        </p:nvGrpSpPr>
        <p:grpSpPr>
          <a:xfrm>
            <a:off x="4670015" y="3140937"/>
            <a:ext cx="6676104" cy="3087888"/>
            <a:chOff x="4679540" y="3131412"/>
            <a:chExt cx="6676104" cy="3087888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7607EB62-24EE-4270-81C6-F4343F8842A9}"/>
                </a:ext>
              </a:extLst>
            </p:cNvPr>
            <p:cNvGrpSpPr/>
            <p:nvPr/>
          </p:nvGrpSpPr>
          <p:grpSpPr>
            <a:xfrm>
              <a:off x="4679540" y="3131412"/>
              <a:ext cx="6676104" cy="3087888"/>
              <a:chOff x="4660490" y="3140937"/>
              <a:chExt cx="6676104" cy="3087888"/>
            </a:xfrm>
          </p:grpSpPr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D04AEC6E-4491-4239-B71F-FD28240B9B84}"/>
                  </a:ext>
                </a:extLst>
              </p:cNvPr>
              <p:cNvCxnSpPr/>
              <p:nvPr/>
            </p:nvCxnSpPr>
            <p:spPr>
              <a:xfrm>
                <a:off x="10943303" y="3140937"/>
                <a:ext cx="393291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0C1E7E95-460F-41E8-906B-C43F0C93655B}"/>
                  </a:ext>
                </a:extLst>
              </p:cNvPr>
              <p:cNvCxnSpPr/>
              <p:nvPr/>
            </p:nvCxnSpPr>
            <p:spPr>
              <a:xfrm>
                <a:off x="11336594" y="3140937"/>
                <a:ext cx="0" cy="308788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EE4667CD-3A08-43F7-9CE6-DF2B1C7DB507}"/>
                  </a:ext>
                </a:extLst>
              </p:cNvPr>
              <p:cNvCxnSpPr/>
              <p:nvPr/>
            </p:nvCxnSpPr>
            <p:spPr>
              <a:xfrm flipH="1">
                <a:off x="4660490" y="6228825"/>
                <a:ext cx="66761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7F9E2B71-88B1-49AA-8E45-1768831A0F3D}"/>
                </a:ext>
              </a:extLst>
            </p:cNvPr>
            <p:cNvCxnSpPr/>
            <p:nvPr/>
          </p:nvCxnSpPr>
          <p:spPr>
            <a:xfrm>
              <a:off x="10943303" y="3546681"/>
              <a:ext cx="39329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64B27DF2-FD6C-42E6-80DB-1C452C3972EC}"/>
              </a:ext>
            </a:extLst>
          </p:cNvPr>
          <p:cNvSpPr/>
          <p:nvPr/>
        </p:nvSpPr>
        <p:spPr>
          <a:xfrm>
            <a:off x="1827873" y="5811177"/>
            <a:ext cx="2428568" cy="58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输出：韩梅梅，</a:t>
            </a:r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2D279F5-A154-4752-BB64-F19DBBCF4388}"/>
              </a:ext>
            </a:extLst>
          </p:cNvPr>
          <p:cNvSpPr/>
          <p:nvPr/>
        </p:nvSpPr>
        <p:spPr>
          <a:xfrm>
            <a:off x="6567949" y="946399"/>
            <a:ext cx="2202425" cy="1191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</a:t>
            </a:r>
            <a:r>
              <a:rPr lang="zh-CN" altLang="en-US" dirty="0"/>
              <a:t>调用</a:t>
            </a:r>
            <a:r>
              <a:rPr lang="en-US" altLang="zh-CN" dirty="0"/>
              <a:t>study()</a:t>
            </a:r>
          </a:p>
          <a:p>
            <a:pPr algn="ctr"/>
            <a:r>
              <a:rPr lang="en-US" altLang="zh-CN" dirty="0"/>
              <a:t>Student </a:t>
            </a:r>
            <a:r>
              <a:rPr lang="en-US" altLang="zh-CN" dirty="0" err="1"/>
              <a:t>stu</a:t>
            </a:r>
            <a:endParaRPr lang="en-US" altLang="zh-CN" dirty="0"/>
          </a:p>
          <a:p>
            <a:pPr algn="ctr"/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DB35CA5-F6F4-421F-8AE6-C804A020EEE5}"/>
              </a:ext>
            </a:extLst>
          </p:cNvPr>
          <p:cNvSpPr/>
          <p:nvPr/>
        </p:nvSpPr>
        <p:spPr>
          <a:xfrm>
            <a:off x="1463207" y="2641823"/>
            <a:ext cx="3926631" cy="2612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public class Student{</a:t>
            </a:r>
          </a:p>
          <a:p>
            <a:r>
              <a:rPr lang="en-US" altLang="zh-CN" sz="1400" dirty="0"/>
              <a:t>       //</a:t>
            </a:r>
            <a:r>
              <a:rPr lang="zh-CN" altLang="en-US" sz="1400" dirty="0"/>
              <a:t>成员变量</a:t>
            </a:r>
          </a:p>
          <a:p>
            <a:r>
              <a:rPr lang="en-US" altLang="zh-CN" sz="1400" dirty="0"/>
              <a:t>       String name;</a:t>
            </a:r>
          </a:p>
          <a:p>
            <a:r>
              <a:rPr lang="en-US" altLang="zh-CN" sz="1400" dirty="0"/>
              <a:t>       int age;</a:t>
            </a:r>
          </a:p>
          <a:p>
            <a:r>
              <a:rPr lang="en-US" altLang="zh-CN" sz="1400" dirty="0"/>
              <a:t>       //</a:t>
            </a:r>
            <a:r>
              <a:rPr lang="zh-CN" altLang="en-US" sz="1400" dirty="0"/>
              <a:t>成员方法</a:t>
            </a:r>
          </a:p>
          <a:p>
            <a:r>
              <a:rPr lang="en-US" altLang="zh-CN" sz="1400" dirty="0"/>
              <a:t>       public void study(){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我爱学习。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       }</a:t>
            </a:r>
          </a:p>
          <a:p>
            <a:r>
              <a:rPr lang="en-US" altLang="zh-CN" sz="1400" dirty="0"/>
              <a:t>       public void </a:t>
            </a:r>
            <a:r>
              <a:rPr lang="en-US" altLang="zh-CN" sz="1400" dirty="0" err="1"/>
              <a:t>doHomework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我爱做作业。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   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932F5BA4-B688-4C39-8D6B-0822244BB7A4}"/>
              </a:ext>
            </a:extLst>
          </p:cNvPr>
          <p:cNvGrpSpPr/>
          <p:nvPr/>
        </p:nvGrpSpPr>
        <p:grpSpPr>
          <a:xfrm>
            <a:off x="2762865" y="5276379"/>
            <a:ext cx="866160" cy="534486"/>
            <a:chOff x="2762865" y="5276379"/>
            <a:chExt cx="866160" cy="534486"/>
          </a:xfrm>
        </p:grpSpPr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824761F1-13FA-4A3A-90A0-7981C8BD0E4E}"/>
                </a:ext>
              </a:extLst>
            </p:cNvPr>
            <p:cNvCxnSpPr/>
            <p:nvPr/>
          </p:nvCxnSpPr>
          <p:spPr>
            <a:xfrm>
              <a:off x="2762865" y="5276379"/>
              <a:ext cx="86616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8D439BA4-4D7B-4BB1-AB63-E952A4059F01}"/>
                </a:ext>
              </a:extLst>
            </p:cNvPr>
            <p:cNvCxnSpPr/>
            <p:nvPr/>
          </p:nvCxnSpPr>
          <p:spPr>
            <a:xfrm>
              <a:off x="3629025" y="5276379"/>
              <a:ext cx="0" cy="5344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3C33B278-F59F-4E01-BF28-264F66118AB5}"/>
              </a:ext>
            </a:extLst>
          </p:cNvPr>
          <p:cNvSpPr/>
          <p:nvPr/>
        </p:nvSpPr>
        <p:spPr>
          <a:xfrm>
            <a:off x="1839463" y="5809156"/>
            <a:ext cx="2428568" cy="58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输出：我爱学习。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860515E5-A0AF-423F-B4A0-F04FB38AC95F}"/>
              </a:ext>
            </a:extLst>
          </p:cNvPr>
          <p:cNvSpPr/>
          <p:nvPr/>
        </p:nvSpPr>
        <p:spPr>
          <a:xfrm>
            <a:off x="6488659" y="936874"/>
            <a:ext cx="2379994" cy="1191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</a:t>
            </a:r>
            <a:r>
              <a:rPr lang="zh-CN" altLang="en-US" dirty="0"/>
              <a:t>调用</a:t>
            </a:r>
            <a:r>
              <a:rPr lang="en-US" altLang="zh-CN" dirty="0" err="1"/>
              <a:t>doHomework</a:t>
            </a:r>
            <a:r>
              <a:rPr lang="en-US" altLang="zh-CN" dirty="0"/>
              <a:t>()</a:t>
            </a:r>
          </a:p>
          <a:p>
            <a:pPr algn="ctr"/>
            <a:r>
              <a:rPr lang="en-US" altLang="zh-CN" dirty="0"/>
              <a:t>Stu</a:t>
            </a:r>
            <a:r>
              <a:rPr lang="zh-CN" altLang="en-US" dirty="0"/>
              <a:t>调用</a:t>
            </a:r>
            <a:r>
              <a:rPr lang="en-US" altLang="zh-CN" dirty="0"/>
              <a:t>study()</a:t>
            </a:r>
          </a:p>
          <a:p>
            <a:pPr algn="ctr"/>
            <a:r>
              <a:rPr lang="en-US" altLang="zh-CN" dirty="0"/>
              <a:t>Student </a:t>
            </a:r>
            <a:r>
              <a:rPr lang="en-US" altLang="zh-CN" dirty="0" err="1"/>
              <a:t>stu</a:t>
            </a:r>
            <a:endParaRPr lang="en-US" altLang="zh-CN" dirty="0"/>
          </a:p>
          <a:p>
            <a:pPr algn="ctr"/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A024046E-3594-4DD4-8514-C1CEAE0B06EA}"/>
              </a:ext>
            </a:extLst>
          </p:cNvPr>
          <p:cNvGrpSpPr/>
          <p:nvPr/>
        </p:nvGrpSpPr>
        <p:grpSpPr>
          <a:xfrm>
            <a:off x="3411794" y="5586719"/>
            <a:ext cx="427703" cy="229008"/>
            <a:chOff x="3411794" y="5586719"/>
            <a:chExt cx="427703" cy="229008"/>
          </a:xfrm>
        </p:grpSpPr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142426A9-1934-442D-ADBA-0A2D39601504}"/>
                </a:ext>
              </a:extLst>
            </p:cNvPr>
            <p:cNvCxnSpPr/>
            <p:nvPr/>
          </p:nvCxnSpPr>
          <p:spPr>
            <a:xfrm>
              <a:off x="3411794" y="5586719"/>
              <a:ext cx="42770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2F59EBBC-B36C-4A5D-84DA-03BFB2039B42}"/>
                </a:ext>
              </a:extLst>
            </p:cNvPr>
            <p:cNvCxnSpPr/>
            <p:nvPr/>
          </p:nvCxnSpPr>
          <p:spPr>
            <a:xfrm>
              <a:off x="3839497" y="5586719"/>
              <a:ext cx="0" cy="22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矩形 180">
            <a:extLst>
              <a:ext uri="{FF2B5EF4-FFF2-40B4-BE49-F238E27FC236}">
                <a16:creationId xmlns:a16="http://schemas.microsoft.com/office/drawing/2014/main" id="{39E64737-8D35-4B3D-9994-E24DE4D1730B}"/>
              </a:ext>
            </a:extLst>
          </p:cNvPr>
          <p:cNvSpPr/>
          <p:nvPr/>
        </p:nvSpPr>
        <p:spPr>
          <a:xfrm>
            <a:off x="1829373" y="5810865"/>
            <a:ext cx="2428568" cy="58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输出：我爱做作业。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FC0675E-3021-4ECB-A327-93FC41630F93}"/>
              </a:ext>
            </a:extLst>
          </p:cNvPr>
          <p:cNvSpPr/>
          <p:nvPr/>
        </p:nvSpPr>
        <p:spPr>
          <a:xfrm>
            <a:off x="6460948" y="4770297"/>
            <a:ext cx="2379994" cy="1191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</a:t>
            </a:r>
            <a:r>
              <a:rPr lang="zh-CN" altLang="en-US" dirty="0"/>
              <a:t>调用</a:t>
            </a:r>
            <a:r>
              <a:rPr lang="en-US" altLang="zh-CN" dirty="0" err="1"/>
              <a:t>doHomework</a:t>
            </a:r>
            <a:r>
              <a:rPr lang="en-US" altLang="zh-CN" dirty="0"/>
              <a:t>()</a:t>
            </a:r>
          </a:p>
          <a:p>
            <a:pPr algn="ctr"/>
            <a:r>
              <a:rPr lang="en-US" altLang="zh-CN" dirty="0"/>
              <a:t>Stu</a:t>
            </a:r>
            <a:r>
              <a:rPr lang="zh-CN" altLang="en-US" dirty="0"/>
              <a:t>调用</a:t>
            </a:r>
            <a:r>
              <a:rPr lang="en-US" altLang="zh-CN" dirty="0"/>
              <a:t>study()</a:t>
            </a:r>
          </a:p>
          <a:p>
            <a:pPr algn="ctr"/>
            <a:r>
              <a:rPr lang="en-US" altLang="zh-CN" dirty="0"/>
              <a:t>Student </a:t>
            </a:r>
            <a:r>
              <a:rPr lang="en-US" altLang="zh-CN" dirty="0" err="1"/>
              <a:t>stu</a:t>
            </a:r>
            <a:endParaRPr lang="en-US" altLang="zh-CN" dirty="0"/>
          </a:p>
          <a:p>
            <a:pPr algn="ctr"/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39078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4.79167E-6 0.5553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9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19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3.54167E-6 0.55532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3" dur="2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4" presetID="19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2.29167E-6 0.55532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000"/>
                            </p:stCondLst>
                            <p:childTnLst>
                              <p:par>
                                <p:cTn id="40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00066 -0.56389 " pathEditMode="relative" rAng="0" ptsTypes="AA">
                                      <p:cBhvr>
                                        <p:cTn id="404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7" grpId="0"/>
      <p:bldP spid="28" grpId="0"/>
      <p:bldP spid="29" grpId="0"/>
      <p:bldP spid="30" grpId="0"/>
      <p:bldP spid="30" grpId="1"/>
      <p:bldP spid="76" grpId="0" animBg="1"/>
      <p:bldP spid="76" grpId="1" animBg="1"/>
      <p:bldP spid="95" grpId="0" animBg="1"/>
      <p:bldP spid="95" grpId="1" animBg="1"/>
      <p:bldP spid="106" grpId="0" animBg="1"/>
      <p:bldP spid="121" grpId="0" animBg="1"/>
      <p:bldP spid="157" grpId="0" animBg="1"/>
      <p:bldP spid="157" grpId="1" animBg="1"/>
      <p:bldP spid="160" grpId="0" animBg="1"/>
      <p:bldP spid="160" grpId="1" animBg="1"/>
      <p:bldP spid="160" grpId="2" animBg="1"/>
      <p:bldP spid="161" grpId="0" animBg="1"/>
      <p:bldP spid="161" grpId="1" animBg="1"/>
      <p:bldP spid="174" grpId="0" animBg="1"/>
      <p:bldP spid="174" grpId="1" animBg="1"/>
      <p:bldP spid="176" grpId="0" animBg="1"/>
      <p:bldP spid="176" grpId="1" animBg="1"/>
      <p:bldP spid="176" grpId="2" animBg="1"/>
      <p:bldP spid="176" grpId="3" animBg="1"/>
      <p:bldP spid="181" grpId="0" animBg="1"/>
      <p:bldP spid="181" grpId="1" animBg="1"/>
      <p:bldP spid="183" grpId="0" animBg="1"/>
      <p:bldP spid="18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85CDD2-994A-4671-8835-32BFC5EA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2. 2</a:t>
            </a:r>
            <a:r>
              <a:rPr lang="zh-CN" altLang="en-US" sz="3200" dirty="0"/>
              <a:t>对象内存图（多个对象）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28EF0-168B-4F21-9E60-FD615A3DA41B}"/>
              </a:ext>
            </a:extLst>
          </p:cNvPr>
          <p:cNvSpPr/>
          <p:nvPr/>
        </p:nvSpPr>
        <p:spPr>
          <a:xfrm>
            <a:off x="609600" y="1417638"/>
            <a:ext cx="5397910" cy="506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public class StudentDemo02{</a:t>
            </a:r>
          </a:p>
          <a:p>
            <a:r>
              <a:rPr lang="en-US" altLang="zh-CN" dirty="0"/>
              <a:t>    public static void main(String[]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通过类创建第一个对象</a:t>
            </a:r>
          </a:p>
          <a:p>
            <a:r>
              <a:rPr lang="en-US" altLang="zh-CN" dirty="0"/>
              <a:t>        Student stu1 = new Student();</a:t>
            </a:r>
          </a:p>
          <a:p>
            <a:r>
              <a:rPr lang="en-US" altLang="zh-CN" dirty="0"/>
              <a:t>        stu1.name=“</a:t>
            </a:r>
            <a:r>
              <a:rPr lang="zh-CN" altLang="en-US" dirty="0"/>
              <a:t>韩梅梅</a:t>
            </a:r>
            <a:r>
              <a:rPr lang="en-US" altLang="zh-CN" dirty="0"/>
              <a:t>”;</a:t>
            </a:r>
          </a:p>
          <a:p>
            <a:r>
              <a:rPr lang="en-US" altLang="zh-CN" dirty="0"/>
              <a:t>        stu1.age= 18;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(stu1.name + "," + stu1.age);</a:t>
            </a:r>
          </a:p>
          <a:p>
            <a:r>
              <a:rPr lang="en-US" altLang="zh-CN" dirty="0"/>
              <a:t>        stu1.study();</a:t>
            </a:r>
          </a:p>
          <a:p>
            <a:r>
              <a:rPr lang="en-US" altLang="zh-CN" dirty="0"/>
              <a:t>        stu1.doHomework();</a:t>
            </a:r>
          </a:p>
          <a:p>
            <a:r>
              <a:rPr lang="en-US" altLang="zh-CN" dirty="0"/>
              <a:t>      //</a:t>
            </a:r>
            <a:r>
              <a:rPr lang="zh-CN" altLang="en-US" dirty="0"/>
              <a:t>通过类创建第二个对象</a:t>
            </a:r>
          </a:p>
          <a:p>
            <a:r>
              <a:rPr lang="en-US" altLang="zh-CN" dirty="0"/>
              <a:t>        Student stu2 = new Student();</a:t>
            </a:r>
          </a:p>
          <a:p>
            <a:r>
              <a:rPr lang="en-US" altLang="zh-CN" dirty="0"/>
              <a:t>        stu2.name=“</a:t>
            </a:r>
            <a:r>
              <a:rPr lang="zh-CN" altLang="en-US" dirty="0"/>
              <a:t>韩梅梅</a:t>
            </a:r>
            <a:r>
              <a:rPr lang="en-US" altLang="zh-CN" dirty="0"/>
              <a:t>”;</a:t>
            </a:r>
          </a:p>
          <a:p>
            <a:r>
              <a:rPr lang="en-US" altLang="zh-CN" dirty="0"/>
              <a:t>        stu2.age= 18;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(stu2.name + "," + stu2.age);</a:t>
            </a:r>
          </a:p>
          <a:p>
            <a:r>
              <a:rPr lang="en-US" altLang="zh-CN" dirty="0"/>
              <a:t>        stu2.study();</a:t>
            </a:r>
          </a:p>
          <a:p>
            <a:r>
              <a:rPr lang="en-US" altLang="zh-CN" dirty="0"/>
              <a:t>        stu2.doHomework();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91C630-9206-4947-B629-2C03F18A65F6}"/>
              </a:ext>
            </a:extLst>
          </p:cNvPr>
          <p:cNvGrpSpPr/>
          <p:nvPr/>
        </p:nvGrpSpPr>
        <p:grpSpPr>
          <a:xfrm>
            <a:off x="6232816" y="1417637"/>
            <a:ext cx="2616169" cy="5068221"/>
            <a:chOff x="6351662" y="2187912"/>
            <a:chExt cx="2616169" cy="42962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94C375-F93D-4816-88B9-4FCD6298E448}"/>
                </a:ext>
              </a:extLst>
            </p:cNvPr>
            <p:cNvSpPr/>
            <p:nvPr/>
          </p:nvSpPr>
          <p:spPr>
            <a:xfrm>
              <a:off x="6351662" y="2187912"/>
              <a:ext cx="2616169" cy="42962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C80F65-FDBC-446D-A7E2-7C3CAB7B7F5E}"/>
                </a:ext>
              </a:extLst>
            </p:cNvPr>
            <p:cNvSpPr/>
            <p:nvPr/>
          </p:nvSpPr>
          <p:spPr>
            <a:xfrm>
              <a:off x="7852095" y="6065240"/>
              <a:ext cx="1015068" cy="3271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栈内存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14E60B-B66A-4693-9F82-B868CEF8F02F}"/>
              </a:ext>
            </a:extLst>
          </p:cNvPr>
          <p:cNvGrpSpPr/>
          <p:nvPr/>
        </p:nvGrpSpPr>
        <p:grpSpPr>
          <a:xfrm>
            <a:off x="9041333" y="1417637"/>
            <a:ext cx="2616169" cy="5068221"/>
            <a:chOff x="6351662" y="2187912"/>
            <a:chExt cx="2616169" cy="429622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5D799B-3969-4467-9F1C-0A278E06180E}"/>
                </a:ext>
              </a:extLst>
            </p:cNvPr>
            <p:cNvSpPr/>
            <p:nvPr/>
          </p:nvSpPr>
          <p:spPr>
            <a:xfrm>
              <a:off x="6351662" y="2187912"/>
              <a:ext cx="2616169" cy="42962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45569E-04B8-4099-9855-16347C675FFE}"/>
                </a:ext>
              </a:extLst>
            </p:cNvPr>
            <p:cNvSpPr/>
            <p:nvPr/>
          </p:nvSpPr>
          <p:spPr>
            <a:xfrm>
              <a:off x="7852095" y="6065240"/>
              <a:ext cx="1015068" cy="32717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堆内存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BA6D9AC-5C3E-43C5-9038-92FC48938A83}"/>
              </a:ext>
            </a:extLst>
          </p:cNvPr>
          <p:cNvSpPr/>
          <p:nvPr/>
        </p:nvSpPr>
        <p:spPr>
          <a:xfrm>
            <a:off x="6283150" y="431878"/>
            <a:ext cx="2515501" cy="458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C7C6CD-15A5-4F7A-9C7C-ECA04D6C69A9}"/>
              </a:ext>
            </a:extLst>
          </p:cNvPr>
          <p:cNvSpPr/>
          <p:nvPr/>
        </p:nvSpPr>
        <p:spPr>
          <a:xfrm>
            <a:off x="1051710" y="2343150"/>
            <a:ext cx="1276350" cy="217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65BB80-31D8-46A8-9308-7FFA7BCA8A8E}"/>
              </a:ext>
            </a:extLst>
          </p:cNvPr>
          <p:cNvSpPr/>
          <p:nvPr/>
        </p:nvSpPr>
        <p:spPr>
          <a:xfrm>
            <a:off x="6283150" y="431878"/>
            <a:ext cx="2515501" cy="88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Student stu1</a:t>
            </a:r>
          </a:p>
          <a:p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BCAF59-0470-4175-BD55-5E54311F0CF6}"/>
              </a:ext>
            </a:extLst>
          </p:cNvPr>
          <p:cNvSpPr/>
          <p:nvPr/>
        </p:nvSpPr>
        <p:spPr>
          <a:xfrm>
            <a:off x="2516449" y="2343150"/>
            <a:ext cx="1417375" cy="217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E310FE-D2EA-4D6D-A670-DA6A18FCA5ED}"/>
              </a:ext>
            </a:extLst>
          </p:cNvPr>
          <p:cNvSpPr txBox="1"/>
          <p:nvPr/>
        </p:nvSpPr>
        <p:spPr>
          <a:xfrm>
            <a:off x="9220200" y="1511062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Student()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9B59D3-E0D5-4087-8457-472B07B32471}"/>
              </a:ext>
            </a:extLst>
          </p:cNvPr>
          <p:cNvSpPr txBox="1"/>
          <p:nvPr/>
        </p:nvSpPr>
        <p:spPr>
          <a:xfrm>
            <a:off x="9220200" y="177470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AD5E1702-2803-4851-A4F3-0ABFF1D6F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95324"/>
              </p:ext>
            </p:extLst>
          </p:nvPr>
        </p:nvGraphicFramePr>
        <p:xfrm>
          <a:off x="9429750" y="2169929"/>
          <a:ext cx="1883358" cy="781418"/>
        </p:xfrm>
        <a:graphic>
          <a:graphicData uri="http://schemas.openxmlformats.org/drawingml/2006/table">
            <a:tbl>
              <a:tblPr firstRow="1" bandRow="1"/>
              <a:tblGrid>
                <a:gridCol w="876300">
                  <a:extLst>
                    <a:ext uri="{9D8B030D-6E8A-4147-A177-3AD203B41FA5}">
                      <a16:colId xmlns:a16="http://schemas.microsoft.com/office/drawing/2014/main" val="2992262527"/>
                    </a:ext>
                  </a:extLst>
                </a:gridCol>
                <a:gridCol w="1007058">
                  <a:extLst>
                    <a:ext uri="{9D8B030D-6E8A-4147-A177-3AD203B41FA5}">
                      <a16:colId xmlns:a16="http://schemas.microsoft.com/office/drawing/2014/main" val="731436586"/>
                    </a:ext>
                  </a:extLst>
                </a:gridCol>
              </a:tblGrid>
              <a:tr h="390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1171"/>
                  </a:ext>
                </a:extLst>
              </a:tr>
              <a:tr h="390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91190"/>
                  </a:ext>
                </a:extLst>
              </a:tr>
            </a:tbl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BBC02D-F7EC-4F40-888C-A1C64DB47781}"/>
              </a:ext>
            </a:extLst>
          </p:cNvPr>
          <p:cNvGrpSpPr/>
          <p:nvPr/>
        </p:nvGrpSpPr>
        <p:grpSpPr>
          <a:xfrm>
            <a:off x="3933824" y="1704975"/>
            <a:ext cx="5353051" cy="746919"/>
            <a:chOff x="3933824" y="1704975"/>
            <a:chExt cx="5353051" cy="746919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B1623B7-6AB0-493D-8A33-F105C1923F81}"/>
                </a:ext>
              </a:extLst>
            </p:cNvPr>
            <p:cNvCxnSpPr/>
            <p:nvPr/>
          </p:nvCxnSpPr>
          <p:spPr>
            <a:xfrm>
              <a:off x="3933824" y="2451894"/>
              <a:ext cx="13525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224C069-EF43-4CA4-84FC-1B0C02C4A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375" y="1704975"/>
              <a:ext cx="0" cy="7469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E1AF0A3-A5BD-4D93-A96E-00657539BF63}"/>
                </a:ext>
              </a:extLst>
            </p:cNvPr>
            <p:cNvCxnSpPr/>
            <p:nvPr/>
          </p:nvCxnSpPr>
          <p:spPr>
            <a:xfrm>
              <a:off x="5286375" y="1704975"/>
              <a:ext cx="40005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B315376-22B8-410B-816F-DA1F0BBE9713}"/>
              </a:ext>
            </a:extLst>
          </p:cNvPr>
          <p:cNvCxnSpPr/>
          <p:nvPr/>
        </p:nvCxnSpPr>
        <p:spPr>
          <a:xfrm>
            <a:off x="9429750" y="1724025"/>
            <a:ext cx="0" cy="17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779EE0F-C722-4593-AF60-41B06B93C60A}"/>
              </a:ext>
            </a:extLst>
          </p:cNvPr>
          <p:cNvGrpSpPr/>
          <p:nvPr/>
        </p:nvGrpSpPr>
        <p:grpSpPr>
          <a:xfrm>
            <a:off x="8410575" y="1959371"/>
            <a:ext cx="819150" cy="3374629"/>
            <a:chOff x="8410575" y="1959371"/>
            <a:chExt cx="819150" cy="337462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B5DF801-CFAC-4096-9D61-255C402DE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450" y="1959371"/>
              <a:ext cx="2952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1FD03E1-754E-40B6-BDD4-A911BCD067D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925" y="1959371"/>
              <a:ext cx="0" cy="33746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00C9204-B984-4C87-B2DF-0962033A1FA0}"/>
                </a:ext>
              </a:extLst>
            </p:cNvPr>
            <p:cNvCxnSpPr/>
            <p:nvPr/>
          </p:nvCxnSpPr>
          <p:spPr>
            <a:xfrm flipH="1">
              <a:off x="8410575" y="5334000"/>
              <a:ext cx="52387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8B766F0-92CC-4982-BE2C-327BBBAC0CDE}"/>
              </a:ext>
            </a:extLst>
          </p:cNvPr>
          <p:cNvSpPr txBox="1"/>
          <p:nvPr/>
        </p:nvSpPr>
        <p:spPr>
          <a:xfrm>
            <a:off x="7713804" y="5153025"/>
            <a:ext cx="78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771A67-E49F-42DF-A54B-69D611D57B53}"/>
              </a:ext>
            </a:extLst>
          </p:cNvPr>
          <p:cNvSpPr/>
          <p:nvPr/>
        </p:nvSpPr>
        <p:spPr>
          <a:xfrm>
            <a:off x="1051710" y="2560637"/>
            <a:ext cx="2177266" cy="306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63113F-618F-4646-A539-69DAB3AC1B8E}"/>
              </a:ext>
            </a:extLst>
          </p:cNvPr>
          <p:cNvSpPr/>
          <p:nvPr/>
        </p:nvSpPr>
        <p:spPr>
          <a:xfrm>
            <a:off x="1051710" y="2867024"/>
            <a:ext cx="1464739" cy="306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E835C44-BACC-43F7-9DE5-1E712CBFFE19}"/>
              </a:ext>
            </a:extLst>
          </p:cNvPr>
          <p:cNvGrpSpPr/>
          <p:nvPr/>
        </p:nvGrpSpPr>
        <p:grpSpPr>
          <a:xfrm>
            <a:off x="3228976" y="2343150"/>
            <a:ext cx="6286499" cy="381000"/>
            <a:chOff x="3228976" y="2343150"/>
            <a:chExt cx="6286499" cy="3810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2B1E752-78A8-433A-B898-00B18FDCA1F0}"/>
                </a:ext>
              </a:extLst>
            </p:cNvPr>
            <p:cNvCxnSpPr/>
            <p:nvPr/>
          </p:nvCxnSpPr>
          <p:spPr>
            <a:xfrm>
              <a:off x="3228976" y="2724150"/>
              <a:ext cx="224789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B743D1D-E507-4442-8D6C-91127977AF6C}"/>
                </a:ext>
              </a:extLst>
            </p:cNvPr>
            <p:cNvCxnSpPr>
              <a:cxnSpLocks/>
            </p:cNvCxnSpPr>
            <p:nvPr/>
          </p:nvCxnSpPr>
          <p:spPr>
            <a:xfrm>
              <a:off x="5476875" y="2343150"/>
              <a:ext cx="403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7B6851F-E185-481B-97A3-8D7B6CB9242F}"/>
                </a:ext>
              </a:extLst>
            </p:cNvPr>
            <p:cNvCxnSpPr/>
            <p:nvPr/>
          </p:nvCxnSpPr>
          <p:spPr>
            <a:xfrm flipV="1">
              <a:off x="5476875" y="234315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CC57D3E-BAC8-4F3B-8AA9-F4B657980775}"/>
              </a:ext>
            </a:extLst>
          </p:cNvPr>
          <p:cNvGrpSpPr/>
          <p:nvPr/>
        </p:nvGrpSpPr>
        <p:grpSpPr>
          <a:xfrm>
            <a:off x="2516449" y="2743200"/>
            <a:ext cx="7018076" cy="255772"/>
            <a:chOff x="2516449" y="2743200"/>
            <a:chExt cx="7018076" cy="255772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4304E89-7BA7-48FE-8E05-195A1DE5DCFF}"/>
                </a:ext>
              </a:extLst>
            </p:cNvPr>
            <p:cNvCxnSpPr/>
            <p:nvPr/>
          </p:nvCxnSpPr>
          <p:spPr>
            <a:xfrm>
              <a:off x="2516449" y="2998972"/>
              <a:ext cx="31734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8E42EB7-ACB3-4356-9252-CB7DA6663FA3}"/>
                </a:ext>
              </a:extLst>
            </p:cNvPr>
            <p:cNvCxnSpPr>
              <a:cxnSpLocks/>
            </p:cNvCxnSpPr>
            <p:nvPr/>
          </p:nvCxnSpPr>
          <p:spPr>
            <a:xfrm>
              <a:off x="5689891" y="2743200"/>
              <a:ext cx="384463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39427F5-873F-4F58-BD55-56D831DAD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9891" y="2743200"/>
              <a:ext cx="0" cy="255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BDB65A26-C52D-4A05-8664-F5F0EDF3DF1D}"/>
              </a:ext>
            </a:extLst>
          </p:cNvPr>
          <p:cNvSpPr txBox="1"/>
          <p:nvPr/>
        </p:nvSpPr>
        <p:spPr>
          <a:xfrm>
            <a:off x="10382249" y="2191028"/>
            <a:ext cx="8572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韩梅梅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97427F2-1150-484B-8130-51E4A319D650}"/>
              </a:ext>
            </a:extLst>
          </p:cNvPr>
          <p:cNvCxnSpPr/>
          <p:nvPr/>
        </p:nvCxnSpPr>
        <p:spPr>
          <a:xfrm>
            <a:off x="10172700" y="2385219"/>
            <a:ext cx="3238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7166C9F-D24B-4457-9D11-0F9E7EF17E4F}"/>
              </a:ext>
            </a:extLst>
          </p:cNvPr>
          <p:cNvSpPr txBox="1"/>
          <p:nvPr/>
        </p:nvSpPr>
        <p:spPr>
          <a:xfrm>
            <a:off x="10401299" y="2563603"/>
            <a:ext cx="7389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18</a:t>
            </a:r>
            <a:endParaRPr lang="zh-CN" altLang="en-US" sz="16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1A076DB-0CE9-4BAE-9951-F38E3451765F}"/>
              </a:ext>
            </a:extLst>
          </p:cNvPr>
          <p:cNvCxnSpPr/>
          <p:nvPr/>
        </p:nvCxnSpPr>
        <p:spPr>
          <a:xfrm>
            <a:off x="10163175" y="2771775"/>
            <a:ext cx="3238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D3FE757-0EAC-4D80-9485-B20759DAA40B}"/>
              </a:ext>
            </a:extLst>
          </p:cNvPr>
          <p:cNvCxnSpPr/>
          <p:nvPr/>
        </p:nvCxnSpPr>
        <p:spPr>
          <a:xfrm>
            <a:off x="2905125" y="3429000"/>
            <a:ext cx="10286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7759041-E309-4948-9938-7392337E1C08}"/>
              </a:ext>
            </a:extLst>
          </p:cNvPr>
          <p:cNvCxnSpPr>
            <a:cxnSpLocks/>
          </p:cNvCxnSpPr>
          <p:nvPr/>
        </p:nvCxnSpPr>
        <p:spPr>
          <a:xfrm>
            <a:off x="4505325" y="3429000"/>
            <a:ext cx="8477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EE7080C-C8BC-45A6-A7D4-E6DC2306656F}"/>
              </a:ext>
            </a:extLst>
          </p:cNvPr>
          <p:cNvSpPr txBox="1"/>
          <p:nvPr/>
        </p:nvSpPr>
        <p:spPr>
          <a:xfrm>
            <a:off x="2990848" y="3400963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韩梅梅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94AEB7D-FF56-488D-88CB-298181E73754}"/>
              </a:ext>
            </a:extLst>
          </p:cNvPr>
          <p:cNvSpPr txBox="1"/>
          <p:nvPr/>
        </p:nvSpPr>
        <p:spPr>
          <a:xfrm>
            <a:off x="4505325" y="3400963"/>
            <a:ext cx="73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18</a:t>
            </a:r>
            <a:endParaRPr lang="zh-CN" altLang="en-US" sz="1600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E860126-9954-449A-B667-A2F0C5B06261}"/>
              </a:ext>
            </a:extLst>
          </p:cNvPr>
          <p:cNvGrpSpPr/>
          <p:nvPr/>
        </p:nvGrpSpPr>
        <p:grpSpPr>
          <a:xfrm>
            <a:off x="3375230" y="3671452"/>
            <a:ext cx="2314661" cy="2320233"/>
            <a:chOff x="3375230" y="3671452"/>
            <a:chExt cx="2314661" cy="2320233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5370BF9-72ED-4F42-B8ED-1940370D8E32}"/>
                </a:ext>
              </a:extLst>
            </p:cNvPr>
            <p:cNvCxnSpPr>
              <a:cxnSpLocks/>
            </p:cNvCxnSpPr>
            <p:nvPr/>
          </p:nvCxnSpPr>
          <p:spPr>
            <a:xfrm>
              <a:off x="3375230" y="3671452"/>
              <a:ext cx="0" cy="25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B8AA6F4-F830-4973-AABC-FA8ACFF19B62}"/>
                </a:ext>
              </a:extLst>
            </p:cNvPr>
            <p:cNvCxnSpPr>
              <a:cxnSpLocks/>
            </p:cNvCxnSpPr>
            <p:nvPr/>
          </p:nvCxnSpPr>
          <p:spPr>
            <a:xfrm>
              <a:off x="4874820" y="3671452"/>
              <a:ext cx="0" cy="25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2C11715-0667-4B4B-BCBD-13492C20881E}"/>
                </a:ext>
              </a:extLst>
            </p:cNvPr>
            <p:cNvCxnSpPr/>
            <p:nvPr/>
          </p:nvCxnSpPr>
          <p:spPr>
            <a:xfrm>
              <a:off x="3375230" y="3923452"/>
              <a:ext cx="227818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EC6A4CA1-A631-4845-8BD5-86A52B724A3E}"/>
                </a:ext>
              </a:extLst>
            </p:cNvPr>
            <p:cNvCxnSpPr/>
            <p:nvPr/>
          </p:nvCxnSpPr>
          <p:spPr>
            <a:xfrm>
              <a:off x="5689891" y="3923452"/>
              <a:ext cx="0" cy="20682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1137DEE-5F10-491C-B1C3-72C1C318D13B}"/>
                </a:ext>
              </a:extLst>
            </p:cNvPr>
            <p:cNvCxnSpPr/>
            <p:nvPr/>
          </p:nvCxnSpPr>
          <p:spPr>
            <a:xfrm flipH="1">
              <a:off x="5143500" y="5991685"/>
              <a:ext cx="5463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18722454-FD04-4018-8435-C3477324FAF1}"/>
              </a:ext>
            </a:extLst>
          </p:cNvPr>
          <p:cNvSpPr txBox="1"/>
          <p:nvPr/>
        </p:nvSpPr>
        <p:spPr>
          <a:xfrm>
            <a:off x="2972068" y="5807019"/>
            <a:ext cx="208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输出：韩梅梅，</a:t>
            </a:r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E78974B-66A5-4C47-A15B-56BD9E07930E}"/>
              </a:ext>
            </a:extLst>
          </p:cNvPr>
          <p:cNvSpPr/>
          <p:nvPr/>
        </p:nvSpPr>
        <p:spPr>
          <a:xfrm>
            <a:off x="6283150" y="431878"/>
            <a:ext cx="2515501" cy="88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Study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调用者：</a:t>
            </a:r>
            <a:r>
              <a:rPr lang="en-US" altLang="zh-CN" dirty="0"/>
              <a:t>stu1</a:t>
            </a:r>
            <a:r>
              <a:rPr lang="zh-CN" altLang="en-US" dirty="0"/>
              <a:t>→</a:t>
            </a:r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B366A68-1AD0-4814-B37F-E90759F43901}"/>
              </a:ext>
            </a:extLst>
          </p:cNvPr>
          <p:cNvSpPr/>
          <p:nvPr/>
        </p:nvSpPr>
        <p:spPr>
          <a:xfrm>
            <a:off x="1051710" y="3408364"/>
            <a:ext cx="1464739" cy="306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01E5DE2-1665-4239-9E44-C4B7F265ECA5}"/>
              </a:ext>
            </a:extLst>
          </p:cNvPr>
          <p:cNvCxnSpPr>
            <a:stCxn id="85" idx="3"/>
          </p:cNvCxnSpPr>
          <p:nvPr/>
        </p:nvCxnSpPr>
        <p:spPr>
          <a:xfrm>
            <a:off x="2516449" y="3561558"/>
            <a:ext cx="1836476" cy="86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3A6578E-C3F0-4C19-9D4E-6A44F3CAD802}"/>
              </a:ext>
            </a:extLst>
          </p:cNvPr>
          <p:cNvCxnSpPr/>
          <p:nvPr/>
        </p:nvCxnSpPr>
        <p:spPr>
          <a:xfrm>
            <a:off x="4364048" y="3590048"/>
            <a:ext cx="0" cy="2105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FFD97B1-B12F-4739-B4A9-5783D5D69F8C}"/>
              </a:ext>
            </a:extLst>
          </p:cNvPr>
          <p:cNvSpPr txBox="1"/>
          <p:nvPr/>
        </p:nvSpPr>
        <p:spPr>
          <a:xfrm>
            <a:off x="2972068" y="5807019"/>
            <a:ext cx="208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输出：我爱学习。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2861BF2-E303-4B2B-ABDA-4004598FF61A}"/>
              </a:ext>
            </a:extLst>
          </p:cNvPr>
          <p:cNvSpPr/>
          <p:nvPr/>
        </p:nvSpPr>
        <p:spPr>
          <a:xfrm>
            <a:off x="6283150" y="4035974"/>
            <a:ext cx="2515501" cy="88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Study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调用者：</a:t>
            </a:r>
            <a:r>
              <a:rPr lang="en-US" altLang="zh-CN" dirty="0"/>
              <a:t>stu1</a:t>
            </a:r>
            <a:r>
              <a:rPr lang="zh-CN" altLang="en-US" dirty="0"/>
              <a:t>→</a:t>
            </a:r>
            <a:r>
              <a:rPr lang="en-US" altLang="zh-CN" dirty="0"/>
              <a:t>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080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4.16667E-7 0.667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4.16667E-7 0.667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4.16667E-7 0.54862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4.16667E-7 -0.56713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/>
      <p:bldP spid="17" grpId="0"/>
      <p:bldP spid="36" grpId="0"/>
      <p:bldP spid="39" grpId="0" animBg="1"/>
      <p:bldP spid="39" grpId="1" animBg="1"/>
      <p:bldP spid="40" grpId="0" animBg="1"/>
      <p:bldP spid="40" grpId="1" animBg="1"/>
      <p:bldP spid="59" grpId="0" animBg="1"/>
      <p:bldP spid="61" grpId="0" animBg="1"/>
      <p:bldP spid="66" grpId="0"/>
      <p:bldP spid="66" grpId="1"/>
      <p:bldP spid="67" grpId="0"/>
      <p:bldP spid="67" grpId="1"/>
      <p:bldP spid="82" grpId="0"/>
      <p:bldP spid="82" grpId="1"/>
      <p:bldP spid="84" grpId="0" animBg="1"/>
      <p:bldP spid="84" grpId="1" animBg="1"/>
      <p:bldP spid="84" grpId="2" animBg="1"/>
      <p:bldP spid="85" grpId="0" animBg="1"/>
      <p:bldP spid="85" grpId="1" animBg="1"/>
      <p:bldP spid="90" grpId="0"/>
      <p:bldP spid="90" grpId="1"/>
      <p:bldP spid="91" grpId="0" animBg="1"/>
      <p:bldP spid="91" grpId="1" animBg="1"/>
      <p:bldP spid="91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85CDD2-994A-4671-8835-32BFC5EA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2. 3</a:t>
            </a:r>
            <a:r>
              <a:rPr lang="zh-CN" altLang="en-US" sz="3200" dirty="0"/>
              <a:t>对象内存图（多个对象指向相同）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28EF0-168B-4F21-9E60-FD615A3DA41B}"/>
              </a:ext>
            </a:extLst>
          </p:cNvPr>
          <p:cNvSpPr/>
          <p:nvPr/>
        </p:nvSpPr>
        <p:spPr>
          <a:xfrm>
            <a:off x="609600" y="1417638"/>
            <a:ext cx="5397910" cy="506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public class StudentDemo02{</a:t>
            </a:r>
          </a:p>
          <a:p>
            <a:r>
              <a:rPr lang="en-US" altLang="zh-CN" dirty="0"/>
              <a:t>    public static void main(String[]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通过类创建第一个对象</a:t>
            </a:r>
          </a:p>
          <a:p>
            <a:r>
              <a:rPr lang="en-US" altLang="zh-CN" dirty="0"/>
              <a:t>        Student stu1 = new Student();</a:t>
            </a:r>
          </a:p>
          <a:p>
            <a:r>
              <a:rPr lang="en-US" altLang="zh-CN" dirty="0"/>
              <a:t>        stu1.name=“</a:t>
            </a:r>
            <a:r>
              <a:rPr lang="zh-CN" altLang="en-US" dirty="0"/>
              <a:t>韩梅梅</a:t>
            </a:r>
            <a:r>
              <a:rPr lang="en-US" altLang="zh-CN" dirty="0"/>
              <a:t>”;</a:t>
            </a:r>
          </a:p>
          <a:p>
            <a:r>
              <a:rPr lang="en-US" altLang="zh-CN" dirty="0"/>
              <a:t>        stu1.age= 18;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(stu1.name + "," + stu1.age);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把第一个对象的地址赋值给第二个对象</a:t>
            </a:r>
          </a:p>
          <a:p>
            <a:r>
              <a:rPr lang="en-US" altLang="zh-CN" dirty="0"/>
              <a:t>        Student stu2 = stu1;</a:t>
            </a:r>
          </a:p>
          <a:p>
            <a:r>
              <a:rPr lang="en-US" altLang="zh-CN" dirty="0"/>
              <a:t>        stu2.name=“</a:t>
            </a:r>
            <a:r>
              <a:rPr lang="zh-CN" altLang="en-US" dirty="0"/>
              <a:t>李雷</a:t>
            </a:r>
            <a:r>
              <a:rPr lang="en-US" altLang="zh-CN" dirty="0"/>
              <a:t>”;</a:t>
            </a:r>
          </a:p>
          <a:p>
            <a:r>
              <a:rPr lang="en-US" altLang="zh-CN" dirty="0"/>
              <a:t>        stu2.age= 20;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(stu1.name + "," + stu1.age);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(stu2.name + "," + stu2.age);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91C630-9206-4947-B629-2C03F18A65F6}"/>
              </a:ext>
            </a:extLst>
          </p:cNvPr>
          <p:cNvGrpSpPr/>
          <p:nvPr/>
        </p:nvGrpSpPr>
        <p:grpSpPr>
          <a:xfrm>
            <a:off x="6232816" y="1417637"/>
            <a:ext cx="2616169" cy="5068221"/>
            <a:chOff x="6351662" y="2187912"/>
            <a:chExt cx="2616169" cy="42962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94C375-F93D-4816-88B9-4FCD6298E448}"/>
                </a:ext>
              </a:extLst>
            </p:cNvPr>
            <p:cNvSpPr/>
            <p:nvPr/>
          </p:nvSpPr>
          <p:spPr>
            <a:xfrm>
              <a:off x="6351662" y="2187912"/>
              <a:ext cx="2616169" cy="42962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C80F65-FDBC-446D-A7E2-7C3CAB7B7F5E}"/>
                </a:ext>
              </a:extLst>
            </p:cNvPr>
            <p:cNvSpPr/>
            <p:nvPr/>
          </p:nvSpPr>
          <p:spPr>
            <a:xfrm>
              <a:off x="7852095" y="6065240"/>
              <a:ext cx="1015068" cy="3271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栈内存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14E60B-B66A-4693-9F82-B868CEF8F02F}"/>
              </a:ext>
            </a:extLst>
          </p:cNvPr>
          <p:cNvGrpSpPr/>
          <p:nvPr/>
        </p:nvGrpSpPr>
        <p:grpSpPr>
          <a:xfrm>
            <a:off x="9041333" y="1417637"/>
            <a:ext cx="2616169" cy="5068221"/>
            <a:chOff x="6351662" y="2187912"/>
            <a:chExt cx="2616169" cy="429622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5D799B-3969-4467-9F1C-0A278E06180E}"/>
                </a:ext>
              </a:extLst>
            </p:cNvPr>
            <p:cNvSpPr/>
            <p:nvPr/>
          </p:nvSpPr>
          <p:spPr>
            <a:xfrm>
              <a:off x="6351662" y="2187912"/>
              <a:ext cx="2616169" cy="42962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45569E-04B8-4099-9855-16347C675FFE}"/>
                </a:ext>
              </a:extLst>
            </p:cNvPr>
            <p:cNvSpPr/>
            <p:nvPr/>
          </p:nvSpPr>
          <p:spPr>
            <a:xfrm>
              <a:off x="7852095" y="6065240"/>
              <a:ext cx="1015068" cy="32717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堆内存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3E310FE-D2EA-4D6D-A670-DA6A18FCA5ED}"/>
              </a:ext>
            </a:extLst>
          </p:cNvPr>
          <p:cNvSpPr txBox="1"/>
          <p:nvPr/>
        </p:nvSpPr>
        <p:spPr>
          <a:xfrm>
            <a:off x="9220200" y="1511062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Student()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9B59D3-E0D5-4087-8457-472B07B32471}"/>
              </a:ext>
            </a:extLst>
          </p:cNvPr>
          <p:cNvSpPr txBox="1"/>
          <p:nvPr/>
        </p:nvSpPr>
        <p:spPr>
          <a:xfrm>
            <a:off x="9220200" y="177470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AD5E1702-2803-4851-A4F3-0ABFF1D6F22C}"/>
              </a:ext>
            </a:extLst>
          </p:cNvPr>
          <p:cNvGraphicFramePr>
            <a:graphicFrameLocks noGrp="1"/>
          </p:cNvGraphicFramePr>
          <p:nvPr/>
        </p:nvGraphicFramePr>
        <p:xfrm>
          <a:off x="9429750" y="2169929"/>
          <a:ext cx="1883358" cy="781418"/>
        </p:xfrm>
        <a:graphic>
          <a:graphicData uri="http://schemas.openxmlformats.org/drawingml/2006/table">
            <a:tbl>
              <a:tblPr firstRow="1" bandRow="1"/>
              <a:tblGrid>
                <a:gridCol w="876300">
                  <a:extLst>
                    <a:ext uri="{9D8B030D-6E8A-4147-A177-3AD203B41FA5}">
                      <a16:colId xmlns:a16="http://schemas.microsoft.com/office/drawing/2014/main" val="2992262527"/>
                    </a:ext>
                  </a:extLst>
                </a:gridCol>
                <a:gridCol w="1007058">
                  <a:extLst>
                    <a:ext uri="{9D8B030D-6E8A-4147-A177-3AD203B41FA5}">
                      <a16:colId xmlns:a16="http://schemas.microsoft.com/office/drawing/2014/main" val="731436586"/>
                    </a:ext>
                  </a:extLst>
                </a:gridCol>
              </a:tblGrid>
              <a:tr h="390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1171"/>
                  </a:ext>
                </a:extLst>
              </a:tr>
              <a:tr h="390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91190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BDB65A26-C52D-4A05-8664-F5F0EDF3DF1D}"/>
              </a:ext>
            </a:extLst>
          </p:cNvPr>
          <p:cNvSpPr txBox="1"/>
          <p:nvPr/>
        </p:nvSpPr>
        <p:spPr>
          <a:xfrm>
            <a:off x="10382249" y="2191028"/>
            <a:ext cx="8572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韩梅梅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7166C9F-D24B-4457-9D11-0F9E7EF17E4F}"/>
              </a:ext>
            </a:extLst>
          </p:cNvPr>
          <p:cNvSpPr txBox="1"/>
          <p:nvPr/>
        </p:nvSpPr>
        <p:spPr>
          <a:xfrm>
            <a:off x="10401299" y="2563603"/>
            <a:ext cx="7389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18</a:t>
            </a:r>
            <a:endParaRPr lang="zh-CN" altLang="en-US" sz="16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0AD5B2D-62D5-43CB-9732-F0A68C89A991}"/>
              </a:ext>
            </a:extLst>
          </p:cNvPr>
          <p:cNvSpPr/>
          <p:nvPr/>
        </p:nvSpPr>
        <p:spPr>
          <a:xfrm>
            <a:off x="6350903" y="983571"/>
            <a:ext cx="2379994" cy="385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方法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C9CA59A-778F-4E5E-850E-B5E481B47BC1}"/>
              </a:ext>
            </a:extLst>
          </p:cNvPr>
          <p:cNvSpPr/>
          <p:nvPr/>
        </p:nvSpPr>
        <p:spPr>
          <a:xfrm>
            <a:off x="6331477" y="5159230"/>
            <a:ext cx="2379994" cy="7149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方法</a:t>
            </a:r>
            <a:endParaRPr lang="en-US" altLang="zh-CN" dirty="0"/>
          </a:p>
          <a:p>
            <a:pPr algn="ctr"/>
            <a:r>
              <a:rPr lang="en-US" altLang="zh-CN" dirty="0"/>
              <a:t>Student stu1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D757F30-BD85-4886-9580-BF7F0E6DDA90}"/>
              </a:ext>
            </a:extLst>
          </p:cNvPr>
          <p:cNvGrpSpPr/>
          <p:nvPr/>
        </p:nvGrpSpPr>
        <p:grpSpPr>
          <a:xfrm>
            <a:off x="8481270" y="1946246"/>
            <a:ext cx="738930" cy="3640822"/>
            <a:chOff x="8481270" y="1946246"/>
            <a:chExt cx="738930" cy="3640822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36DF244-E64E-422E-A680-576F0DDB4D91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8481270" y="1959371"/>
              <a:ext cx="73893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DB71FDF-40B3-4B00-A0A5-6FEAA83E36D9}"/>
                </a:ext>
              </a:extLst>
            </p:cNvPr>
            <p:cNvCxnSpPr/>
            <p:nvPr/>
          </p:nvCxnSpPr>
          <p:spPr>
            <a:xfrm>
              <a:off x="8481270" y="1946246"/>
              <a:ext cx="0" cy="36408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09D038E-69E5-4F4E-B81A-8BA947808056}"/>
              </a:ext>
            </a:extLst>
          </p:cNvPr>
          <p:cNvSpPr txBox="1"/>
          <p:nvPr/>
        </p:nvSpPr>
        <p:spPr>
          <a:xfrm>
            <a:off x="8154099" y="5481379"/>
            <a:ext cx="57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7F65AAA-296F-43E0-AE71-DF319ABAFCAB}"/>
              </a:ext>
            </a:extLst>
          </p:cNvPr>
          <p:cNvGrpSpPr/>
          <p:nvPr/>
        </p:nvGrpSpPr>
        <p:grpSpPr>
          <a:xfrm>
            <a:off x="3555774" y="2360305"/>
            <a:ext cx="6016065" cy="1246961"/>
            <a:chOff x="3555774" y="2360305"/>
            <a:chExt cx="6016065" cy="1246961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366D783-2712-46E6-946D-77CA318A49FF}"/>
                </a:ext>
              </a:extLst>
            </p:cNvPr>
            <p:cNvCxnSpPr/>
            <p:nvPr/>
          </p:nvCxnSpPr>
          <p:spPr>
            <a:xfrm>
              <a:off x="3555774" y="3313651"/>
              <a:ext cx="162047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DC1B739-E107-4AF8-9223-EA2CC724D8DA}"/>
                </a:ext>
              </a:extLst>
            </p:cNvPr>
            <p:cNvGrpSpPr/>
            <p:nvPr/>
          </p:nvGrpSpPr>
          <p:grpSpPr>
            <a:xfrm>
              <a:off x="3555774" y="2360305"/>
              <a:ext cx="6016065" cy="1246961"/>
              <a:chOff x="3555774" y="2360305"/>
              <a:chExt cx="6016065" cy="1246961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FFD7311-0650-443D-B5F5-F5B0F8C34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5774" y="3313651"/>
                <a:ext cx="0" cy="2936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4B16DA6-CBB8-4E4E-9F42-5FD8BC773C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6247" y="3313651"/>
                <a:ext cx="0" cy="2936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5E8826F0-35B6-4EF0-8185-F9D60C20D1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1941" y="2529582"/>
                <a:ext cx="0" cy="78406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78D766D-5969-4AAD-AC87-E0BFD9B26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941" y="2529582"/>
                <a:ext cx="441895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39F20F1C-3217-4614-89B8-382C3C64E0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39928" y="2360305"/>
                <a:ext cx="0" cy="18605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AF483115-B129-4E54-A77E-AFA7FFD6869E}"/>
                  </a:ext>
                </a:extLst>
              </p:cNvPr>
              <p:cNvCxnSpPr/>
              <p:nvPr/>
            </p:nvCxnSpPr>
            <p:spPr>
              <a:xfrm>
                <a:off x="8748317" y="2360305"/>
                <a:ext cx="8235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1069E6C3-DB91-46F6-B1CA-7BB46797D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39928" y="2529582"/>
                <a:ext cx="0" cy="24917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05057917-C3CA-4BAA-9E7F-2C7795D25524}"/>
                  </a:ext>
                </a:extLst>
              </p:cNvPr>
              <p:cNvCxnSpPr/>
              <p:nvPr/>
            </p:nvCxnSpPr>
            <p:spPr>
              <a:xfrm>
                <a:off x="8739928" y="2778757"/>
                <a:ext cx="8235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C07F35BC-6CF6-4D18-91E0-F4FB53A60033}"/>
              </a:ext>
            </a:extLst>
          </p:cNvPr>
          <p:cNvSpPr txBox="1"/>
          <p:nvPr/>
        </p:nvSpPr>
        <p:spPr>
          <a:xfrm>
            <a:off x="2994325" y="5523406"/>
            <a:ext cx="20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输出：韩梅梅</a:t>
            </a:r>
            <a:r>
              <a:rPr lang="en-US" altLang="zh-CN" dirty="0"/>
              <a:t>,18</a:t>
            </a:r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9837898-D91B-4E22-A641-CD1C7742DB6F}"/>
              </a:ext>
            </a:extLst>
          </p:cNvPr>
          <p:cNvGrpSpPr/>
          <p:nvPr/>
        </p:nvGrpSpPr>
        <p:grpSpPr>
          <a:xfrm>
            <a:off x="6331477" y="4811418"/>
            <a:ext cx="2379994" cy="1062714"/>
            <a:chOff x="6340771" y="3273240"/>
            <a:chExt cx="2379994" cy="106271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E858CAD-E5A4-48CD-8A2A-E127162D55D0}"/>
                </a:ext>
              </a:extLst>
            </p:cNvPr>
            <p:cNvSpPr/>
            <p:nvPr/>
          </p:nvSpPr>
          <p:spPr>
            <a:xfrm>
              <a:off x="6340771" y="3273240"/>
              <a:ext cx="2379994" cy="10627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main</a:t>
              </a:r>
              <a:r>
                <a:rPr lang="zh-CN" altLang="en-US" dirty="0"/>
                <a:t>方法</a:t>
              </a:r>
              <a:endParaRPr lang="en-US" altLang="zh-CN" dirty="0"/>
            </a:p>
            <a:p>
              <a:pPr algn="ctr"/>
              <a:r>
                <a:rPr lang="en-US" altLang="zh-CN" dirty="0"/>
                <a:t>Student stu1</a:t>
              </a:r>
            </a:p>
            <a:p>
              <a:pPr algn="ctr"/>
              <a:r>
                <a:rPr lang="en-US" altLang="zh-CN" dirty="0"/>
                <a:t>Student stu2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E39914B-7512-4A05-BBBA-37B2D2B9DB43}"/>
                </a:ext>
              </a:extLst>
            </p:cNvPr>
            <p:cNvSpPr txBox="1"/>
            <p:nvPr/>
          </p:nvSpPr>
          <p:spPr>
            <a:xfrm>
              <a:off x="8088351" y="3615896"/>
              <a:ext cx="576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001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4D8E9A35-440E-4ED2-BDF5-A935F6CF8992}"/>
              </a:ext>
            </a:extLst>
          </p:cNvPr>
          <p:cNvSpPr txBox="1"/>
          <p:nvPr/>
        </p:nvSpPr>
        <p:spPr>
          <a:xfrm>
            <a:off x="8084503" y="5441882"/>
            <a:ext cx="57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165E6F8-7D5A-4471-BEEA-77AF3DF8D5F7}"/>
              </a:ext>
            </a:extLst>
          </p:cNvPr>
          <p:cNvSpPr txBox="1"/>
          <p:nvPr/>
        </p:nvSpPr>
        <p:spPr>
          <a:xfrm>
            <a:off x="10382248" y="2201809"/>
            <a:ext cx="8572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李雷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ED24001-A547-4B42-9D52-630464CA0640}"/>
              </a:ext>
            </a:extLst>
          </p:cNvPr>
          <p:cNvSpPr txBox="1"/>
          <p:nvPr/>
        </p:nvSpPr>
        <p:spPr>
          <a:xfrm>
            <a:off x="10382248" y="2567055"/>
            <a:ext cx="7389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BE630BA-95D9-4F03-A35B-4E6E0A29B7D6}"/>
              </a:ext>
            </a:extLst>
          </p:cNvPr>
          <p:cNvGrpSpPr/>
          <p:nvPr/>
        </p:nvGrpSpPr>
        <p:grpSpPr>
          <a:xfrm>
            <a:off x="3339653" y="2360305"/>
            <a:ext cx="6232186" cy="2605978"/>
            <a:chOff x="3339653" y="2360305"/>
            <a:chExt cx="6232186" cy="2605978"/>
          </a:xfrm>
        </p:grpSpPr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925CAFA7-D735-4B08-889D-51799E880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916" y="4723002"/>
              <a:ext cx="0" cy="24328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5E786F4-59A4-4F15-A256-25D5D056E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335" y="4723002"/>
              <a:ext cx="0" cy="24328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5A294417-5AAF-4BDB-BD7A-00D03ADCCCF1}"/>
                </a:ext>
              </a:extLst>
            </p:cNvPr>
            <p:cNvCxnSpPr/>
            <p:nvPr/>
          </p:nvCxnSpPr>
          <p:spPr>
            <a:xfrm>
              <a:off x="3339653" y="4723002"/>
              <a:ext cx="167268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02F6FD4-8394-4C2F-B62B-7116C41D7D5B}"/>
                </a:ext>
              </a:extLst>
            </p:cNvPr>
            <p:cNvCxnSpPr/>
            <p:nvPr/>
          </p:nvCxnSpPr>
          <p:spPr>
            <a:xfrm flipV="1">
              <a:off x="4249023" y="4379053"/>
              <a:ext cx="0" cy="34394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024D32-07B1-4051-B7A7-B01F7B372031}"/>
                </a:ext>
              </a:extLst>
            </p:cNvPr>
            <p:cNvCxnSpPr/>
            <p:nvPr/>
          </p:nvCxnSpPr>
          <p:spPr>
            <a:xfrm>
              <a:off x="4253218" y="4387442"/>
              <a:ext cx="44026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CC60967-FF94-497B-B45C-4C314D496C0E}"/>
                </a:ext>
              </a:extLst>
            </p:cNvPr>
            <p:cNvCxnSpPr/>
            <p:nvPr/>
          </p:nvCxnSpPr>
          <p:spPr>
            <a:xfrm flipV="1">
              <a:off x="8655855" y="2540363"/>
              <a:ext cx="0" cy="183869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F9648913-9A4C-480C-8931-44AFEBCA3BE6}"/>
                </a:ext>
              </a:extLst>
            </p:cNvPr>
            <p:cNvCxnSpPr/>
            <p:nvPr/>
          </p:nvCxnSpPr>
          <p:spPr>
            <a:xfrm>
              <a:off x="8655855" y="2540363"/>
              <a:ext cx="3203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DC80B693-CCE3-4C5F-ABE9-AEB7CE092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7831" y="2360305"/>
              <a:ext cx="0" cy="18005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D654CC5-317E-4071-9302-C06FA713FD0A}"/>
                </a:ext>
              </a:extLst>
            </p:cNvPr>
            <p:cNvCxnSpPr/>
            <p:nvPr/>
          </p:nvCxnSpPr>
          <p:spPr>
            <a:xfrm>
              <a:off x="8967831" y="2540363"/>
              <a:ext cx="0" cy="23839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B806F061-B703-4606-B034-817ADE8BFA24}"/>
                </a:ext>
              </a:extLst>
            </p:cNvPr>
            <p:cNvCxnSpPr/>
            <p:nvPr/>
          </p:nvCxnSpPr>
          <p:spPr>
            <a:xfrm>
              <a:off x="8967831" y="2778757"/>
              <a:ext cx="595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0E9C3846-6276-42B3-93BA-A75B0FF88D92}"/>
                </a:ext>
              </a:extLst>
            </p:cNvPr>
            <p:cNvCxnSpPr/>
            <p:nvPr/>
          </p:nvCxnSpPr>
          <p:spPr>
            <a:xfrm>
              <a:off x="8976220" y="2360305"/>
              <a:ext cx="595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F4F9FB5-B311-4749-AFE9-6F3224EE24C3}"/>
              </a:ext>
            </a:extLst>
          </p:cNvPr>
          <p:cNvSpPr txBox="1"/>
          <p:nvPr/>
        </p:nvSpPr>
        <p:spPr>
          <a:xfrm>
            <a:off x="3004038" y="5819967"/>
            <a:ext cx="20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输出：李雷</a:t>
            </a:r>
            <a:r>
              <a:rPr lang="en-US" altLang="zh-CN" dirty="0"/>
              <a:t>,20</a:t>
            </a:r>
            <a:endParaRPr lang="zh-CN" altLang="en-US" dirty="0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8E2D376-B3BC-400C-A308-A051DAB71E34}"/>
              </a:ext>
            </a:extLst>
          </p:cNvPr>
          <p:cNvGrpSpPr/>
          <p:nvPr/>
        </p:nvGrpSpPr>
        <p:grpSpPr>
          <a:xfrm>
            <a:off x="3332662" y="2361703"/>
            <a:ext cx="6232186" cy="2881416"/>
            <a:chOff x="3339653" y="2360305"/>
            <a:chExt cx="6232186" cy="2881416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B758D247-AE80-4C05-873B-3C6D7C08F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916" y="4723002"/>
              <a:ext cx="0" cy="51871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DA6AAD2-7FF2-4BAB-A871-E41196008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335" y="4723002"/>
              <a:ext cx="0" cy="51871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9E0926DE-1334-419C-AA85-C5AFCE4A382B}"/>
                </a:ext>
              </a:extLst>
            </p:cNvPr>
            <p:cNvCxnSpPr/>
            <p:nvPr/>
          </p:nvCxnSpPr>
          <p:spPr>
            <a:xfrm>
              <a:off x="3339653" y="4723002"/>
              <a:ext cx="167268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6C86057-39B7-4367-BB5D-F1DB56354472}"/>
                </a:ext>
              </a:extLst>
            </p:cNvPr>
            <p:cNvCxnSpPr/>
            <p:nvPr/>
          </p:nvCxnSpPr>
          <p:spPr>
            <a:xfrm flipV="1">
              <a:off x="4249023" y="4379053"/>
              <a:ext cx="0" cy="34394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960C778-A147-44ED-AF32-7D0C6B18944D}"/>
                </a:ext>
              </a:extLst>
            </p:cNvPr>
            <p:cNvCxnSpPr/>
            <p:nvPr/>
          </p:nvCxnSpPr>
          <p:spPr>
            <a:xfrm>
              <a:off x="4253218" y="4387442"/>
              <a:ext cx="44026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F782BDD-3A89-4900-9D85-81A2B5082C66}"/>
                </a:ext>
              </a:extLst>
            </p:cNvPr>
            <p:cNvCxnSpPr/>
            <p:nvPr/>
          </p:nvCxnSpPr>
          <p:spPr>
            <a:xfrm flipV="1">
              <a:off x="8655855" y="2540363"/>
              <a:ext cx="0" cy="183869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E0ADD3F-ACA8-4D2A-8304-862DF1BCFCD9}"/>
                </a:ext>
              </a:extLst>
            </p:cNvPr>
            <p:cNvCxnSpPr/>
            <p:nvPr/>
          </p:nvCxnSpPr>
          <p:spPr>
            <a:xfrm>
              <a:off x="8655855" y="2540363"/>
              <a:ext cx="3203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DE354668-1375-44CC-9319-54C3D80A4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7831" y="2360305"/>
              <a:ext cx="0" cy="18005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B2F99FB-83F6-4964-ADD6-345F20A6DC11}"/>
                </a:ext>
              </a:extLst>
            </p:cNvPr>
            <p:cNvCxnSpPr/>
            <p:nvPr/>
          </p:nvCxnSpPr>
          <p:spPr>
            <a:xfrm>
              <a:off x="8967831" y="2540363"/>
              <a:ext cx="0" cy="23839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DD2BBBB6-6A52-4880-8EA4-5829EA4A2E3F}"/>
                </a:ext>
              </a:extLst>
            </p:cNvPr>
            <p:cNvCxnSpPr/>
            <p:nvPr/>
          </p:nvCxnSpPr>
          <p:spPr>
            <a:xfrm>
              <a:off x="8967831" y="2778757"/>
              <a:ext cx="595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384EEE4E-51C5-4B99-BB86-5FA60DC7B342}"/>
                </a:ext>
              </a:extLst>
            </p:cNvPr>
            <p:cNvCxnSpPr/>
            <p:nvPr/>
          </p:nvCxnSpPr>
          <p:spPr>
            <a:xfrm>
              <a:off x="8976220" y="2360305"/>
              <a:ext cx="595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67D326D-DBA6-47F6-B69E-6B59A4DC409D}"/>
              </a:ext>
            </a:extLst>
          </p:cNvPr>
          <p:cNvSpPr txBox="1"/>
          <p:nvPr/>
        </p:nvSpPr>
        <p:spPr>
          <a:xfrm>
            <a:off x="2996973" y="6098749"/>
            <a:ext cx="20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输出：李雷</a:t>
            </a:r>
            <a:r>
              <a:rPr lang="en-US" altLang="zh-CN" dirty="0"/>
              <a:t>,20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1419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4.16667E-7 0.654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59" grpId="0" animBg="1"/>
      <p:bldP spid="61" grpId="0" animBg="1"/>
      <p:bldP spid="62" grpId="0" animBg="1"/>
      <p:bldP spid="62" grpId="1" animBg="1"/>
      <p:bldP spid="62" grpId="2" animBg="1"/>
      <p:bldP spid="65" grpId="0" animBg="1"/>
      <p:bldP spid="65" grpId="1" animBg="1"/>
      <p:bldP spid="35" grpId="0"/>
      <p:bldP spid="35" grpId="1"/>
      <p:bldP spid="94" grpId="0"/>
      <p:bldP spid="98" grpId="0"/>
      <p:bldP spid="100" grpId="0" animBg="1"/>
      <p:bldP spid="101" grpId="0" animBg="1"/>
      <p:bldP spid="125" grpId="0"/>
      <p:bldP spid="1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6D1D2C-624F-4906-A621-93FD5FE4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什么是成员变量和局部变量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80B695-7448-4467-A80C-49C6810B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3.</a:t>
            </a:r>
            <a:r>
              <a:rPr lang="zh-CN" altLang="en-US" dirty="0"/>
              <a:t>成员变量和局部变量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E3D12A-7931-4CE9-90C6-9651443FCFBB}"/>
              </a:ext>
            </a:extLst>
          </p:cNvPr>
          <p:cNvSpPr/>
          <p:nvPr/>
        </p:nvSpPr>
        <p:spPr>
          <a:xfrm>
            <a:off x="752007" y="2272593"/>
            <a:ext cx="5690738" cy="4525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public class Student{</a:t>
            </a:r>
          </a:p>
          <a:p>
            <a:r>
              <a:rPr lang="en-US" altLang="zh-CN" dirty="0"/>
              <a:t>       String name;</a:t>
            </a:r>
          </a:p>
          <a:p>
            <a:r>
              <a:rPr lang="en-US" altLang="zh-CN" dirty="0"/>
              <a:t>       int age; </a:t>
            </a:r>
          </a:p>
          <a:p>
            <a:r>
              <a:rPr lang="en-US" altLang="zh-CN" dirty="0"/>
              <a:t>       public void study(){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我爱学习。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void </a:t>
            </a:r>
            <a:r>
              <a:rPr lang="en-US" altLang="zh-CN" dirty="0" err="1"/>
              <a:t>doHomework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       int j=0;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我爱做作业。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965B-C7F8-4429-999F-CFF46F9E155E}"/>
              </a:ext>
            </a:extLst>
          </p:cNvPr>
          <p:cNvSpPr/>
          <p:nvPr/>
        </p:nvSpPr>
        <p:spPr>
          <a:xfrm>
            <a:off x="2634143" y="2902591"/>
            <a:ext cx="201336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97726-1C13-410D-877B-920F9ED76EC1}"/>
              </a:ext>
            </a:extLst>
          </p:cNvPr>
          <p:cNvSpPr/>
          <p:nvPr/>
        </p:nvSpPr>
        <p:spPr>
          <a:xfrm>
            <a:off x="768785" y="5916439"/>
            <a:ext cx="201336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1CD13E-FF22-409F-BB3E-237451CB56C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35479" y="3028426"/>
            <a:ext cx="330526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158EEBB-CB17-487C-A1ED-D573D231C7F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70121" y="6042274"/>
            <a:ext cx="517062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BC011B7-FDE3-407C-AEAA-D08A3560AD7B}"/>
              </a:ext>
            </a:extLst>
          </p:cNvPr>
          <p:cNvCxnSpPr/>
          <p:nvPr/>
        </p:nvCxnSpPr>
        <p:spPr>
          <a:xfrm flipV="1">
            <a:off x="6140741" y="3028426"/>
            <a:ext cx="0" cy="1535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1EF3B7-7A56-4221-8779-6D4F68184E42}"/>
              </a:ext>
            </a:extLst>
          </p:cNvPr>
          <p:cNvCxnSpPr/>
          <p:nvPr/>
        </p:nvCxnSpPr>
        <p:spPr>
          <a:xfrm>
            <a:off x="6140741" y="4535574"/>
            <a:ext cx="0" cy="150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8BD83FD-283A-4D7D-A024-F77FFBE1D802}"/>
              </a:ext>
            </a:extLst>
          </p:cNvPr>
          <p:cNvSpPr/>
          <p:nvPr/>
        </p:nvSpPr>
        <p:spPr>
          <a:xfrm>
            <a:off x="1199626" y="3154261"/>
            <a:ext cx="1191236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BB0069-11C7-4660-8CBD-9883DADBAB5A}"/>
              </a:ext>
            </a:extLst>
          </p:cNvPr>
          <p:cNvSpPr/>
          <p:nvPr/>
        </p:nvSpPr>
        <p:spPr>
          <a:xfrm>
            <a:off x="1182848" y="3464647"/>
            <a:ext cx="830508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E90FF5-45A7-4D8A-8578-7B5D1E62CA8F}"/>
              </a:ext>
            </a:extLst>
          </p:cNvPr>
          <p:cNvSpPr txBox="1"/>
          <p:nvPr/>
        </p:nvSpPr>
        <p:spPr>
          <a:xfrm>
            <a:off x="7214532" y="2374084"/>
            <a:ext cx="451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成员变量：在类中方法外定义的变量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840BBA-1C45-4D41-A306-28FB09026FB3}"/>
              </a:ext>
            </a:extLst>
          </p:cNvPr>
          <p:cNvSpPr/>
          <p:nvPr/>
        </p:nvSpPr>
        <p:spPr>
          <a:xfrm>
            <a:off x="2835479" y="3716316"/>
            <a:ext cx="260053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22AF69-5B69-4BE5-8010-467FB5F146CE}"/>
              </a:ext>
            </a:extLst>
          </p:cNvPr>
          <p:cNvSpPr/>
          <p:nvPr/>
        </p:nvSpPr>
        <p:spPr>
          <a:xfrm>
            <a:off x="1124125" y="4552352"/>
            <a:ext cx="260053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1754362-DF86-436F-8171-059BE1471E8A}"/>
              </a:ext>
            </a:extLst>
          </p:cNvPr>
          <p:cNvCxnSpPr>
            <a:stCxn id="21" idx="3"/>
          </p:cNvCxnSpPr>
          <p:nvPr/>
        </p:nvCxnSpPr>
        <p:spPr>
          <a:xfrm flipV="1">
            <a:off x="3095532" y="3842150"/>
            <a:ext cx="2625760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055F04C-6443-49EC-8F1B-7D55C84887E5}"/>
              </a:ext>
            </a:extLst>
          </p:cNvPr>
          <p:cNvCxnSpPr>
            <a:stCxn id="22" idx="3"/>
          </p:cNvCxnSpPr>
          <p:nvPr/>
        </p:nvCxnSpPr>
        <p:spPr>
          <a:xfrm flipV="1">
            <a:off x="1384178" y="4678186"/>
            <a:ext cx="4311947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7807842-80F4-4D6C-BFE6-FBF02FF3C856}"/>
              </a:ext>
            </a:extLst>
          </p:cNvPr>
          <p:cNvCxnSpPr/>
          <p:nvPr/>
        </p:nvCxnSpPr>
        <p:spPr>
          <a:xfrm flipV="1">
            <a:off x="5696125" y="3842150"/>
            <a:ext cx="0" cy="4110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529337-4A73-4140-8632-6556AEC68DC8}"/>
              </a:ext>
            </a:extLst>
          </p:cNvPr>
          <p:cNvCxnSpPr/>
          <p:nvPr/>
        </p:nvCxnSpPr>
        <p:spPr>
          <a:xfrm>
            <a:off x="5696125" y="4269996"/>
            <a:ext cx="0" cy="4081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60EA47A-0348-4E85-8D32-7DA14779CAA5}"/>
              </a:ext>
            </a:extLst>
          </p:cNvPr>
          <p:cNvSpPr/>
          <p:nvPr/>
        </p:nvSpPr>
        <p:spPr>
          <a:xfrm>
            <a:off x="1665217" y="3998671"/>
            <a:ext cx="830508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B58AE2-FE2F-4BCE-B4C7-2702DBE15E60}"/>
              </a:ext>
            </a:extLst>
          </p:cNvPr>
          <p:cNvSpPr txBox="1"/>
          <p:nvPr/>
        </p:nvSpPr>
        <p:spPr>
          <a:xfrm>
            <a:off x="7214531" y="3346984"/>
            <a:ext cx="451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局部变量：在方法里定义的变量</a:t>
            </a:r>
          </a:p>
        </p:txBody>
      </p:sp>
    </p:spTree>
    <p:extLst>
      <p:ext uri="{BB962C8B-B14F-4D97-AF65-F5344CB8AC3E}">
        <p14:creationId xmlns:p14="http://schemas.microsoft.com/office/powerpoint/2010/main" val="11526137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 animBg="1"/>
      <p:bldP spid="19" grpId="0" animBg="1"/>
      <p:bldP spid="20" grpId="0"/>
      <p:bldP spid="21" grpId="0" animBg="1"/>
      <p:bldP spid="22" grpId="0" animBg="1"/>
      <p:bldP spid="31" grpId="0" animBg="1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C259AF-5635-4055-A016-A607D5FA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成员变量和局部变量区别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638B2B-43A7-49A8-8C2D-1B75E473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3.</a:t>
            </a:r>
            <a:r>
              <a:rPr lang="zh-CN" altLang="en-US" dirty="0"/>
              <a:t>成员变量和局部变量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3F2535-B6AC-4C44-BB78-4F4F3AD7C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76691"/>
              </p:ext>
            </p:extLst>
          </p:nvPr>
        </p:nvGraphicFramePr>
        <p:xfrm>
          <a:off x="2032000" y="2766580"/>
          <a:ext cx="81279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071689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32332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60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区别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局部变量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2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类中位置不同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类中方法外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方法内或方法声明上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06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内存中位置不同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栈内存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82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生命周期不同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随着对象的存在而存在，对象消失而消失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随着方法调用而存在，方法调用完毕而消失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237935"/>
                  </a:ext>
                </a:extLst>
              </a:tr>
              <a:tr h="268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初始化值不同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有默认的初始值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没有默认初始值，必须先定义赋值，才能使用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50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067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29116D-5CC8-424C-B76D-9F69C2B2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4.1private</a:t>
            </a:r>
            <a:r>
              <a:rPr lang="zh-CN" altLang="en-US" dirty="0"/>
              <a:t>关键字    </a:t>
            </a:r>
            <a:endParaRPr lang="en-US" altLang="zh-CN" dirty="0"/>
          </a:p>
          <a:p>
            <a:pPr lvl="3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86E868-CC37-425A-A440-F6DDE55F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4.</a:t>
            </a:r>
            <a:r>
              <a:rPr lang="zh-CN" altLang="en-US" dirty="0"/>
              <a:t>封装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877E4-A815-4BA5-BF57-2F60923C4CD8}"/>
              </a:ext>
            </a:extLst>
          </p:cNvPr>
          <p:cNvSpPr txBox="1"/>
          <p:nvPr/>
        </p:nvSpPr>
        <p:spPr>
          <a:xfrm>
            <a:off x="609600" y="2286000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是一个权限修饰符</a:t>
            </a:r>
            <a:endParaRPr lang="en-US" altLang="zh-CN" dirty="0"/>
          </a:p>
          <a:p>
            <a:r>
              <a:rPr lang="zh-CN" altLang="en-US" dirty="0"/>
              <a:t>可以修饰成员（成员变量和成员方法）</a:t>
            </a:r>
            <a:endParaRPr lang="en-US" altLang="zh-CN" dirty="0"/>
          </a:p>
          <a:p>
            <a:r>
              <a:rPr lang="zh-CN" altLang="en-US" dirty="0"/>
              <a:t>作用是保护成员不能被别的类使用，被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修饰的成员只能在本类中才能访问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B2A464-8C63-4DEE-8162-E8C81CA31425}"/>
              </a:ext>
            </a:extLst>
          </p:cNvPr>
          <p:cNvSpPr txBox="1"/>
          <p:nvPr/>
        </p:nvSpPr>
        <p:spPr>
          <a:xfrm>
            <a:off x="609600" y="3648671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修饰的成员变量，如果需要被其他来使用，提供相应的操作</a:t>
            </a:r>
            <a:endParaRPr lang="en-US" altLang="zh-CN" dirty="0"/>
          </a:p>
          <a:p>
            <a:r>
              <a:rPr lang="zh-CN" altLang="en-US" dirty="0"/>
              <a:t>提供“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”方法，用于获取成员变量的值，方法用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/>
              <a:t>修饰</a:t>
            </a:r>
            <a:endParaRPr lang="en-US" altLang="zh-CN" dirty="0"/>
          </a:p>
          <a:p>
            <a:r>
              <a:rPr lang="zh-CN" altLang="en-US" dirty="0"/>
              <a:t>提供“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”方法，用于设置成员变量的值，方法用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/>
              <a:t>修饰</a:t>
            </a:r>
          </a:p>
        </p:txBody>
      </p:sp>
    </p:spTree>
    <p:extLst>
      <p:ext uri="{BB962C8B-B14F-4D97-AF65-F5344CB8AC3E}">
        <p14:creationId xmlns:p14="http://schemas.microsoft.com/office/powerpoint/2010/main" val="527718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7D643E-D8CF-475C-B70A-38E027A8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4.2private</a:t>
            </a:r>
            <a:r>
              <a:rPr lang="zh-CN" altLang="en-US" dirty="0"/>
              <a:t>关键字的使用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6DFCF9-F3AA-491E-B3F5-BBAB5236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4.</a:t>
            </a:r>
            <a:r>
              <a:rPr lang="zh-CN" altLang="en-US" dirty="0"/>
              <a:t>封装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90D76-57A1-4FF0-8C9D-725510B3846C}"/>
              </a:ext>
            </a:extLst>
          </p:cNvPr>
          <p:cNvSpPr txBox="1"/>
          <p:nvPr/>
        </p:nvSpPr>
        <p:spPr>
          <a:xfrm>
            <a:off x="825500" y="2451100"/>
            <a:ext cx="763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一个标准类的编写</a:t>
            </a:r>
          </a:p>
          <a:p>
            <a:r>
              <a:rPr lang="zh-CN" altLang="en-US" dirty="0"/>
              <a:t>把成员变量用</a:t>
            </a:r>
            <a:r>
              <a:rPr lang="en-US" altLang="zh-CN" dirty="0"/>
              <a:t>private</a:t>
            </a:r>
            <a:r>
              <a:rPr lang="zh-CN" altLang="en-US" dirty="0"/>
              <a:t>修饰</a:t>
            </a:r>
            <a:endParaRPr lang="en-US" altLang="zh-CN" dirty="0"/>
          </a:p>
          <a:p>
            <a:r>
              <a:rPr lang="zh-CN" altLang="en-US" dirty="0"/>
              <a:t>提供对应的</a:t>
            </a:r>
            <a:r>
              <a:rPr lang="en-US" altLang="zh-CN" dirty="0" err="1"/>
              <a:t>getXxx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setXxx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431176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87D441-97B8-4AB7-93C6-61C3C0AA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157899"/>
            <a:ext cx="10972800" cy="4525963"/>
          </a:xfrm>
        </p:spPr>
        <p:txBody>
          <a:bodyPr/>
          <a:lstStyle/>
          <a:p>
            <a:r>
              <a:rPr lang="en-US" altLang="zh-CN" dirty="0"/>
              <a:t>4.3this</a:t>
            </a:r>
            <a:r>
              <a:rPr lang="zh-CN" altLang="en-US" dirty="0"/>
              <a:t>关键字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23814B-D313-4701-ACCC-5698FED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4.</a:t>
            </a:r>
            <a:r>
              <a:rPr lang="zh-CN" altLang="en-US" dirty="0"/>
              <a:t>封装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EC7522-530C-4826-B3B3-35A0B5E41B30}"/>
              </a:ext>
            </a:extLst>
          </p:cNvPr>
          <p:cNvSpPr txBox="1"/>
          <p:nvPr/>
        </p:nvSpPr>
        <p:spPr>
          <a:xfrm>
            <a:off x="621369" y="1776847"/>
            <a:ext cx="546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this</a:t>
            </a:r>
            <a:r>
              <a:rPr lang="zh-CN" altLang="en-US" dirty="0"/>
              <a:t>修饰的变量用于指代成员变量</a:t>
            </a:r>
            <a:endParaRPr lang="en-US" altLang="zh-CN" dirty="0"/>
          </a:p>
          <a:p>
            <a:r>
              <a:rPr lang="zh-CN" altLang="en-US" dirty="0"/>
              <a:t>方法的形参如果和成员变量同名，不带</a:t>
            </a:r>
            <a:r>
              <a:rPr lang="en-US" altLang="zh-CN" dirty="0"/>
              <a:t>this</a:t>
            </a:r>
            <a:r>
              <a:rPr lang="zh-CN" altLang="en-US" dirty="0"/>
              <a:t>修饰的变量指的是形参，而不是成员变量</a:t>
            </a:r>
            <a:endParaRPr lang="en-US" altLang="zh-CN" dirty="0"/>
          </a:p>
          <a:p>
            <a:r>
              <a:rPr lang="zh-CN" altLang="en-US" dirty="0"/>
              <a:t>方法的形参没有和成员变量同名，不带</a:t>
            </a:r>
            <a:r>
              <a:rPr lang="en-US" altLang="zh-CN" dirty="0"/>
              <a:t>this</a:t>
            </a:r>
            <a:r>
              <a:rPr lang="zh-CN" altLang="en-US" dirty="0"/>
              <a:t>修饰的变量指的是成员变量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6EB106-E7FB-49F8-AA5F-C30020995087}"/>
              </a:ext>
            </a:extLst>
          </p:cNvPr>
          <p:cNvSpPr txBox="1"/>
          <p:nvPr/>
        </p:nvSpPr>
        <p:spPr>
          <a:xfrm>
            <a:off x="6896100" y="1583563"/>
            <a:ext cx="424180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Student{</a:t>
            </a:r>
          </a:p>
          <a:p>
            <a:r>
              <a:rPr lang="en-US" altLang="zh-CN" dirty="0"/>
              <a:t>       private String name;</a:t>
            </a:r>
          </a:p>
          <a:p>
            <a:r>
              <a:rPr lang="en-US" altLang="zh-CN" dirty="0"/>
              <a:t>       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   return name;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void </a:t>
            </a:r>
            <a:r>
              <a:rPr lang="en-US" altLang="zh-CN" dirty="0" err="1"/>
              <a:t>setName</a:t>
            </a:r>
            <a:r>
              <a:rPr lang="en-US" altLang="zh-CN" dirty="0"/>
              <a:t>(String name){</a:t>
            </a:r>
          </a:p>
          <a:p>
            <a:r>
              <a:rPr lang="en-US" altLang="zh-CN" dirty="0"/>
              <a:t>            this.name = name; 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1F4CEB-E232-4EB2-9BA4-E6AE1AEE2D73}"/>
              </a:ext>
            </a:extLst>
          </p:cNvPr>
          <p:cNvSpPr/>
          <p:nvPr/>
        </p:nvSpPr>
        <p:spPr>
          <a:xfrm>
            <a:off x="9867900" y="3039261"/>
            <a:ext cx="622300" cy="25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1C9231-83D0-4372-ADA5-88BC23C615A3}"/>
              </a:ext>
            </a:extLst>
          </p:cNvPr>
          <p:cNvSpPr/>
          <p:nvPr/>
        </p:nvSpPr>
        <p:spPr>
          <a:xfrm>
            <a:off x="8602560" y="1924923"/>
            <a:ext cx="622300" cy="25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B21E5-07E5-4153-B512-32C079E36A96}"/>
              </a:ext>
            </a:extLst>
          </p:cNvPr>
          <p:cNvSpPr/>
          <p:nvPr/>
        </p:nvSpPr>
        <p:spPr>
          <a:xfrm>
            <a:off x="8705850" y="3306279"/>
            <a:ext cx="622300" cy="25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1EF6674-1267-444A-9527-F31490AC1C48}"/>
              </a:ext>
            </a:extLst>
          </p:cNvPr>
          <p:cNvGrpSpPr/>
          <p:nvPr/>
        </p:nvGrpSpPr>
        <p:grpSpPr>
          <a:xfrm>
            <a:off x="9328150" y="3297389"/>
            <a:ext cx="850900" cy="137954"/>
            <a:chOff x="9328150" y="3297389"/>
            <a:chExt cx="850900" cy="137954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0CADB96-0125-40E5-A2FA-0FA456718104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9328150" y="3435343"/>
              <a:ext cx="8509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0941F4-BAA7-4E5A-9551-6B5CA1F734C4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10179050" y="3297389"/>
              <a:ext cx="0" cy="1379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E6F14F7-0FC9-40F9-9018-197E589D3A9F}"/>
              </a:ext>
            </a:extLst>
          </p:cNvPr>
          <p:cNvSpPr/>
          <p:nvPr/>
        </p:nvSpPr>
        <p:spPr>
          <a:xfrm>
            <a:off x="7586268" y="3291817"/>
            <a:ext cx="1016291" cy="25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853B4CF-AF22-4A45-A91B-C34EB6802E3D}"/>
              </a:ext>
            </a:extLst>
          </p:cNvPr>
          <p:cNvGrpSpPr/>
          <p:nvPr/>
        </p:nvGrpSpPr>
        <p:grpSpPr>
          <a:xfrm>
            <a:off x="8070209" y="2183051"/>
            <a:ext cx="813732" cy="1076238"/>
            <a:chOff x="8070209" y="2610890"/>
            <a:chExt cx="813732" cy="1076238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E386198-CD7F-4D99-9888-66C745E5A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209" y="3322040"/>
              <a:ext cx="0" cy="3650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A99E50-F593-4F5D-B869-8059A052162D}"/>
                </a:ext>
              </a:extLst>
            </p:cNvPr>
            <p:cNvCxnSpPr>
              <a:cxnSpLocks/>
            </p:cNvCxnSpPr>
            <p:nvPr/>
          </p:nvCxnSpPr>
          <p:spPr>
            <a:xfrm>
              <a:off x="8070209" y="3322040"/>
              <a:ext cx="8137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3D66A6F-51E7-43CE-BB3E-5ECA56936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941" y="2610890"/>
              <a:ext cx="0" cy="711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E4D6B6D-1671-451B-8575-290591CB762B}"/>
              </a:ext>
            </a:extLst>
          </p:cNvPr>
          <p:cNvSpPr/>
          <p:nvPr/>
        </p:nvSpPr>
        <p:spPr>
          <a:xfrm>
            <a:off x="8194879" y="2472075"/>
            <a:ext cx="622300" cy="25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77AE151-7C7F-4AD3-B003-D74E119449D5}"/>
              </a:ext>
            </a:extLst>
          </p:cNvPr>
          <p:cNvGrpSpPr/>
          <p:nvPr/>
        </p:nvGrpSpPr>
        <p:grpSpPr>
          <a:xfrm>
            <a:off x="8817179" y="2183051"/>
            <a:ext cx="199821" cy="427839"/>
            <a:chOff x="8817179" y="2601139"/>
            <a:chExt cx="199821" cy="427839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CD6662D-0133-4B60-864C-077BBC459444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8817179" y="2601139"/>
              <a:ext cx="19982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AA1351C-EED2-4382-9637-58DCE1DA0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000" y="2610890"/>
              <a:ext cx="0" cy="418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4DFDFC8-6134-479C-A7C6-ED8E35E1F256}"/>
              </a:ext>
            </a:extLst>
          </p:cNvPr>
          <p:cNvSpPr txBox="1"/>
          <p:nvPr/>
        </p:nvSpPr>
        <p:spPr>
          <a:xfrm>
            <a:off x="621369" y="3529329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②什么时候使用</a:t>
            </a:r>
            <a:r>
              <a:rPr lang="en-US" altLang="zh-CN" dirty="0"/>
              <a:t>this</a:t>
            </a:r>
            <a:r>
              <a:rPr lang="zh-CN" altLang="en-US" dirty="0"/>
              <a:t>呢？</a:t>
            </a:r>
            <a:r>
              <a:rPr lang="zh-CN" altLang="en-US" dirty="0">
                <a:solidFill>
                  <a:srgbClr val="FF0000"/>
                </a:solidFill>
              </a:rPr>
              <a:t>解决局部变量隐藏成员变量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823560-88BC-4FE0-9B6C-1AC323E07010}"/>
              </a:ext>
            </a:extLst>
          </p:cNvPr>
          <p:cNvSpPr txBox="1"/>
          <p:nvPr/>
        </p:nvSpPr>
        <p:spPr>
          <a:xfrm>
            <a:off x="621369" y="4274915"/>
            <a:ext cx="557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  <a:r>
              <a:rPr lang="en-US" altLang="zh-CN" dirty="0"/>
              <a:t>this</a:t>
            </a:r>
            <a:r>
              <a:rPr lang="zh-CN" altLang="en-US" dirty="0"/>
              <a:t>：代表所在类的对象引用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</a:t>
            </a:r>
            <a:r>
              <a:rPr lang="zh-CN" altLang="en-US" dirty="0"/>
              <a:t>记住：方法被哪个对象调用，</a:t>
            </a:r>
            <a:r>
              <a:rPr lang="en-US" altLang="zh-CN" dirty="0"/>
              <a:t>this</a:t>
            </a:r>
            <a:r>
              <a:rPr lang="zh-CN" altLang="en-US" dirty="0"/>
              <a:t>就代表哪个对象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08D7FA4-D077-45FD-982C-D168C31236E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817179" y="2601139"/>
            <a:ext cx="199821" cy="97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7811154-BAEF-4CFE-93B6-EAD0CBD831BC}"/>
              </a:ext>
            </a:extLst>
          </p:cNvPr>
          <p:cNvSpPr txBox="1"/>
          <p:nvPr/>
        </p:nvSpPr>
        <p:spPr>
          <a:xfrm>
            <a:off x="6896100" y="4420998"/>
            <a:ext cx="42418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StudentDemo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public static void main(String[]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Student s1 = new Student();</a:t>
            </a:r>
          </a:p>
          <a:p>
            <a:r>
              <a:rPr lang="en-US" altLang="zh-CN" dirty="0"/>
              <a:t>        s1.setAge(“</a:t>
            </a:r>
            <a:r>
              <a:rPr lang="zh-CN" altLang="en-US" dirty="0"/>
              <a:t>韩梅梅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Student s2 = new Student();</a:t>
            </a:r>
          </a:p>
          <a:p>
            <a:r>
              <a:rPr lang="en-US" altLang="zh-CN" dirty="0"/>
              <a:t>        s2.setAge(“</a:t>
            </a:r>
            <a:r>
              <a:rPr lang="zh-CN" altLang="en-US" dirty="0"/>
              <a:t>李雷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AF7F1B0-A67F-4344-8B4B-2D33C0873A60}"/>
              </a:ext>
            </a:extLst>
          </p:cNvPr>
          <p:cNvGrpSpPr/>
          <p:nvPr/>
        </p:nvGrpSpPr>
        <p:grpSpPr>
          <a:xfrm>
            <a:off x="7516536" y="3549945"/>
            <a:ext cx="788565" cy="1819009"/>
            <a:chOff x="7516536" y="3549945"/>
            <a:chExt cx="788565" cy="1819009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814CD53-FB53-43B1-8C21-3BFD4AAEB429}"/>
                </a:ext>
              </a:extLst>
            </p:cNvPr>
            <p:cNvCxnSpPr>
              <a:cxnSpLocks/>
            </p:cNvCxnSpPr>
            <p:nvPr/>
          </p:nvCxnSpPr>
          <p:spPr>
            <a:xfrm>
              <a:off x="7826928" y="3564407"/>
              <a:ext cx="478173" cy="1477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F6C101E-FBEB-4720-ABD9-F7C131457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6536" y="3549945"/>
              <a:ext cx="310392" cy="1819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85119CC-CF0F-4F89-A5BE-750B3CAE7C47}"/>
              </a:ext>
            </a:extLst>
          </p:cNvPr>
          <p:cNvGrpSpPr/>
          <p:nvPr/>
        </p:nvGrpSpPr>
        <p:grpSpPr>
          <a:xfrm>
            <a:off x="7586268" y="3549945"/>
            <a:ext cx="718833" cy="2386029"/>
            <a:chOff x="7586268" y="3549945"/>
            <a:chExt cx="718833" cy="2386029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95645F5-8B98-4DBE-A89B-FC9CDEDA5B52}"/>
                </a:ext>
              </a:extLst>
            </p:cNvPr>
            <p:cNvCxnSpPr/>
            <p:nvPr/>
          </p:nvCxnSpPr>
          <p:spPr>
            <a:xfrm>
              <a:off x="7826928" y="3564407"/>
              <a:ext cx="478173" cy="20562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D1F7230-F1F5-4DE2-824D-AF4BE8607EB4}"/>
                </a:ext>
              </a:extLst>
            </p:cNvPr>
            <p:cNvCxnSpPr/>
            <p:nvPr/>
          </p:nvCxnSpPr>
          <p:spPr>
            <a:xfrm flipH="1">
              <a:off x="7586268" y="3549945"/>
              <a:ext cx="240660" cy="23860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606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4" grpId="0" animBg="1"/>
      <p:bldP spid="25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E775E9-2703-466E-B364-8024CB8F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封装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A25341-E286-4B29-BDEF-B2020E0B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4.</a:t>
            </a:r>
            <a:r>
              <a:rPr lang="zh-CN" altLang="en-US" dirty="0"/>
              <a:t>封装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CB3599-AC5E-4C34-8CF3-86D939611B86}"/>
              </a:ext>
            </a:extLst>
          </p:cNvPr>
          <p:cNvSpPr txBox="1"/>
          <p:nvPr/>
        </p:nvSpPr>
        <p:spPr>
          <a:xfrm>
            <a:off x="774700" y="2501900"/>
            <a:ext cx="1117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封装概述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是面向对象三大特征之一（封装、继承、多态）</a:t>
            </a:r>
            <a:endParaRPr lang="en-US" altLang="zh-CN" dirty="0"/>
          </a:p>
          <a:p>
            <a:r>
              <a:rPr lang="zh-CN" altLang="en-US" dirty="0"/>
              <a:t>是面向对象编程语言对客观世界的模拟，客观世界里成员变量都是隐藏在对象内部的，外界是无法直接操作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0E8F50-EE64-4AAA-B601-BA51D63C486F}"/>
              </a:ext>
            </a:extLst>
          </p:cNvPr>
          <p:cNvSpPr txBox="1"/>
          <p:nvPr/>
        </p:nvSpPr>
        <p:spPr>
          <a:xfrm>
            <a:off x="774700" y="3721100"/>
            <a:ext cx="1117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封装原则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将类的某些信息隐藏在类的内部，不允许外部程序直接访问，而是通过该类提供的方法来实现对隐藏信息的操作和访问，成员变量使用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修饰，提供对应的</a:t>
            </a:r>
            <a:r>
              <a:rPr lang="en-US" altLang="zh-CN" dirty="0" err="1">
                <a:solidFill>
                  <a:srgbClr val="FF0000"/>
                </a:solidFill>
              </a:rPr>
              <a:t>getXxx</a:t>
            </a:r>
            <a:r>
              <a:rPr lang="en-US" altLang="zh-CN" dirty="0">
                <a:solidFill>
                  <a:srgbClr val="FF0000"/>
                </a:solidFill>
              </a:rPr>
              <a:t>()/</a:t>
            </a:r>
            <a:r>
              <a:rPr lang="en-US" altLang="zh-CN" dirty="0" err="1">
                <a:solidFill>
                  <a:srgbClr val="FF0000"/>
                </a:solidFill>
              </a:rPr>
              <a:t>setXxx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6E866B-495B-4A01-9053-E588CF57E7CE}"/>
              </a:ext>
            </a:extLst>
          </p:cNvPr>
          <p:cNvSpPr txBox="1"/>
          <p:nvPr/>
        </p:nvSpPr>
        <p:spPr>
          <a:xfrm>
            <a:off x="774700" y="4940300"/>
            <a:ext cx="1117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封装的好处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通过方法来控制成员变量的操作，提高了代码的安全性</a:t>
            </a:r>
            <a:endParaRPr lang="en-US" altLang="zh-CN" dirty="0"/>
          </a:p>
          <a:p>
            <a:r>
              <a:rPr lang="zh-CN" altLang="en-US" dirty="0"/>
              <a:t>把代码用方法进行封装，提高了代码的复用性</a:t>
            </a:r>
          </a:p>
        </p:txBody>
      </p:sp>
    </p:spTree>
    <p:extLst>
      <p:ext uri="{BB962C8B-B14F-4D97-AF65-F5344CB8AC3E}">
        <p14:creationId xmlns:p14="http://schemas.microsoft.com/office/powerpoint/2010/main" val="706360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8261A3-B2DE-4295-9B64-CD86B05A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构造方法概述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98AC50-5685-4FEE-8486-0C219B06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5.</a:t>
            </a:r>
            <a:r>
              <a:rPr lang="zh-CN" altLang="en-US" dirty="0"/>
              <a:t>构造方法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1E05E-6C02-496C-B207-C32738AF6ED4}"/>
              </a:ext>
            </a:extLst>
          </p:cNvPr>
          <p:cNvSpPr txBox="1"/>
          <p:nvPr/>
        </p:nvSpPr>
        <p:spPr>
          <a:xfrm>
            <a:off x="7010402" y="2505670"/>
            <a:ext cx="37211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StudentDemo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Student s1 = </a:t>
            </a:r>
            <a:r>
              <a:rPr lang="en-US" altLang="zh-CN" dirty="0">
                <a:solidFill>
                  <a:srgbClr val="FF0000"/>
                </a:solidFill>
              </a:rPr>
              <a:t>new Student();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CA03A6-74FF-4A4F-A56D-7339E6ED7A8F}"/>
              </a:ext>
            </a:extLst>
          </p:cNvPr>
          <p:cNvSpPr txBox="1"/>
          <p:nvPr/>
        </p:nvSpPr>
        <p:spPr>
          <a:xfrm>
            <a:off x="762000" y="2476500"/>
            <a:ext cx="580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构造方法是一种特殊的方法</a:t>
            </a:r>
            <a:endParaRPr lang="en-US" altLang="zh-CN" dirty="0"/>
          </a:p>
          <a:p>
            <a:r>
              <a:rPr lang="zh-CN" altLang="en-US" dirty="0"/>
              <a:t>作用：创建对象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3D198B-B30B-4AB7-BD1B-8F43A255C8D9}"/>
              </a:ext>
            </a:extLst>
          </p:cNvPr>
          <p:cNvSpPr txBox="1"/>
          <p:nvPr/>
        </p:nvSpPr>
        <p:spPr>
          <a:xfrm>
            <a:off x="762000" y="341253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格式：</a:t>
            </a:r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zh-CN" altLang="en-US" dirty="0"/>
              <a:t>类名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修饰符 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en-US" altLang="zh-CN" dirty="0">
                <a:solidFill>
                  <a:srgbClr val="FF0000"/>
                </a:solidFill>
              </a:rPr>
              <a:t>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823B15-EDF3-4CBF-AEE7-8736EE373848}"/>
              </a:ext>
            </a:extLst>
          </p:cNvPr>
          <p:cNvSpPr txBox="1"/>
          <p:nvPr/>
        </p:nvSpPr>
        <p:spPr>
          <a:xfrm>
            <a:off x="7010402" y="3863182"/>
            <a:ext cx="37211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Student{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public Student(){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//</a:t>
            </a:r>
            <a:r>
              <a:rPr lang="zh-CN" altLang="en-US" dirty="0">
                <a:solidFill>
                  <a:srgbClr val="FF0000"/>
                </a:solidFill>
              </a:rPr>
              <a:t>构造方法里面内容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276A98-0030-4729-A748-0E8242FE41CC}"/>
              </a:ext>
            </a:extLst>
          </p:cNvPr>
          <p:cNvSpPr txBox="1"/>
          <p:nvPr/>
        </p:nvSpPr>
        <p:spPr>
          <a:xfrm>
            <a:off x="762000" y="5003800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功能：主要是完成对象数据的初始化</a:t>
            </a:r>
          </a:p>
        </p:txBody>
      </p:sp>
    </p:spTree>
    <p:extLst>
      <p:ext uri="{BB962C8B-B14F-4D97-AF65-F5344CB8AC3E}">
        <p14:creationId xmlns:p14="http://schemas.microsoft.com/office/powerpoint/2010/main" val="4078893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8FED7A-0AB4-4F5F-9C3E-E9D88FB3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面向对象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0BD54A-B61E-4423-9F7D-731C062B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5801FB45-BA84-49C4-9A38-48166F0F493E}"/>
              </a:ext>
            </a:extLst>
          </p:cNvPr>
          <p:cNvSpPr/>
          <p:nvPr/>
        </p:nvSpPr>
        <p:spPr>
          <a:xfrm>
            <a:off x="1721797" y="2358958"/>
            <a:ext cx="3180944" cy="130350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4000</a:t>
            </a:r>
            <a:r>
              <a:rPr lang="zh-CN" altLang="en-US" dirty="0"/>
              <a:t>元，用来学习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1C9F63-5DD2-4792-8E53-F08BEDA28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37203" y="3845025"/>
            <a:ext cx="899859" cy="16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2DA409-591B-4156-AB1D-6FD566378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8158" y="3863182"/>
            <a:ext cx="855563" cy="1620000"/>
          </a:xfrm>
          <a:prstGeom prst="rect">
            <a:avLst/>
          </a:prstGeom>
        </p:spPr>
      </p:pic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0236BC3C-F25C-4266-AC4F-7C0D1B3DF5AA}"/>
              </a:ext>
            </a:extLst>
          </p:cNvPr>
          <p:cNvSpPr/>
          <p:nvPr/>
        </p:nvSpPr>
        <p:spPr>
          <a:xfrm flipH="1">
            <a:off x="6402288" y="2343066"/>
            <a:ext cx="3180944" cy="130350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要买什么样的笔记本啊？</a:t>
            </a:r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76B3F6C1-32D4-47EC-82BA-7CEBB03252CE}"/>
              </a:ext>
            </a:extLst>
          </p:cNvPr>
          <p:cNvSpPr/>
          <p:nvPr/>
        </p:nvSpPr>
        <p:spPr>
          <a:xfrm flipH="1">
            <a:off x="6402288" y="2343066"/>
            <a:ext cx="3180944" cy="130350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你看这款笔记本如何？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C501D85-8254-4007-B32D-185829867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25" y="4506164"/>
            <a:ext cx="2430000" cy="162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8E0B956-8A95-43B8-B142-241D06BDC353}"/>
              </a:ext>
            </a:extLst>
          </p:cNvPr>
          <p:cNvSpPr txBox="1"/>
          <p:nvPr/>
        </p:nvSpPr>
        <p:spPr>
          <a:xfrm>
            <a:off x="5096040" y="3863182"/>
            <a:ext cx="137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805580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F627F0-B9CF-4281-BA6D-146B3586A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构造方法使用注意事项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BF0EE4-6B20-4520-823D-132C65EC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5.</a:t>
            </a:r>
            <a:r>
              <a:rPr lang="zh-CN" altLang="en-US" dirty="0"/>
              <a:t>构造方法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69A8E3-EA46-4009-B17A-AC5B88CDF155}"/>
              </a:ext>
            </a:extLst>
          </p:cNvPr>
          <p:cNvSpPr txBox="1"/>
          <p:nvPr/>
        </p:nvSpPr>
        <p:spPr>
          <a:xfrm>
            <a:off x="838200" y="2540000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①构造方法的创建</a:t>
            </a:r>
            <a:endParaRPr lang="en-US" altLang="zh-CN" dirty="0"/>
          </a:p>
          <a:p>
            <a:r>
              <a:rPr lang="zh-CN" altLang="en-US" dirty="0"/>
              <a:t>如果没有定义构造方法，系统将给出一个</a:t>
            </a:r>
            <a:r>
              <a:rPr lang="zh-CN" altLang="en-US" dirty="0">
                <a:solidFill>
                  <a:srgbClr val="FF0000"/>
                </a:solidFill>
              </a:rPr>
              <a:t>默认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无参构造方法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如果定义了构造方法，系统将不再提供默认的构造方法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E9453-663A-446E-8E69-7859156C7AB6}"/>
              </a:ext>
            </a:extLst>
          </p:cNvPr>
          <p:cNvSpPr txBox="1"/>
          <p:nvPr/>
        </p:nvSpPr>
        <p:spPr>
          <a:xfrm>
            <a:off x="838200" y="37719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②构造方法的重载</a:t>
            </a:r>
            <a:endParaRPr lang="en-US" altLang="zh-CN" dirty="0"/>
          </a:p>
          <a:p>
            <a:r>
              <a:rPr lang="zh-CN" altLang="en-US" dirty="0"/>
              <a:t>如果自定义了带参数构造方法，还要使用无参构造方法，就必须再写一个无参构造方法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76B712-009E-40D1-B52A-9F19F98834E8}"/>
              </a:ext>
            </a:extLst>
          </p:cNvPr>
          <p:cNvSpPr txBox="1"/>
          <p:nvPr/>
        </p:nvSpPr>
        <p:spPr>
          <a:xfrm>
            <a:off x="838200" y="4787900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③推荐使用方法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无论是否使用，都手动书写无参构造方法</a:t>
            </a:r>
          </a:p>
        </p:txBody>
      </p:sp>
    </p:spTree>
    <p:extLst>
      <p:ext uri="{BB962C8B-B14F-4D97-AF65-F5344CB8AC3E}">
        <p14:creationId xmlns:p14="http://schemas.microsoft.com/office/powerpoint/2010/main" val="36162578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B46A45-29D8-40B0-A626-B36686F9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标准类制作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①成员变量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zh-CN" altLang="en-US" sz="1800" dirty="0"/>
              <a:t>使用</a:t>
            </a:r>
            <a:r>
              <a:rPr lang="en-US" altLang="zh-CN" sz="1800" dirty="0">
                <a:solidFill>
                  <a:srgbClr val="FF0000"/>
                </a:solidFill>
              </a:rPr>
              <a:t>private</a:t>
            </a:r>
            <a:r>
              <a:rPr lang="zh-CN" altLang="en-US" sz="1800" dirty="0"/>
              <a:t>修饰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②构造方法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提供一个无参构造方法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提供一个带多个参数的构造方法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③成员方法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提供每一个成员变量对象的</a:t>
            </a:r>
            <a:r>
              <a:rPr lang="en-US" altLang="zh-CN" sz="1800" dirty="0" err="1">
                <a:solidFill>
                  <a:srgbClr val="FF0000"/>
                </a:solidFill>
              </a:rPr>
              <a:t>setXxx</a:t>
            </a:r>
            <a:r>
              <a:rPr lang="en-US" altLang="zh-CN" sz="1800" dirty="0">
                <a:solidFill>
                  <a:srgbClr val="FF0000"/>
                </a:solidFill>
              </a:rPr>
              <a:t>()/</a:t>
            </a:r>
            <a:r>
              <a:rPr lang="en-US" altLang="zh-CN" sz="1800" dirty="0" err="1">
                <a:solidFill>
                  <a:srgbClr val="FF0000"/>
                </a:solidFill>
              </a:rPr>
              <a:t>getXxx</a:t>
            </a:r>
            <a:r>
              <a:rPr lang="en-US" altLang="zh-CN" sz="18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zh-CN" altLang="en-US" sz="1800" dirty="0"/>
              <a:t>        提供一个显示对象信息的</a:t>
            </a:r>
            <a:r>
              <a:rPr lang="en-US" altLang="zh-CN" sz="1800" dirty="0">
                <a:solidFill>
                  <a:srgbClr val="FF0000"/>
                </a:solidFill>
              </a:rPr>
              <a:t>show()</a:t>
            </a:r>
          </a:p>
          <a:p>
            <a:pPr marL="0" indent="0">
              <a:buNone/>
            </a:pPr>
            <a:r>
              <a:rPr lang="zh-CN" altLang="en-US" sz="1800" dirty="0"/>
              <a:t>④创建对象并为其成员变量赋值的两种方式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无参构造方法创建对象后使用</a:t>
            </a:r>
            <a:r>
              <a:rPr lang="en-US" altLang="zh-CN" sz="1800" dirty="0" err="1">
                <a:solidFill>
                  <a:srgbClr val="FF0000"/>
                </a:solidFill>
              </a:rPr>
              <a:t>setXxx</a:t>
            </a:r>
            <a:r>
              <a:rPr lang="en-US" altLang="zh-CN" sz="1800" dirty="0">
                <a:solidFill>
                  <a:srgbClr val="FF0000"/>
                </a:solidFill>
              </a:rPr>
              <a:t>()</a:t>
            </a:r>
            <a:r>
              <a:rPr lang="zh-CN" altLang="en-US" sz="1800" dirty="0"/>
              <a:t>赋值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使用带参构造方法直接创建带有属性值的对象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83B0F2-578F-4F8D-B679-FF06A271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5.</a:t>
            </a:r>
            <a:r>
              <a:rPr lang="zh-CN" altLang="en-US" dirty="0"/>
              <a:t>构造方法</a:t>
            </a:r>
          </a:p>
        </p:txBody>
      </p:sp>
    </p:spTree>
    <p:extLst>
      <p:ext uri="{BB962C8B-B14F-4D97-AF65-F5344CB8AC3E}">
        <p14:creationId xmlns:p14="http://schemas.microsoft.com/office/powerpoint/2010/main" val="29831005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8FED7A-0AB4-4F5F-9C3E-E9D88FB3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面向对象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0BD54A-B61E-4423-9F7D-731C062B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A165749-3CF0-40A8-BF3B-4C06DF7D6738}"/>
              </a:ext>
            </a:extLst>
          </p:cNvPr>
          <p:cNvSpPr/>
          <p:nvPr/>
        </p:nvSpPr>
        <p:spPr>
          <a:xfrm>
            <a:off x="4280170" y="4367719"/>
            <a:ext cx="3852153" cy="2140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52D66-781A-48F9-BE72-CD0040BAD169}"/>
              </a:ext>
            </a:extLst>
          </p:cNvPr>
          <p:cNvSpPr txBox="1"/>
          <p:nvPr/>
        </p:nvSpPr>
        <p:spPr>
          <a:xfrm>
            <a:off x="5407819" y="3688032"/>
            <a:ext cx="114498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关注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549557-71C0-41CE-A6D4-E385F34AC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77501" y="3637799"/>
            <a:ext cx="899859" cy="16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806D02-C342-4C02-80BC-DED1AE4A8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64" y="3771728"/>
            <a:ext cx="2430000" cy="162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A4CAE44-8C03-4582-85EF-FCCA9D181A69}"/>
              </a:ext>
            </a:extLst>
          </p:cNvPr>
          <p:cNvSpPr txBox="1"/>
          <p:nvPr/>
        </p:nvSpPr>
        <p:spPr>
          <a:xfrm>
            <a:off x="5088143" y="3688031"/>
            <a:ext cx="201571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9251795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03F661-3A78-4FFF-B29A-12494794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什么是类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类是一类具有</a:t>
            </a:r>
            <a:r>
              <a:rPr lang="zh-CN" altLang="en-US" dirty="0">
                <a:solidFill>
                  <a:srgbClr val="FF0000"/>
                </a:solidFill>
              </a:rPr>
              <a:t>共同属性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的事物的抽象。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类的特点：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类是对象的数据类型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类是具有相同属性和行为的一组对象的集合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7BAF56-B59F-41C9-902C-31363F1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</p:spTree>
    <p:extLst>
      <p:ext uri="{BB962C8B-B14F-4D97-AF65-F5344CB8AC3E}">
        <p14:creationId xmlns:p14="http://schemas.microsoft.com/office/powerpoint/2010/main" val="2641569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EF379A-6EC0-4F95-834E-AE56D8CE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1.4</a:t>
            </a:r>
            <a:r>
              <a:rPr lang="zh-CN" altLang="en-US" dirty="0"/>
              <a:t>什么是对象的属性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：对象具有的各种特征，每个对象的每个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都拥有特定的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097F77-5916-47F1-99B3-0C1D4DE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7F249-3C8A-4008-B3DE-1AB9D7E3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2" y="3712735"/>
            <a:ext cx="2430000" cy="16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B4B2A4-FB51-4C66-B076-E8821CB620F6}"/>
              </a:ext>
            </a:extLst>
          </p:cNvPr>
          <p:cNvSpPr txBox="1"/>
          <p:nvPr/>
        </p:nvSpPr>
        <p:spPr>
          <a:xfrm>
            <a:off x="4070555" y="3712735"/>
            <a:ext cx="2517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属性：值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品牌：华为</a:t>
            </a:r>
            <a:endParaRPr lang="en-US" altLang="zh-CN" dirty="0"/>
          </a:p>
          <a:p>
            <a:r>
              <a:rPr lang="zh-CN" altLang="en-US" dirty="0"/>
              <a:t>价格：</a:t>
            </a:r>
            <a:r>
              <a:rPr lang="en-US" altLang="zh-CN" dirty="0"/>
              <a:t>3999</a:t>
            </a:r>
          </a:p>
          <a:p>
            <a:r>
              <a:rPr lang="en-US" altLang="zh-CN" dirty="0" err="1"/>
              <a:t>cpu</a:t>
            </a:r>
            <a:r>
              <a:rPr lang="zh-CN" altLang="en-US" dirty="0"/>
              <a:t>：</a:t>
            </a:r>
            <a:r>
              <a:rPr lang="en-US" altLang="zh-CN" dirty="0"/>
              <a:t>intel i5</a:t>
            </a:r>
          </a:p>
          <a:p>
            <a:r>
              <a:rPr lang="zh-CN" altLang="en-US" dirty="0"/>
              <a:t>内存：</a:t>
            </a:r>
            <a:r>
              <a:rPr lang="en-US" altLang="zh-CN" dirty="0"/>
              <a:t>8G</a:t>
            </a:r>
          </a:p>
          <a:p>
            <a:r>
              <a:rPr lang="zh-CN" altLang="en-US" dirty="0"/>
              <a:t>硬盘：</a:t>
            </a:r>
            <a:r>
              <a:rPr lang="en-US" altLang="zh-CN" dirty="0"/>
              <a:t>512G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032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D26B95-53AF-4E9D-A77E-2DECE534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1.5</a:t>
            </a:r>
            <a:r>
              <a:rPr lang="zh-CN" altLang="en-US" dirty="0"/>
              <a:t>什么是对象的行为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：对象能够执行的操作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C31A72-48BF-442A-81AF-B77E6C78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BA027F-34BF-4C96-982B-CF75A506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70" y="3637799"/>
            <a:ext cx="2430000" cy="16200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ED4BE31D-4E7F-4138-B763-3595EB91AE99}"/>
              </a:ext>
            </a:extLst>
          </p:cNvPr>
          <p:cNvSpPr/>
          <p:nvPr/>
        </p:nvSpPr>
        <p:spPr>
          <a:xfrm>
            <a:off x="3578942" y="3735366"/>
            <a:ext cx="2202426" cy="1680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783EAE-8203-4E4A-A05C-66D62A15C2F3}"/>
              </a:ext>
            </a:extLst>
          </p:cNvPr>
          <p:cNvSpPr txBox="1"/>
          <p:nvPr/>
        </p:nvSpPr>
        <p:spPr>
          <a:xfrm>
            <a:off x="6096000" y="3657603"/>
            <a:ext cx="1524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学习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374F986-E6A7-41D9-A8C9-670B65466D74}"/>
              </a:ext>
            </a:extLst>
          </p:cNvPr>
          <p:cNvSpPr/>
          <p:nvPr/>
        </p:nvSpPr>
        <p:spPr>
          <a:xfrm>
            <a:off x="3578942" y="4393528"/>
            <a:ext cx="2202426" cy="1680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FB0127-097E-495E-AB09-4D0210D558CA}"/>
              </a:ext>
            </a:extLst>
          </p:cNvPr>
          <p:cNvSpPr txBox="1"/>
          <p:nvPr/>
        </p:nvSpPr>
        <p:spPr>
          <a:xfrm>
            <a:off x="6096000" y="4315765"/>
            <a:ext cx="1524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打游戏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E237204-0F12-40F9-B3D4-828611EE722F}"/>
              </a:ext>
            </a:extLst>
          </p:cNvPr>
          <p:cNvSpPr/>
          <p:nvPr/>
        </p:nvSpPr>
        <p:spPr>
          <a:xfrm>
            <a:off x="3578942" y="4973953"/>
            <a:ext cx="2202426" cy="1680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C40EA8-EF68-4D09-B7AF-19DEB9954BA6}"/>
              </a:ext>
            </a:extLst>
          </p:cNvPr>
          <p:cNvSpPr txBox="1"/>
          <p:nvPr/>
        </p:nvSpPr>
        <p:spPr>
          <a:xfrm>
            <a:off x="6096000" y="4896190"/>
            <a:ext cx="1524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上网购物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114C38A-ADDF-4D5D-82B9-5B9B965EDB64}"/>
              </a:ext>
            </a:extLst>
          </p:cNvPr>
          <p:cNvSpPr/>
          <p:nvPr/>
        </p:nvSpPr>
        <p:spPr>
          <a:xfrm rot="1800000">
            <a:off x="7726907" y="3994109"/>
            <a:ext cx="1080000" cy="1680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962A312-D39F-48BE-98E4-2578056E93F1}"/>
              </a:ext>
            </a:extLst>
          </p:cNvPr>
          <p:cNvSpPr/>
          <p:nvPr/>
        </p:nvSpPr>
        <p:spPr>
          <a:xfrm rot="19800000" flipV="1">
            <a:off x="7726908" y="4850792"/>
            <a:ext cx="1080000" cy="1680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A1CABD1-58E4-4146-B2AD-F4CEF7BE827C}"/>
              </a:ext>
            </a:extLst>
          </p:cNvPr>
          <p:cNvSpPr/>
          <p:nvPr/>
        </p:nvSpPr>
        <p:spPr>
          <a:xfrm flipV="1">
            <a:off x="7696572" y="4424005"/>
            <a:ext cx="1080000" cy="1680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D730AB-B601-4735-8886-44B936CF996D}"/>
              </a:ext>
            </a:extLst>
          </p:cNvPr>
          <p:cNvSpPr txBox="1"/>
          <p:nvPr/>
        </p:nvSpPr>
        <p:spPr>
          <a:xfrm>
            <a:off x="8913814" y="4323361"/>
            <a:ext cx="1524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27399750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B80101-44A6-42BA-86DB-6C549B46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类和对象的关系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：是对现实生活中一类具有共同属性和行为的事物的抽象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  <a:r>
              <a:rPr lang="zh-CN" altLang="en-US" sz="2400" dirty="0"/>
              <a:t>：是能够看得到摸得着的真实存在的实体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C54725-3247-4C79-968D-4B921278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类和对象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975106-4F2E-44AA-A7CE-91590BA8E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85685"/>
              </p:ext>
            </p:extLst>
          </p:nvPr>
        </p:nvGraphicFramePr>
        <p:xfrm>
          <a:off x="1009444" y="3098799"/>
          <a:ext cx="2190956" cy="3657600"/>
        </p:xfrm>
        <a:graphic>
          <a:graphicData uri="http://schemas.openxmlformats.org/drawingml/2006/table">
            <a:tbl>
              <a:tblPr firstRow="1" bandRow="1"/>
              <a:tblGrid>
                <a:gridCol w="2190956">
                  <a:extLst>
                    <a:ext uri="{9D8B030D-6E8A-4147-A177-3AD203B41FA5}">
                      <a16:colId xmlns:a16="http://schemas.microsoft.com/office/drawing/2014/main" val="1148470290"/>
                    </a:ext>
                  </a:extLst>
                </a:gridCol>
              </a:tblGrid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43571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505509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60627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品牌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72002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891845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922049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行为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55261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</a:t>
                      </a:r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586053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打游戏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278621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2786787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712FAB2-F3ED-4044-87B2-414A03C0F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60" y="3098799"/>
            <a:ext cx="2430000" cy="16200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1B037AF-1455-4622-9C69-101BEEA1C6BD}"/>
              </a:ext>
            </a:extLst>
          </p:cNvPr>
          <p:cNvSpPr/>
          <p:nvPr/>
        </p:nvSpPr>
        <p:spPr>
          <a:xfrm>
            <a:off x="3200400" y="3657600"/>
            <a:ext cx="1554760" cy="1327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3E6BD5-7BC7-46F7-88A8-F1C2387CB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82" y="4718799"/>
            <a:ext cx="2200275" cy="16002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D493325-A38F-484C-910C-EA20775D6794}"/>
              </a:ext>
            </a:extLst>
          </p:cNvPr>
          <p:cNvSpPr/>
          <p:nvPr/>
        </p:nvSpPr>
        <p:spPr>
          <a:xfrm>
            <a:off x="3200400" y="5560277"/>
            <a:ext cx="4439382" cy="1327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4C21E0-E79E-4520-BEFB-924D9D63A9BA}"/>
              </a:ext>
            </a:extLst>
          </p:cNvPr>
          <p:cNvSpPr txBox="1"/>
          <p:nvPr/>
        </p:nvSpPr>
        <p:spPr>
          <a:xfrm>
            <a:off x="8111613" y="3229897"/>
            <a:ext cx="193203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类是对象的抽象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对象是类的实体</a:t>
            </a:r>
          </a:p>
        </p:txBody>
      </p:sp>
    </p:spTree>
    <p:extLst>
      <p:ext uri="{BB962C8B-B14F-4D97-AF65-F5344CB8AC3E}">
        <p14:creationId xmlns:p14="http://schemas.microsoft.com/office/powerpoint/2010/main" val="9213372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课件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模板" id="{D2BBFD25-9325-4EE7-95F5-5241069D8B8E}" vid="{B0E4037F-AD58-40C9-8182-FADE46BCB9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21201</TotalTime>
  <Words>3870</Words>
  <Application>Microsoft Office PowerPoint</Application>
  <PresentationFormat>宽屏</PresentationFormat>
  <Paragraphs>791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课件模板</vt:lpstr>
      <vt:lpstr>面向对象基础</vt:lpstr>
      <vt:lpstr>1.类和对象</vt:lpstr>
      <vt:lpstr>1.类和对象</vt:lpstr>
      <vt:lpstr>1.类和对象</vt:lpstr>
      <vt:lpstr>1.类和对象</vt:lpstr>
      <vt:lpstr>1.类和对象</vt:lpstr>
      <vt:lpstr>1.类和对象</vt:lpstr>
      <vt:lpstr>1.类和对象</vt:lpstr>
      <vt:lpstr>1.类和对象</vt:lpstr>
      <vt:lpstr>1.类和对象</vt:lpstr>
      <vt:lpstr>1.类和对象</vt:lpstr>
      <vt:lpstr>1.类和对象</vt:lpstr>
      <vt:lpstr>1.类和对象</vt:lpstr>
      <vt:lpstr>1.8方法的定义和调用</vt:lpstr>
      <vt:lpstr>PowerPoint 演示文稿</vt:lpstr>
      <vt:lpstr>1.8方法的定义和调用</vt:lpstr>
      <vt:lpstr>1.8方法的定义和调用</vt:lpstr>
      <vt:lpstr>1.8方法的定义和调用</vt:lpstr>
      <vt:lpstr>1.9方法重载</vt:lpstr>
      <vt:lpstr>PowerPoint 演示文稿</vt:lpstr>
      <vt:lpstr>PowerPoint 演示文稿</vt:lpstr>
      <vt:lpstr>PowerPoint 演示文稿</vt:lpstr>
      <vt:lpstr>1.10方法的参数传递</vt:lpstr>
      <vt:lpstr>1.10方法的参数传递</vt:lpstr>
      <vt:lpstr>1.10方法的参数传递</vt:lpstr>
      <vt:lpstr>1.10方法的参数传递</vt:lpstr>
      <vt:lpstr>1.11对象的使用</vt:lpstr>
      <vt:lpstr>案例</vt:lpstr>
      <vt:lpstr>案例</vt:lpstr>
      <vt:lpstr>2.对象内存图</vt:lpstr>
      <vt:lpstr>2. 2对象内存图（多个对象）</vt:lpstr>
      <vt:lpstr>2. 3对象内存图（多个对象指向相同）</vt:lpstr>
      <vt:lpstr>3.成员变量和局部变量</vt:lpstr>
      <vt:lpstr>3.成员变量和局部变量</vt:lpstr>
      <vt:lpstr>4.封装</vt:lpstr>
      <vt:lpstr>4.封装</vt:lpstr>
      <vt:lpstr>4.封装</vt:lpstr>
      <vt:lpstr>4.封装</vt:lpstr>
      <vt:lpstr>5.构造方法</vt:lpstr>
      <vt:lpstr>5.构造方法</vt:lpstr>
      <vt:lpstr>5.构造方法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面向对象基础</dc:title>
  <dc:creator>李忠雄</dc:creator>
  <cp:lastModifiedBy>sbzx</cp:lastModifiedBy>
  <cp:revision>211</cp:revision>
  <dcterms:created xsi:type="dcterms:W3CDTF">2022-03-02T07:21:24Z</dcterms:created>
  <dcterms:modified xsi:type="dcterms:W3CDTF">2022-04-04T02:39:06Z</dcterms:modified>
</cp:coreProperties>
</file>