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473" r:id="rId3"/>
    <p:sldId id="472" r:id="rId4"/>
    <p:sldId id="256" r:id="rId5"/>
    <p:sldId id="259" r:id="rId6"/>
    <p:sldId id="474" r:id="rId7"/>
    <p:sldId id="260" r:id="rId8"/>
    <p:sldId id="475" r:id="rId9"/>
    <p:sldId id="476" r:id="rId10"/>
    <p:sldId id="261" r:id="rId11"/>
    <p:sldId id="262" r:id="rId12"/>
    <p:sldId id="267" r:id="rId13"/>
    <p:sldId id="269" r:id="rId14"/>
    <p:sldId id="477" r:id="rId15"/>
    <p:sldId id="478" r:id="rId16"/>
    <p:sldId id="479" r:id="rId17"/>
    <p:sldId id="443" r:id="rId18"/>
    <p:sldId id="480" r:id="rId19"/>
    <p:sldId id="444" r:id="rId20"/>
    <p:sldId id="339" r:id="rId21"/>
    <p:sldId id="445" r:id="rId22"/>
    <p:sldId id="45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93" r:id="rId34"/>
    <p:sldId id="457" r:id="rId35"/>
    <p:sldId id="494" r:id="rId36"/>
    <p:sldId id="495" r:id="rId37"/>
    <p:sldId id="496" r:id="rId38"/>
    <p:sldId id="497" r:id="rId39"/>
    <p:sldId id="458" r:id="rId40"/>
    <p:sldId id="459" r:id="rId41"/>
    <p:sldId id="460" r:id="rId42"/>
    <p:sldId id="461" r:id="rId43"/>
    <p:sldId id="462" r:id="rId44"/>
    <p:sldId id="464" r:id="rId45"/>
    <p:sldId id="465" r:id="rId46"/>
    <p:sldId id="466" r:id="rId47"/>
    <p:sldId id="467" r:id="rId48"/>
    <p:sldId id="468" r:id="rId49"/>
    <p:sldId id="469" r:id="rId50"/>
    <p:sldId id="470" r:id="rId51"/>
    <p:sldId id="332" r:id="rId52"/>
  </p:sldIdLst>
  <p:sldSz cx="12192000" cy="6858000"/>
  <p:notesSz cx="6858000" cy="9144000"/>
  <p:custDataLst>
    <p:tags r:id="rId5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942" y="-108"/>
      </p:cViewPr>
      <p:guideLst>
        <p:guide orient="horz" pos="2160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gs" Target="tags/tag187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051FFFF3-E39B-4E0D-B798-A3F48F446DB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533" y="1341438"/>
            <a:ext cx="10363200" cy="1655762"/>
          </a:xfrm>
        </p:spPr>
        <p:txBody>
          <a:bodyPr/>
          <a:lstStyle>
            <a:lvl1pPr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3" y="3933825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B46E5F6-B413-480F-8F7D-5CADBA6693A6}" type="slidenum">
              <a:rPr lang="en-US" altLang="zh-CN"/>
            </a:fld>
            <a:endParaRPr lang="en-US" altLang="zh-CN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624417" y="3213100"/>
            <a:ext cx="103632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87B39-F052-4446-96C4-64A29AF8D9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7" y="228600"/>
            <a:ext cx="2669116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228600"/>
            <a:ext cx="7806267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66717-4F46-4365-BE3E-62A7D517BA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87FA3-DA84-48EE-BCA2-D099E528C6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1CA67-9F77-49A6-A01C-D1EAEE69AE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1F69D-F5C0-4E81-9D91-23C1B380F1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62275-CDC1-46F8-B238-F45F7C904A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296C3-ED9F-46D3-A925-436F926E81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F1FD8-37CB-4F0A-8DB5-5F72A5DDD8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9832D-7E3F-48F2-8574-743A82C4F1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531BB-009F-465A-9EDF-F5E6ABB4FF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228600"/>
            <a:ext cx="106680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19200"/>
            <a:ext cx="10668000" cy="480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812800" y="1066800"/>
            <a:ext cx="10610851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latin typeface="Times New Roman" panose="02020603050405020304" charset="0"/>
            </a:endParaRP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600" b="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0"/>
            </a:lvl1pPr>
          </a:lstStyle>
          <a:p>
            <a:endParaRPr lang="en-US" altLang="zh-CN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0"/>
            </a:lvl1pPr>
          </a:lstStyle>
          <a:p>
            <a:fld id="{730F9FC3-988C-4398-9812-F0854FDAC92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469900" indent="-469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2800" b="1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5pPr>
      <a:lvl6pPr marL="25514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6pPr>
      <a:lvl7pPr marL="30086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7pPr>
      <a:lvl8pPr marL="34658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8pPr>
      <a:lvl9pPr marL="39230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tags" Target="../tags/tag4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4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6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7.png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tags" Target="../tags/tag87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tags" Target="../tags/tag9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8.png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tags" Target="../tags/tag12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9.png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tags" Target="../tags/tag133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69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1" Type="http://schemas.openxmlformats.org/officeDocument/2006/relationships/tags" Target="../tags/tag17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学习目标</a:t>
            </a:r>
            <a:endParaRPr lang="zh-CN" dirty="0"/>
          </a:p>
          <a:p>
            <a:pPr lvl="1"/>
            <a:r>
              <a:rPr lang="zh-CN" dirty="0"/>
              <a:t>学习</a:t>
            </a:r>
            <a:r>
              <a:rPr lang="en-US" altLang="zh-CN" dirty="0"/>
              <a:t>MyBatis</a:t>
            </a:r>
            <a:r>
              <a:rPr lang="zh-CN" altLang="en-US" dirty="0"/>
              <a:t>、</a:t>
            </a:r>
            <a:r>
              <a:rPr lang="en-US" altLang="zh-CN" dirty="0"/>
              <a:t>Spring</a:t>
            </a:r>
            <a:r>
              <a:rPr lang="zh-CN" altLang="en-US" dirty="0"/>
              <a:t>和</a:t>
            </a:r>
            <a:r>
              <a:rPr lang="en-US" altLang="zh-CN" dirty="0"/>
              <a:t>Spring Boot</a:t>
            </a:r>
            <a:r>
              <a:rPr lang="zh-CN" altLang="en-US" dirty="0"/>
              <a:t>等框架技术，掌握运用上述框架技术进行系统后端开发的方法和技巧。</a:t>
            </a:r>
            <a:endParaRPr lang="zh-CN" altLang="en-US" dirty="0"/>
          </a:p>
          <a:p>
            <a:pPr lvl="0"/>
            <a:r>
              <a:rPr lang="zh-CN" altLang="en-US" dirty="0"/>
              <a:t>应具备的基础知识</a:t>
            </a:r>
            <a:endParaRPr lang="zh-CN" alt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语言基础，面向对象的编程思想。</a:t>
            </a:r>
            <a:endParaRPr lang="en-US" altLang="zh-CN" dirty="0"/>
          </a:p>
          <a:p>
            <a:pPr lvl="1"/>
            <a:r>
              <a:rPr lang="en-US" altLang="zh-CN" dirty="0"/>
              <a:t>Java Web</a:t>
            </a:r>
            <a:r>
              <a:rPr lang="zh-CN" altLang="en-US" dirty="0"/>
              <a:t>知识：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、</a:t>
            </a:r>
            <a:r>
              <a:rPr lang="en-US" altLang="zh-CN" dirty="0"/>
              <a:t>JSP</a:t>
            </a:r>
            <a:r>
              <a:rPr lang="zh-CN" altLang="en-US" dirty="0"/>
              <a:t>、</a:t>
            </a:r>
            <a:r>
              <a:rPr lang="en-US" altLang="zh-CN" dirty="0"/>
              <a:t>Web</a:t>
            </a:r>
            <a:r>
              <a:rPr lang="zh-CN" altLang="en-US" dirty="0"/>
              <a:t>内置对象等。</a:t>
            </a:r>
            <a:endParaRPr lang="zh-CN" altLang="en-US" dirty="0"/>
          </a:p>
          <a:p>
            <a:pPr lvl="1"/>
            <a:r>
              <a:rPr lang="zh-CN" altLang="en-US" dirty="0"/>
              <a:t>数据库（</a:t>
            </a:r>
            <a:r>
              <a:rPr lang="en-US" altLang="zh-CN" dirty="0"/>
              <a:t>MySQL</a:t>
            </a:r>
            <a:r>
              <a:rPr lang="zh-CN" altLang="en-US" dirty="0"/>
              <a:t>）基础知识，熟悉</a:t>
            </a:r>
            <a:r>
              <a:rPr lang="en-US" altLang="zh-CN" dirty="0"/>
              <a:t>SQL</a:t>
            </a:r>
            <a:r>
              <a:rPr lang="zh-CN" altLang="en-US" dirty="0"/>
              <a:t>语句。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1.1 Maven基础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Maven</a:t>
            </a:r>
            <a:r>
              <a:rPr lang="zh-CN" altLang="en-US" dirty="0"/>
              <a:t>？</a:t>
            </a:r>
            <a:endParaRPr lang="zh-CN" altLang="en-US" dirty="0"/>
          </a:p>
          <a:p>
            <a:pPr lvl="1"/>
            <a:r>
              <a:rPr lang="zh-CN" altLang="en-US" dirty="0"/>
              <a:t>下载和配置</a:t>
            </a:r>
            <a:r>
              <a:rPr lang="en-US" altLang="zh-CN" dirty="0"/>
              <a:t>Maven</a:t>
            </a:r>
            <a:r>
              <a:rPr lang="zh-CN" altLang="en-US" dirty="0"/>
              <a:t>工具</a:t>
            </a:r>
            <a:endParaRPr lang="zh-CN" altLang="en-US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Maven</a:t>
            </a:r>
            <a:r>
              <a:rPr lang="zh-CN" altLang="en-US" dirty="0"/>
              <a:t>项目</a:t>
            </a:r>
            <a:endParaRPr lang="en-US" altLang="zh-CN" dirty="0"/>
          </a:p>
          <a:p>
            <a:pPr lvl="1"/>
            <a:r>
              <a:rPr lang="zh-CN" dirty="0"/>
              <a:t>执行</a:t>
            </a:r>
            <a:r>
              <a:rPr lang="en-US" altLang="zh-CN" dirty="0"/>
              <a:t>Maven</a:t>
            </a:r>
            <a:r>
              <a:rPr lang="zh-CN" altLang="en-US" dirty="0"/>
              <a:t>命令（如：</a:t>
            </a:r>
            <a:r>
              <a:rPr lang="en-US" altLang="zh-CN" dirty="0"/>
              <a:t>mvn clear compile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命令式执行</a:t>
            </a:r>
            <a:endParaRPr lang="zh-CN" altLang="en-US" dirty="0"/>
          </a:p>
          <a:p>
            <a:pPr lvl="2"/>
            <a:r>
              <a:rPr lang="zh-CN" altLang="en-US" dirty="0"/>
              <a:t>菜单式执行，由开发工具提供（如</a:t>
            </a:r>
            <a:r>
              <a:rPr lang="en-US" altLang="zh-CN" dirty="0"/>
              <a:t>IDEA</a:t>
            </a:r>
            <a:r>
              <a:rPr lang="zh-CN" altLang="en-US" dirty="0"/>
              <a:t>工具）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1.2 下载和安装Maven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下载</a:t>
            </a:r>
            <a:r>
              <a:rPr lang="en-US" altLang="zh-CN" dirty="0"/>
              <a:t>Maven</a:t>
            </a:r>
            <a:endParaRPr lang="zh-CN" altLang="zh-CN" dirty="0"/>
          </a:p>
          <a:p>
            <a:pPr lvl="1"/>
            <a:r>
              <a:rPr lang="en-US" altLang="zh-CN" dirty="0"/>
              <a:t>https://maven.apache.org/download.cgi</a:t>
            </a:r>
            <a:endParaRPr lang="en-US" altLang="zh-CN" dirty="0"/>
          </a:p>
          <a:p>
            <a:pPr lvl="1"/>
            <a:r>
              <a:rPr lang="zh-CN" altLang="en-US" dirty="0"/>
              <a:t>注意事项：</a:t>
            </a:r>
            <a:endParaRPr lang="zh-CN" altLang="en-US" dirty="0"/>
          </a:p>
          <a:p>
            <a:pPr lvl="2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）与操作系统匹配。</a:t>
            </a:r>
            <a:endParaRPr lang="zh-CN" altLang="en-US" dirty="0"/>
          </a:p>
          <a:p>
            <a:pPr lvl="2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）与</a:t>
            </a:r>
            <a:r>
              <a:rPr lang="en-US" altLang="zh-CN" dirty="0"/>
              <a:t>JDK</a:t>
            </a:r>
            <a:r>
              <a:rPr lang="zh-CN" altLang="en-US" dirty="0"/>
              <a:t>匹配。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pic>
        <p:nvPicPr>
          <p:cNvPr id="6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11900" y="2708910"/>
            <a:ext cx="4890135" cy="27044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1.2 下载和安装Maven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Maven</a:t>
            </a:r>
            <a:r>
              <a:rPr lang="zh-CN" altLang="en-US" dirty="0"/>
              <a:t>目录结构</a:t>
            </a:r>
            <a:endParaRPr lang="zh-CN" altLang="en-US" dirty="0"/>
          </a:p>
          <a:p>
            <a:pPr lvl="1"/>
            <a:r>
              <a:rPr lang="zh-CN" altLang="en-US" dirty="0"/>
              <a:t>解压后放在非中文目录下。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5595" y="2637155"/>
            <a:ext cx="6776085" cy="31248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1.2 下载和安装Maven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Maven</a:t>
            </a:r>
            <a:r>
              <a:rPr lang="zh-CN" altLang="en-US" dirty="0"/>
              <a:t>目录结构</a:t>
            </a:r>
            <a:endParaRPr lang="zh-CN" altLang="en-US" dirty="0"/>
          </a:p>
          <a:p>
            <a:pPr lvl="1"/>
            <a:r>
              <a:rPr dirty="0"/>
              <a:t>bin：包含mvn命令的脚本文件，其中mvn文件是基于UNIX平台的shell脚本，mvn.cmd文件是基于Windows平台的命令脚本。</a:t>
            </a:r>
            <a:endParaRPr dirty="0"/>
          </a:p>
          <a:p>
            <a:pPr lvl="1"/>
            <a:r>
              <a:rPr dirty="0"/>
              <a:t>boot：包含一个类加载器框架plexus-classworlds-2.6.0.jar，Maven使用该框架加载自己的类库。</a:t>
            </a:r>
            <a:endParaRPr dirty="0"/>
          </a:p>
          <a:p>
            <a:pPr lvl="1"/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1.2 下载和安装Maven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Maven</a:t>
            </a:r>
            <a:r>
              <a:rPr lang="zh-CN" altLang="en-US" dirty="0"/>
              <a:t>目录结构</a:t>
            </a:r>
            <a:endParaRPr lang="zh-CN" altLang="en-US" dirty="0"/>
          </a:p>
          <a:p>
            <a:pPr lvl="1"/>
            <a:r>
              <a:rPr dirty="0">
                <a:sym typeface="+mn-ea"/>
              </a:rPr>
              <a:t>conf：包含一个非常重要的文件settings.xml，该文件用于配置针对所有系统用户的Maven行为。通常情况下，建议将settings.xml复制到“C:\Users\{用户名}\.m2\”目录下，用于配置用户范围的Maven行为。</a:t>
            </a:r>
            <a:endParaRPr dirty="0"/>
          </a:p>
          <a:p>
            <a:pPr lvl="1"/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1.2 下载和安装Maven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Maven</a:t>
            </a:r>
            <a:r>
              <a:rPr lang="zh-CN" altLang="en-US" dirty="0"/>
              <a:t>目录结构</a:t>
            </a:r>
            <a:endParaRPr lang="zh-CN" altLang="en-US" dirty="0"/>
          </a:p>
          <a:p>
            <a:pPr lvl="1"/>
            <a:r>
              <a:rPr dirty="0">
                <a:sym typeface="+mn-ea"/>
              </a:rPr>
              <a:t>lib：包含所有Maven运行时的Java类库以及一些相关的第三方依赖。Maven内置的超级pom（其中包含了Maven项目的公共基础配置信息，是所有具体Maven项目配置文件pom.xml的父配置文件）也位于这个目录下的</a:t>
            </a:r>
            <a:r>
              <a:rPr dirty="0">
                <a:solidFill>
                  <a:srgbClr val="FF0000"/>
                </a:solidFill>
                <a:sym typeface="+mn-ea"/>
              </a:rPr>
              <a:t>maven-model-builder-3.8.6.jar</a:t>
            </a:r>
            <a:r>
              <a:rPr dirty="0">
                <a:sym typeface="+mn-ea"/>
              </a:rPr>
              <a:t>文件中。可以说，lib目录才是真正的Maven。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1.2 下载和安装Maven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配置Maven</a:t>
            </a:r>
            <a:endParaRPr lang="zh-CN" altLang="en-US" dirty="0"/>
          </a:p>
          <a:p>
            <a:pPr lvl="1"/>
            <a:r>
              <a:rPr lang="en-US" altLang="zh-CN" dirty="0"/>
              <a:t>settings.xml</a:t>
            </a:r>
            <a:r>
              <a:rPr lang="zh-CN" altLang="en-US" dirty="0"/>
              <a:t>文件：用于配置Maven的行为。若位于安装目录（即</a:t>
            </a:r>
            <a:r>
              <a:rPr lang="en-US" altLang="zh-CN" dirty="0"/>
              <a:t>conf</a:t>
            </a:r>
            <a:r>
              <a:rPr lang="zh-CN" altLang="en-US" dirty="0"/>
              <a:t>）</a:t>
            </a:r>
            <a:r>
              <a:rPr lang="zh-CN" altLang="en-US" dirty="0">
                <a:sym typeface="+mn-ea"/>
              </a:rPr>
              <a:t>中</a:t>
            </a:r>
            <a:r>
              <a:rPr lang="zh-CN" altLang="en-US" dirty="0"/>
              <a:t>，则对使用</a:t>
            </a:r>
            <a:r>
              <a:rPr lang="en-US" altLang="zh-CN" dirty="0"/>
              <a:t>Maven</a:t>
            </a:r>
            <a:r>
              <a:rPr lang="zh-CN" altLang="en-US" dirty="0"/>
              <a:t>的所有用户都起作用；若位于用户目录中，则仅对某用于起作用。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1.2 下载和安装Maven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配置Maven</a:t>
            </a:r>
            <a:endParaRPr lang="zh-CN" altLang="en-US" dirty="0"/>
          </a:p>
          <a:p>
            <a:pPr lvl="1"/>
            <a:r>
              <a:rPr lang="zh-CN" altLang="en-US" dirty="0"/>
              <a:t>默认本地仓库是</a:t>
            </a:r>
            <a:r>
              <a:rPr lang="en-US" altLang="zh-CN" dirty="0"/>
              <a:t>{</a:t>
            </a:r>
            <a:r>
              <a:rPr lang="zh-CN" altLang="en-US" dirty="0"/>
              <a:t>user.home}/.m2/repository，在</a:t>
            </a:r>
            <a:r>
              <a:rPr lang="en-US" altLang="zh-CN" dirty="0"/>
              <a:t>settings.xml</a:t>
            </a:r>
            <a:r>
              <a:rPr lang="zh-CN" altLang="en-US" dirty="0"/>
              <a:t>文件中可以配置本地仓库位置。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 algn="l">
              <a:buSzTx/>
            </a:pPr>
            <a:endParaRPr lang="zh-CN" altLang="en-US" dirty="0">
              <a:cs typeface="+mn-ea"/>
              <a:sym typeface="+mn-ea"/>
            </a:endParaRPr>
          </a:p>
          <a:p>
            <a:pPr lvl="1" algn="l">
              <a:buSzTx/>
            </a:pPr>
            <a:r>
              <a:rPr lang="zh-CN" altLang="en-US" dirty="0">
                <a:cs typeface="+mn-ea"/>
                <a:sym typeface="+mn-ea"/>
              </a:rPr>
              <a:t>为了能在控制台中运行mvn命令，需要配置path路径，即将</a:t>
            </a:r>
            <a:r>
              <a:rPr lang="zh-CN" altLang="en-US" dirty="0">
                <a:solidFill>
                  <a:srgbClr val="0070C0"/>
                </a:solidFill>
                <a:cs typeface="+mn-ea"/>
                <a:sym typeface="+mn-ea"/>
              </a:rPr>
              <a:t>%M2_HOME%\bin</a:t>
            </a:r>
            <a:r>
              <a:rPr lang="zh-CN" altLang="en-US" dirty="0">
                <a:cs typeface="+mn-ea"/>
                <a:sym typeface="+mn-ea"/>
              </a:rPr>
              <a:t>添加到PATH环境变量中。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755265" y="3140710"/>
            <a:ext cx="7514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&lt;localRepository&gt;D:/m2/repository&lt;/localRepository&gt;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1.2 下载和安装Maven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219200"/>
            <a:ext cx="5229860" cy="4800600"/>
          </a:xfrm>
        </p:spPr>
        <p:txBody>
          <a:bodyPr/>
          <a:lstStyle/>
          <a:p>
            <a:pPr lvl="0"/>
            <a:r>
              <a:rPr lang="zh-CN" altLang="en-US" dirty="0"/>
              <a:t>在IntelliJ I</a:t>
            </a:r>
            <a:r>
              <a:rPr lang="en-US" altLang="zh-CN" dirty="0"/>
              <a:t>DEA</a:t>
            </a:r>
            <a:r>
              <a:rPr lang="zh-CN" altLang="en-US" dirty="0"/>
              <a:t>中集成Maven</a:t>
            </a:r>
            <a:endParaRPr lang="zh-CN" altLang="en-US" dirty="0"/>
          </a:p>
          <a:p>
            <a:pPr lvl="1"/>
            <a:r>
              <a:rPr lang="en-US" altLang="zh-CN" dirty="0"/>
              <a:t>IDEA</a:t>
            </a:r>
            <a:r>
              <a:rPr lang="zh-CN" altLang="en-US" dirty="0"/>
              <a:t>中自带了</a:t>
            </a:r>
            <a:r>
              <a:rPr lang="en-US" altLang="zh-CN" dirty="0"/>
              <a:t>Maven</a:t>
            </a:r>
            <a:r>
              <a:rPr lang="zh-CN" altLang="en-US" dirty="0"/>
              <a:t>工具，该工具在控制台中使用，可能不稳定。</a:t>
            </a:r>
            <a:endParaRPr lang="zh-CN" altLang="en-US" dirty="0"/>
          </a:p>
          <a:p>
            <a:pPr lvl="1"/>
            <a:r>
              <a:rPr lang="zh-CN" altLang="en-US" dirty="0"/>
              <a:t>可以将下载的</a:t>
            </a:r>
            <a:r>
              <a:rPr lang="en-US" altLang="zh-CN" dirty="0"/>
              <a:t>Maven</a:t>
            </a:r>
            <a:r>
              <a:rPr lang="zh-CN" altLang="en-US" dirty="0"/>
              <a:t>集成到</a:t>
            </a:r>
            <a:r>
              <a:rPr lang="en-US" altLang="zh-CN" dirty="0">
                <a:sym typeface="+mn-ea"/>
              </a:rPr>
              <a:t>IDEA</a:t>
            </a:r>
            <a:r>
              <a:rPr lang="zh-CN" altLang="en-US" dirty="0"/>
              <a:t>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pic>
        <p:nvPicPr>
          <p:cNvPr id="6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11900" y="1484630"/>
            <a:ext cx="5123180" cy="36709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创建</a:t>
            </a:r>
            <a:r>
              <a:rPr lang="en-US" altLang="zh-CN" dirty="0"/>
              <a:t>Maven</a:t>
            </a:r>
            <a:r>
              <a:rPr lang="zh-CN" altLang="en-US" dirty="0"/>
              <a:t>项目</a:t>
            </a:r>
            <a:endParaRPr lang="zh-CN" altLang="en-US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、选择项目类型</a:t>
            </a:r>
            <a:endParaRPr lang="zh-CN" altLang="en-US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、确定</a:t>
            </a:r>
            <a:r>
              <a:rPr lang="en-US" altLang="zh-CN" dirty="0"/>
              <a:t>JDK</a:t>
            </a:r>
            <a:r>
              <a:rPr lang="zh-CN" altLang="en-US" dirty="0"/>
              <a:t>版本</a:t>
            </a:r>
            <a:endParaRPr lang="zh-CN" altLang="en-US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、确定项目坐标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pic>
        <p:nvPicPr>
          <p:cNvPr id="9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84290" y="1268730"/>
            <a:ext cx="3581400" cy="2165350"/>
          </a:xfrm>
          <a:prstGeom prst="rect">
            <a:avLst/>
          </a:prstGeom>
        </p:spPr>
      </p:pic>
      <p:pic>
        <p:nvPicPr>
          <p:cNvPr id="13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84290" y="3644900"/>
            <a:ext cx="3599180" cy="24593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学习方法</a:t>
            </a:r>
            <a:endParaRPr lang="zh-CN" dirty="0"/>
          </a:p>
          <a:p>
            <a:pPr lvl="1"/>
            <a:r>
              <a:rPr lang="zh-CN" dirty="0"/>
              <a:t>重视实践，在实践中提升开发技能。</a:t>
            </a:r>
            <a:endParaRPr lang="zh-CN" dirty="0"/>
          </a:p>
          <a:p>
            <a:pPr lvl="0"/>
            <a:r>
              <a:rPr lang="zh-CN" altLang="en-US" dirty="0"/>
              <a:t>考查方式</a:t>
            </a:r>
            <a:endParaRPr lang="zh-CN" altLang="en-US" dirty="0"/>
          </a:p>
          <a:p>
            <a:pPr lvl="1"/>
            <a:r>
              <a:rPr lang="zh-CN" altLang="en-US" dirty="0"/>
              <a:t>基于框架技术，独立完成一个简易的信息管理系统的项目编码（功能不少于</a:t>
            </a:r>
            <a:r>
              <a:rPr lang="en-US" altLang="zh-CN" dirty="0"/>
              <a:t>5</a:t>
            </a:r>
            <a:r>
              <a:rPr lang="zh-CN" altLang="en-US" dirty="0"/>
              <a:t>个模块）。</a:t>
            </a:r>
            <a:endParaRPr lang="zh-CN" altLang="en-US" dirty="0"/>
          </a:p>
          <a:p>
            <a:pPr lvl="1"/>
            <a:r>
              <a:rPr lang="zh-CN" altLang="en-US" dirty="0"/>
              <a:t>必修课包含笔试内容。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项目的目录结构</a:t>
            </a:r>
            <a:endParaRPr lang="zh-CN" altLang="en-US" dirty="0"/>
          </a:p>
          <a:p>
            <a:pPr lvl="1"/>
            <a:r>
              <a:rPr lang="zh-CN" altLang="en-US" dirty="0"/>
              <a:t>（1）.idea</a:t>
            </a:r>
            <a:endParaRPr lang="zh-CN" altLang="en-US" dirty="0"/>
          </a:p>
          <a:p>
            <a:pPr lvl="1"/>
            <a:r>
              <a:rPr lang="zh-CN" altLang="en-US" dirty="0"/>
              <a:t>（2）src/main/java</a:t>
            </a:r>
            <a:endParaRPr lang="zh-CN" altLang="en-US" dirty="0"/>
          </a:p>
          <a:p>
            <a:pPr lvl="1"/>
            <a:r>
              <a:rPr lang="zh-CN" altLang="en-US" dirty="0"/>
              <a:t>（3）src/main/resources</a:t>
            </a:r>
            <a:endParaRPr lang="zh-CN" altLang="en-US" dirty="0"/>
          </a:p>
          <a:p>
            <a:pPr lvl="1"/>
            <a:r>
              <a:rPr lang="zh-CN" altLang="en-US" dirty="0"/>
              <a:t>（4）src/test/java</a:t>
            </a:r>
            <a:endParaRPr lang="zh-CN" altLang="en-US" dirty="0"/>
          </a:p>
          <a:p>
            <a:pPr lvl="1"/>
            <a:r>
              <a:rPr lang="zh-CN" altLang="en-US" dirty="0"/>
              <a:t>（5）src/test/resources</a:t>
            </a:r>
            <a:endParaRPr lang="zh-CN" altLang="en-US" dirty="0"/>
          </a:p>
          <a:p>
            <a:pPr lvl="1"/>
            <a:r>
              <a:rPr lang="zh-CN" altLang="en-US" dirty="0"/>
              <a:t>（6）{项目名}.iml</a:t>
            </a:r>
            <a:endParaRPr lang="zh-CN" altLang="en-US" dirty="0"/>
          </a:p>
          <a:p>
            <a:pPr lvl="1"/>
            <a:r>
              <a:rPr lang="zh-CN" altLang="en-US" dirty="0"/>
              <a:t>（7）pom.xml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7845" y="2204720"/>
            <a:ext cx="3405505" cy="2912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构建项目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378904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编码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5158740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652843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测试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789749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打包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933640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安装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5" idx="6"/>
            <a:endCxn id="7" idx="2"/>
          </p:cNvCxnSpPr>
          <p:nvPr>
            <p:custDataLst>
              <p:tags r:id="rId6"/>
            </p:custDataLst>
          </p:nvPr>
        </p:nvCxnSpPr>
        <p:spPr>
          <a:xfrm>
            <a:off x="4788535" y="2336165"/>
            <a:ext cx="37020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>
            <p:custDataLst>
              <p:tags r:id="rId7"/>
            </p:custDataLst>
          </p:nvPr>
        </p:nvCxnSpPr>
        <p:spPr>
          <a:xfrm>
            <a:off x="6158230" y="2336165"/>
            <a:ext cx="370205" cy="8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7527925" y="2344420"/>
            <a:ext cx="3695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6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8896985" y="2344420"/>
            <a:ext cx="4394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10"/>
            </p:custDataLst>
          </p:nvPr>
        </p:nvSpPr>
        <p:spPr>
          <a:xfrm>
            <a:off x="242125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配置依赖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15" idx="6"/>
            <a:endCxn id="5" idx="2"/>
          </p:cNvCxnSpPr>
          <p:nvPr>
            <p:custDataLst>
              <p:tags r:id="rId11"/>
            </p:custDataLst>
          </p:nvPr>
        </p:nvCxnSpPr>
        <p:spPr>
          <a:xfrm>
            <a:off x="3420745" y="2336165"/>
            <a:ext cx="3683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1847850" y="2781300"/>
            <a:ext cx="867727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0"/>
              <a:t>&lt;?xml version="1.0" encoding="UTF-8"?&gt;</a:t>
            </a:r>
            <a:endParaRPr lang="zh-CN" altLang="en-US" sz="1600" b="0"/>
          </a:p>
          <a:p>
            <a:r>
              <a:rPr lang="zh-CN" altLang="en-US" sz="1600" b="0"/>
              <a:t>&lt;project xmlns=http://maven.apache.org/POM/4.0.0</a:t>
            </a:r>
            <a:endParaRPr lang="zh-CN" altLang="en-US" sz="1600" b="0"/>
          </a:p>
          <a:p>
            <a:r>
              <a:rPr lang="zh-CN" altLang="en-US" sz="1600" b="0"/>
              <a:t>         xmlns:xsi=http://www.w3.org/2001/XMLSchema-instance</a:t>
            </a:r>
            <a:endParaRPr lang="zh-CN" altLang="en-US" sz="1600" b="0"/>
          </a:p>
          <a:p>
            <a:r>
              <a:rPr lang="zh-CN" altLang="en-US" sz="1600" b="0"/>
              <a:t>         xsi:schemaLocation="http://maven.apache.org/POM/4.0.0 </a:t>
            </a:r>
            <a:endParaRPr lang="zh-CN" altLang="en-US" sz="1600" b="0"/>
          </a:p>
          <a:p>
            <a:r>
              <a:rPr lang="zh-CN" altLang="en-US" sz="1600" b="0"/>
              <a:t>http://maven.apache.org/xsd/maven-4.0.0.xsd"&gt;</a:t>
            </a:r>
            <a:endParaRPr lang="zh-CN" altLang="en-US" sz="1600" b="0"/>
          </a:p>
          <a:p>
            <a:r>
              <a:rPr lang="en-US" altLang="zh-CN" sz="1600" b="0"/>
              <a:t>  </a:t>
            </a:r>
            <a:r>
              <a:rPr lang="zh-CN" altLang="en-US" sz="1600" b="0"/>
              <a:t>&lt;modelVersion&gt;4.0.0&lt;/modelVersion&gt;</a:t>
            </a:r>
            <a:endParaRPr lang="zh-CN" altLang="en-US" sz="1600" b="0"/>
          </a:p>
          <a:p>
            <a:r>
              <a:rPr lang="en-US" altLang="zh-CN" sz="1600" b="0">
                <a:sym typeface="+mn-ea"/>
              </a:rPr>
              <a:t>  </a:t>
            </a:r>
            <a:r>
              <a:rPr lang="zh-CN" altLang="en-US" sz="1600" b="0"/>
              <a:t>&lt;groupId&gt;com.javaee&lt;/groupId&gt;</a:t>
            </a:r>
            <a:endParaRPr lang="zh-CN" altLang="en-US" sz="1600" b="0"/>
          </a:p>
          <a:p>
            <a:r>
              <a:rPr lang="en-US" altLang="zh-CN" sz="1600" b="0">
                <a:sym typeface="+mn-ea"/>
              </a:rPr>
              <a:t>  </a:t>
            </a:r>
            <a:r>
              <a:rPr lang="zh-CN" altLang="en-US" sz="1600" b="0"/>
              <a:t>&lt;artifactId&gt;ex01&lt;/artifactId&gt;</a:t>
            </a:r>
            <a:endParaRPr lang="zh-CN" altLang="en-US" sz="1600" b="0"/>
          </a:p>
          <a:p>
            <a:r>
              <a:rPr lang="en-US" altLang="zh-CN" sz="1600" b="0">
                <a:sym typeface="+mn-ea"/>
              </a:rPr>
              <a:t>  </a:t>
            </a:r>
            <a:r>
              <a:rPr lang="zh-CN" altLang="en-US" sz="1600" b="0"/>
              <a:t>&lt;version&gt;1.0-SNAPSHOT&lt;/version&gt;</a:t>
            </a:r>
            <a:endParaRPr lang="zh-CN" altLang="en-US" sz="1600" b="0"/>
          </a:p>
          <a:p>
            <a:r>
              <a:rPr lang="en-US" altLang="zh-CN" sz="1600" b="0">
                <a:sym typeface="+mn-ea"/>
              </a:rPr>
              <a:t>  </a:t>
            </a:r>
            <a:r>
              <a:rPr lang="zh-CN" altLang="en-US" sz="1600" b="0"/>
              <a:t>&lt;properties&gt;</a:t>
            </a:r>
            <a:endParaRPr lang="zh-CN" altLang="en-US" sz="1600" b="0"/>
          </a:p>
          <a:p>
            <a:r>
              <a:rPr lang="zh-CN" altLang="en-US" sz="1600" b="0"/>
              <a:t>  </a:t>
            </a:r>
            <a:r>
              <a:rPr lang="en-US" altLang="zh-CN" sz="1600" b="0">
                <a:sym typeface="+mn-ea"/>
              </a:rPr>
              <a:t>  </a:t>
            </a:r>
            <a:r>
              <a:rPr lang="zh-CN" altLang="en-US" sz="1600" b="0"/>
              <a:t>  &lt;project.build.sourceEncoding&gt;UTF-8&lt;/project.build.sourceEncoding&gt;</a:t>
            </a:r>
            <a:endParaRPr lang="zh-CN" altLang="en-US" sz="1600" b="0"/>
          </a:p>
          <a:p>
            <a:r>
              <a:rPr lang="zh-CN" altLang="en-US" sz="1600" b="0"/>
              <a:t>  </a:t>
            </a:r>
            <a:r>
              <a:rPr lang="en-US" altLang="zh-CN" sz="1600" b="0">
                <a:sym typeface="+mn-ea"/>
              </a:rPr>
              <a:t>  </a:t>
            </a:r>
            <a:r>
              <a:rPr lang="zh-CN" altLang="en-US" sz="1600" b="0"/>
              <a:t>  &lt;maven.compiler.encoding&gt;UTF-8&lt;/maven.compiler.encoding&gt;</a:t>
            </a:r>
            <a:endParaRPr lang="zh-CN" altLang="en-US" sz="1600" b="0"/>
          </a:p>
          <a:p>
            <a:r>
              <a:rPr lang="zh-CN" altLang="en-US" sz="1600" b="0"/>
              <a:t>  </a:t>
            </a:r>
            <a:r>
              <a:rPr lang="en-US" altLang="zh-CN" sz="1600" b="0">
                <a:sym typeface="+mn-ea"/>
              </a:rPr>
              <a:t>  </a:t>
            </a:r>
            <a:r>
              <a:rPr lang="zh-CN" altLang="en-US" sz="1600" b="0"/>
              <a:t>  &lt;java.version&gt;11&lt;/java.version&gt;</a:t>
            </a:r>
            <a:endParaRPr lang="zh-CN" altLang="en-US" sz="1600" b="0"/>
          </a:p>
          <a:p>
            <a:r>
              <a:rPr lang="zh-CN" altLang="en-US" sz="1600" b="0"/>
              <a:t>   </a:t>
            </a:r>
            <a:r>
              <a:rPr lang="en-US" altLang="zh-CN" sz="1600" b="0">
                <a:sym typeface="+mn-ea"/>
              </a:rPr>
              <a:t>  </a:t>
            </a:r>
            <a:r>
              <a:rPr lang="zh-CN" altLang="en-US" sz="1600" b="0"/>
              <a:t> &lt;maven.compiler.source&gt;11&lt;/maven.compiler.source&gt;</a:t>
            </a:r>
            <a:endParaRPr lang="zh-CN" altLang="en-US" sz="1600" b="0"/>
          </a:p>
          <a:p>
            <a:r>
              <a:rPr lang="zh-CN" altLang="en-US" sz="1600" b="0"/>
              <a:t>   </a:t>
            </a:r>
            <a:r>
              <a:rPr lang="en-US" altLang="zh-CN" sz="1600" b="0">
                <a:sym typeface="+mn-ea"/>
              </a:rPr>
              <a:t>  </a:t>
            </a:r>
            <a:r>
              <a:rPr lang="zh-CN" altLang="en-US" sz="1600" b="0"/>
              <a:t> &lt;maven.compiler.target&gt;11&lt;/maven.compiler.target&gt;</a:t>
            </a:r>
            <a:endParaRPr lang="zh-CN" altLang="en-US" sz="1600" b="0"/>
          </a:p>
          <a:p>
            <a:r>
              <a:rPr lang="en-US" altLang="zh-CN" sz="1600" b="0">
                <a:sym typeface="+mn-ea"/>
              </a:rPr>
              <a:t>  </a:t>
            </a:r>
            <a:r>
              <a:rPr lang="zh-CN" altLang="en-US" sz="1600" b="0"/>
              <a:t>&lt;/properties&gt;</a:t>
            </a:r>
            <a:endParaRPr lang="zh-CN" altLang="en-US" sz="1600" b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构建项目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378904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编码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5158740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652843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测试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789749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打包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933640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安装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5" idx="6"/>
            <a:endCxn id="7" idx="2"/>
          </p:cNvCxnSpPr>
          <p:nvPr>
            <p:custDataLst>
              <p:tags r:id="rId6"/>
            </p:custDataLst>
          </p:nvPr>
        </p:nvCxnSpPr>
        <p:spPr>
          <a:xfrm>
            <a:off x="4788535" y="2336165"/>
            <a:ext cx="37020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>
            <p:custDataLst>
              <p:tags r:id="rId7"/>
            </p:custDataLst>
          </p:nvPr>
        </p:nvCxnSpPr>
        <p:spPr>
          <a:xfrm>
            <a:off x="6158230" y="2336165"/>
            <a:ext cx="370205" cy="8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7527925" y="2344420"/>
            <a:ext cx="3695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6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8896985" y="2344420"/>
            <a:ext cx="4394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10"/>
            </p:custDataLst>
          </p:nvPr>
        </p:nvSpPr>
        <p:spPr>
          <a:xfrm>
            <a:off x="242125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配置依赖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15" idx="6"/>
            <a:endCxn id="5" idx="2"/>
          </p:cNvCxnSpPr>
          <p:nvPr>
            <p:custDataLst>
              <p:tags r:id="rId11"/>
            </p:custDataLst>
          </p:nvPr>
        </p:nvCxnSpPr>
        <p:spPr>
          <a:xfrm>
            <a:off x="3420745" y="2336165"/>
            <a:ext cx="3683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2279650" y="3140710"/>
            <a:ext cx="800227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0"/>
              <a:t>  </a:t>
            </a:r>
            <a:r>
              <a:rPr lang="zh-CN" altLang="en-US" sz="1600" b="0"/>
              <a:t>&lt;dependencies&gt;</a:t>
            </a:r>
            <a:endParaRPr lang="zh-CN" altLang="en-US" sz="1600" b="0"/>
          </a:p>
          <a:p>
            <a:r>
              <a:rPr lang="en-US" altLang="zh-CN" sz="1600" b="0">
                <a:sym typeface="+mn-ea"/>
              </a:rPr>
              <a:t>  </a:t>
            </a:r>
            <a:r>
              <a:rPr lang="zh-CN" altLang="en-US" sz="1600" b="0"/>
              <a:t>    &lt;dependency&gt;</a:t>
            </a:r>
            <a:endParaRPr lang="zh-CN" altLang="en-US" sz="1600" b="0"/>
          </a:p>
          <a:p>
            <a:r>
              <a:rPr lang="en-US" altLang="zh-CN" sz="1600" b="0">
                <a:sym typeface="+mn-ea"/>
              </a:rPr>
              <a:t>  </a:t>
            </a:r>
            <a:r>
              <a:rPr lang="zh-CN" altLang="en-US" sz="1600" b="0"/>
              <a:t>        &lt;groupId&gt;junit&lt;/groupId&gt;</a:t>
            </a:r>
            <a:endParaRPr lang="zh-CN" altLang="en-US" sz="1600" b="0"/>
          </a:p>
          <a:p>
            <a:r>
              <a:rPr lang="zh-CN" altLang="en-US" sz="1600" b="0"/>
              <a:t> </a:t>
            </a:r>
            <a:r>
              <a:rPr lang="en-US" altLang="zh-CN" sz="1600" b="0">
                <a:sym typeface="+mn-ea"/>
              </a:rPr>
              <a:t>  </a:t>
            </a:r>
            <a:r>
              <a:rPr lang="zh-CN" altLang="en-US" sz="1600" b="0"/>
              <a:t>       &lt;artifactId&gt;junit&lt;/artifactId&gt;</a:t>
            </a:r>
            <a:endParaRPr lang="zh-CN" altLang="en-US" sz="1600" b="0"/>
          </a:p>
          <a:p>
            <a:r>
              <a:rPr lang="zh-CN" altLang="en-US" sz="1600" b="0"/>
              <a:t> </a:t>
            </a:r>
            <a:r>
              <a:rPr lang="en-US" altLang="zh-CN" sz="1600" b="0">
                <a:sym typeface="+mn-ea"/>
              </a:rPr>
              <a:t>  </a:t>
            </a:r>
            <a:r>
              <a:rPr lang="zh-CN" altLang="en-US" sz="1600" b="0"/>
              <a:t>       &lt;version&gt;4.12&lt;/version&gt;</a:t>
            </a:r>
            <a:endParaRPr lang="zh-CN" altLang="en-US" sz="1600" b="0"/>
          </a:p>
          <a:p>
            <a:r>
              <a:rPr lang="zh-CN" altLang="en-US" sz="1600" b="0"/>
              <a:t> </a:t>
            </a:r>
            <a:r>
              <a:rPr lang="en-US" altLang="zh-CN" sz="1600" b="0">
                <a:sym typeface="+mn-ea"/>
              </a:rPr>
              <a:t>  </a:t>
            </a:r>
            <a:r>
              <a:rPr lang="zh-CN" altLang="en-US" sz="1600" b="0"/>
              <a:t>       &lt;scope&gt;test&lt;/scope&gt;</a:t>
            </a:r>
            <a:endParaRPr lang="zh-CN" altLang="en-US" sz="1600" b="0"/>
          </a:p>
          <a:p>
            <a:r>
              <a:rPr lang="zh-CN" altLang="en-US" sz="1600" b="0"/>
              <a:t> </a:t>
            </a:r>
            <a:r>
              <a:rPr lang="en-US" altLang="zh-CN" sz="1600" b="0">
                <a:sym typeface="+mn-ea"/>
              </a:rPr>
              <a:t>  </a:t>
            </a:r>
            <a:r>
              <a:rPr lang="zh-CN" altLang="en-US" sz="1600" b="0"/>
              <a:t>   &lt;/dependency&gt;</a:t>
            </a:r>
            <a:endParaRPr lang="zh-CN" altLang="en-US" sz="1600" b="0"/>
          </a:p>
          <a:p>
            <a:r>
              <a:rPr lang="en-US" altLang="zh-CN" sz="1600" b="0">
                <a:sym typeface="+mn-ea"/>
              </a:rPr>
              <a:t>  </a:t>
            </a:r>
            <a:r>
              <a:rPr lang="zh-CN" altLang="en-US" sz="1600" b="0"/>
              <a:t>&lt;/dependencies&gt;</a:t>
            </a:r>
            <a:endParaRPr lang="zh-CN" altLang="en-US" sz="1600" b="0"/>
          </a:p>
          <a:p>
            <a:r>
              <a:rPr lang="zh-CN" altLang="en-US" sz="1600" b="0"/>
              <a:t>&lt;/project&gt;</a:t>
            </a:r>
            <a:endParaRPr lang="zh-CN" altLang="en-US" sz="1600" b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构建项目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378904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编码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5158740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652843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测试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789749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打包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933640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安装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5" idx="6"/>
            <a:endCxn id="7" idx="2"/>
          </p:cNvCxnSpPr>
          <p:nvPr>
            <p:custDataLst>
              <p:tags r:id="rId6"/>
            </p:custDataLst>
          </p:nvPr>
        </p:nvCxnSpPr>
        <p:spPr>
          <a:xfrm>
            <a:off x="4788535" y="2336165"/>
            <a:ext cx="37020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>
            <p:custDataLst>
              <p:tags r:id="rId7"/>
            </p:custDataLst>
          </p:nvPr>
        </p:nvCxnSpPr>
        <p:spPr>
          <a:xfrm>
            <a:off x="6158230" y="2336165"/>
            <a:ext cx="370205" cy="8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7527925" y="2344420"/>
            <a:ext cx="3695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6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8896985" y="2344420"/>
            <a:ext cx="4394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10"/>
            </p:custDataLst>
          </p:nvPr>
        </p:nvSpPr>
        <p:spPr>
          <a:xfrm>
            <a:off x="242125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配置依赖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15" idx="6"/>
            <a:endCxn id="5" idx="2"/>
          </p:cNvCxnSpPr>
          <p:nvPr>
            <p:custDataLst>
              <p:tags r:id="rId11"/>
            </p:custDataLst>
          </p:nvPr>
        </p:nvCxnSpPr>
        <p:spPr>
          <a:xfrm>
            <a:off x="3420745" y="2336165"/>
            <a:ext cx="3683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2495550" y="3284855"/>
            <a:ext cx="78905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0"/>
              <a:t>package com.javaee.ex01;</a:t>
            </a:r>
            <a:endParaRPr lang="zh-CN" altLang="en-US" b="0"/>
          </a:p>
          <a:p>
            <a:r>
              <a:rPr lang="zh-CN" altLang="en-US" b="0"/>
              <a:t>    public floa</a:t>
            </a:r>
            <a:r>
              <a:rPr lang="zh-CN" altLang="en-US" b="0">
                <a:sym typeface="+mn-ea"/>
              </a:rPr>
              <a:t>public class PriceService {</a:t>
            </a:r>
            <a:endParaRPr lang="zh-CN" altLang="en-US" b="0"/>
          </a:p>
          <a:p>
            <a:r>
              <a:rPr lang="en-US" altLang="zh-CN" b="0"/>
              <a:t>       public floa</a:t>
            </a:r>
            <a:r>
              <a:rPr lang="zh-CN" altLang="en-US" b="0"/>
              <a:t>t newPrice(float originPrice, float discount){</a:t>
            </a:r>
            <a:endParaRPr lang="zh-CN" altLang="en-US" b="0"/>
          </a:p>
          <a:p>
            <a:r>
              <a:rPr lang="zh-CN" altLang="en-US" b="0"/>
              <a:t>        </a:t>
            </a:r>
            <a:r>
              <a:rPr lang="en-US" altLang="zh-CN" b="0"/>
              <a:t>   </a:t>
            </a:r>
            <a:r>
              <a:rPr lang="zh-CN" altLang="en-US" b="0"/>
              <a:t>return originPrice * discount; // 计算折扣价</a:t>
            </a:r>
            <a:endParaRPr lang="zh-CN" altLang="en-US" b="0"/>
          </a:p>
          <a:p>
            <a:r>
              <a:rPr lang="zh-CN" altLang="en-US" b="0"/>
              <a:t>    </a:t>
            </a:r>
            <a:r>
              <a:rPr lang="en-US" altLang="zh-CN" b="0"/>
              <a:t>   </a:t>
            </a:r>
            <a:r>
              <a:rPr lang="zh-CN" altLang="en-US" b="0"/>
              <a:t>}</a:t>
            </a:r>
            <a:endParaRPr lang="zh-CN" altLang="en-US" b="0"/>
          </a:p>
          <a:p>
            <a:r>
              <a:rPr lang="zh-CN" altLang="en-US" b="0"/>
              <a:t>}</a:t>
            </a:r>
            <a:endParaRPr lang="zh-CN" altLang="en-US" b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构建项目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378904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编码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5158740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652843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测试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789749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打包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933640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安装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5" idx="6"/>
            <a:endCxn id="7" idx="2"/>
          </p:cNvCxnSpPr>
          <p:nvPr>
            <p:custDataLst>
              <p:tags r:id="rId6"/>
            </p:custDataLst>
          </p:nvPr>
        </p:nvCxnSpPr>
        <p:spPr>
          <a:xfrm>
            <a:off x="4788535" y="2336165"/>
            <a:ext cx="37020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>
            <p:custDataLst>
              <p:tags r:id="rId7"/>
            </p:custDataLst>
          </p:nvPr>
        </p:nvCxnSpPr>
        <p:spPr>
          <a:xfrm>
            <a:off x="6158230" y="2336165"/>
            <a:ext cx="370205" cy="8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7527925" y="2344420"/>
            <a:ext cx="3695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6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8896985" y="2344420"/>
            <a:ext cx="4394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10"/>
            </p:custDataLst>
          </p:nvPr>
        </p:nvSpPr>
        <p:spPr>
          <a:xfrm>
            <a:off x="242125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配置依赖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15" idx="6"/>
            <a:endCxn id="5" idx="2"/>
          </p:cNvCxnSpPr>
          <p:nvPr>
            <p:custDataLst>
              <p:tags r:id="rId11"/>
            </p:custDataLst>
          </p:nvPr>
        </p:nvCxnSpPr>
        <p:spPr>
          <a:xfrm>
            <a:off x="3420745" y="2336165"/>
            <a:ext cx="3683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2423795" y="3140710"/>
            <a:ext cx="77279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0"/>
              <a:t>package com.javaee.ex01;</a:t>
            </a:r>
            <a:endParaRPr lang="zh-CN" altLang="en-US" b="0"/>
          </a:p>
          <a:p>
            <a:r>
              <a:rPr lang="zh-CN" altLang="en-US" b="0"/>
              <a:t>import org.junit.Assert;</a:t>
            </a:r>
            <a:endParaRPr lang="zh-CN" altLang="en-US" b="0"/>
          </a:p>
          <a:p>
            <a:r>
              <a:rPr lang="zh-CN" altLang="en-US" b="0"/>
              <a:t>import org.junit.Test;</a:t>
            </a:r>
            <a:endParaRPr lang="zh-CN" altLang="en-US" b="0"/>
          </a:p>
          <a:p>
            <a:r>
              <a:rPr lang="zh-CN" altLang="en-US" b="0"/>
              <a:t>public class PriceServiceTest {</a:t>
            </a:r>
            <a:endParaRPr lang="zh-CN" altLang="en-US" b="0"/>
          </a:p>
          <a:p>
            <a:r>
              <a:rPr lang="zh-CN" altLang="en-US" b="0"/>
              <a:t>    @Test</a:t>
            </a:r>
            <a:endParaRPr lang="zh-CN" altLang="en-US" b="0"/>
          </a:p>
          <a:p>
            <a:r>
              <a:rPr lang="zh-CN" altLang="en-US" b="0"/>
              <a:t>    public void newPriceTest(){</a:t>
            </a:r>
            <a:endParaRPr lang="zh-CN" altLang="en-US" b="0"/>
          </a:p>
          <a:p>
            <a:r>
              <a:rPr lang="zh-CN" altLang="en-US" b="0"/>
              <a:t>        PriceService priceService = new PriceService ();</a:t>
            </a:r>
            <a:endParaRPr lang="zh-CN" altLang="en-US" b="0"/>
          </a:p>
          <a:p>
            <a:r>
              <a:rPr lang="zh-CN" altLang="en-US" b="0"/>
              <a:t>        float price = priceService.newPrice(50.f, 0.9f);</a:t>
            </a:r>
            <a:endParaRPr lang="zh-CN" altLang="en-US" b="0"/>
          </a:p>
          <a:p>
            <a:r>
              <a:rPr lang="zh-CN" altLang="en-US" b="0"/>
              <a:t>        Assert.assertEquals(45.f,price,0.0f);</a:t>
            </a:r>
            <a:endParaRPr lang="zh-CN" altLang="en-US" b="0"/>
          </a:p>
          <a:p>
            <a:r>
              <a:rPr lang="zh-CN" altLang="en-US" b="0"/>
              <a:t>        System.out.println("测试完成！");</a:t>
            </a:r>
            <a:endParaRPr lang="zh-CN" altLang="en-US" b="0"/>
          </a:p>
          <a:p>
            <a:r>
              <a:rPr lang="zh-CN" altLang="en-US" b="0"/>
              <a:t>    }</a:t>
            </a:r>
            <a:endParaRPr lang="zh-CN" altLang="en-US" b="0"/>
          </a:p>
          <a:p>
            <a:r>
              <a:rPr lang="zh-CN" altLang="en-US" b="0"/>
              <a:t>}</a:t>
            </a:r>
            <a:endParaRPr lang="zh-CN" altLang="en-US" b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构建项目</a:t>
            </a:r>
            <a:endParaRPr lang="zh-CN" dirty="0"/>
          </a:p>
          <a:p>
            <a:pPr lvl="0"/>
            <a:endParaRPr lang="zh-CN" dirty="0"/>
          </a:p>
          <a:p>
            <a:pPr lvl="0"/>
            <a:endParaRPr lang="zh-CN" dirty="0"/>
          </a:p>
          <a:p>
            <a:pPr lvl="1" algn="l">
              <a:buSzTx/>
            </a:pPr>
            <a:endParaRPr lang="zh-CN" dirty="0">
              <a:sym typeface="+mn-ea"/>
            </a:endParaRPr>
          </a:p>
          <a:p>
            <a:pPr lvl="1" algn="l">
              <a:buSzTx/>
            </a:pPr>
            <a:r>
              <a:rPr lang="zh-CN" dirty="0">
                <a:sym typeface="+mn-ea"/>
              </a:rPr>
              <a:t>Maven Helper插件</a:t>
            </a:r>
            <a:endParaRPr lang="zh-CN" dirty="0"/>
          </a:p>
          <a:p>
            <a:pPr lvl="1"/>
            <a:r>
              <a:rPr lang="zh-CN" dirty="0"/>
              <a:t>编译成功后，会在项目列表中看到一个新增的target目录，该目录中存放了主类的BookService.class文件。注意，测试代码不会被编译。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378904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编码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5158740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652843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测试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789749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打包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933640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安装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5" idx="6"/>
            <a:endCxn id="7" idx="2"/>
          </p:cNvCxnSpPr>
          <p:nvPr>
            <p:custDataLst>
              <p:tags r:id="rId6"/>
            </p:custDataLst>
          </p:nvPr>
        </p:nvCxnSpPr>
        <p:spPr>
          <a:xfrm>
            <a:off x="4788535" y="2336165"/>
            <a:ext cx="37020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>
            <p:custDataLst>
              <p:tags r:id="rId7"/>
            </p:custDataLst>
          </p:nvPr>
        </p:nvCxnSpPr>
        <p:spPr>
          <a:xfrm>
            <a:off x="6158230" y="2336165"/>
            <a:ext cx="370205" cy="8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7527925" y="2344420"/>
            <a:ext cx="3695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6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8896985" y="2344420"/>
            <a:ext cx="4394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10"/>
            </p:custDataLst>
          </p:nvPr>
        </p:nvSpPr>
        <p:spPr>
          <a:xfrm>
            <a:off x="242125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配置依赖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15" idx="6"/>
            <a:endCxn id="5" idx="2"/>
          </p:cNvCxnSpPr>
          <p:nvPr>
            <p:custDataLst>
              <p:tags r:id="rId11"/>
            </p:custDataLst>
          </p:nvPr>
        </p:nvCxnSpPr>
        <p:spPr>
          <a:xfrm>
            <a:off x="3420745" y="2336165"/>
            <a:ext cx="3683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构建项目</a:t>
            </a:r>
            <a:endParaRPr lang="zh-CN" dirty="0"/>
          </a:p>
          <a:p>
            <a:pPr lvl="0"/>
            <a:endParaRPr lang="zh-CN" dirty="0"/>
          </a:p>
          <a:p>
            <a:pPr lvl="0"/>
            <a:endParaRPr lang="zh-CN" dirty="0"/>
          </a:p>
          <a:p>
            <a:pPr lvl="1" algn="l">
              <a:buSzTx/>
            </a:pPr>
            <a:endParaRPr lang="zh-CN" dirty="0">
              <a:sym typeface="+mn-ea"/>
            </a:endParaRPr>
          </a:p>
          <a:p>
            <a:pPr lvl="1" algn="l">
              <a:buSzTx/>
            </a:pPr>
            <a:r>
              <a:rPr lang="zh-CN" dirty="0">
                <a:sym typeface="+mn-ea"/>
              </a:rPr>
              <a:t>运行test命令时，所有被@Test标注方法都会被自动执行，并生成相应的测试报告（该报告位于target/surefire-reports目录中）。</a:t>
            </a:r>
            <a:endParaRPr 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378904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编码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5158740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652843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测试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789749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打包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933640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安装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5" idx="6"/>
            <a:endCxn id="7" idx="2"/>
          </p:cNvCxnSpPr>
          <p:nvPr>
            <p:custDataLst>
              <p:tags r:id="rId6"/>
            </p:custDataLst>
          </p:nvPr>
        </p:nvCxnSpPr>
        <p:spPr>
          <a:xfrm>
            <a:off x="4788535" y="2336165"/>
            <a:ext cx="37020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>
            <p:custDataLst>
              <p:tags r:id="rId7"/>
            </p:custDataLst>
          </p:nvPr>
        </p:nvCxnSpPr>
        <p:spPr>
          <a:xfrm>
            <a:off x="6158230" y="2336165"/>
            <a:ext cx="370205" cy="8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7527925" y="2344420"/>
            <a:ext cx="3695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6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8896985" y="2344420"/>
            <a:ext cx="4394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10"/>
            </p:custDataLst>
          </p:nvPr>
        </p:nvSpPr>
        <p:spPr>
          <a:xfrm>
            <a:off x="242125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配置依赖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15" idx="6"/>
            <a:endCxn id="5" idx="2"/>
          </p:cNvCxnSpPr>
          <p:nvPr>
            <p:custDataLst>
              <p:tags r:id="rId11"/>
            </p:custDataLst>
          </p:nvPr>
        </p:nvCxnSpPr>
        <p:spPr>
          <a:xfrm>
            <a:off x="3420745" y="2336165"/>
            <a:ext cx="3683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构建项目</a:t>
            </a:r>
            <a:endParaRPr lang="zh-CN" dirty="0"/>
          </a:p>
          <a:p>
            <a:pPr lvl="0"/>
            <a:endParaRPr lang="zh-CN" dirty="0"/>
          </a:p>
          <a:p>
            <a:pPr lvl="0"/>
            <a:endParaRPr lang="zh-CN" dirty="0"/>
          </a:p>
          <a:p>
            <a:pPr lvl="1" algn="l">
              <a:buSzTx/>
            </a:pPr>
            <a:endParaRPr lang="zh-CN" dirty="0">
              <a:sym typeface="+mn-ea"/>
            </a:endParaRPr>
          </a:p>
          <a:p>
            <a:pPr lvl="1" algn="l">
              <a:buSzTx/>
            </a:pPr>
            <a:r>
              <a:rPr lang="zh-CN" dirty="0">
                <a:sym typeface="+mn-ea"/>
              </a:rPr>
              <a:t>注意，为避免控制台输出中文时出现乱码，需要在IDEA的【settings】对话框中，左侧列表的【Build, Execution, Deployment】→【Build Tools】→【Maven】→【Runner】选项下，【VM Options】文本框中输入“</a:t>
            </a:r>
            <a:r>
              <a:rPr lang="zh-CN" dirty="0">
                <a:solidFill>
                  <a:srgbClr val="FF0000"/>
                </a:solidFill>
                <a:sym typeface="+mn-ea"/>
              </a:rPr>
              <a:t>-Dfile.encoding=GBK</a:t>
            </a:r>
            <a:r>
              <a:rPr lang="zh-CN" dirty="0">
                <a:sym typeface="+mn-ea"/>
              </a:rPr>
              <a:t>”，保存设置即可。</a:t>
            </a:r>
            <a:endParaRPr 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378904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编码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5158740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652843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测试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789749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打包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933640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安装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5" idx="6"/>
            <a:endCxn id="7" idx="2"/>
          </p:cNvCxnSpPr>
          <p:nvPr>
            <p:custDataLst>
              <p:tags r:id="rId6"/>
            </p:custDataLst>
          </p:nvPr>
        </p:nvCxnSpPr>
        <p:spPr>
          <a:xfrm>
            <a:off x="4788535" y="2336165"/>
            <a:ext cx="37020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>
            <p:custDataLst>
              <p:tags r:id="rId7"/>
            </p:custDataLst>
          </p:nvPr>
        </p:nvCxnSpPr>
        <p:spPr>
          <a:xfrm>
            <a:off x="6158230" y="2336165"/>
            <a:ext cx="370205" cy="8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7527925" y="2344420"/>
            <a:ext cx="3695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6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8896985" y="2344420"/>
            <a:ext cx="4394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10"/>
            </p:custDataLst>
          </p:nvPr>
        </p:nvSpPr>
        <p:spPr>
          <a:xfrm>
            <a:off x="242125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配置依赖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15" idx="6"/>
            <a:endCxn id="5" idx="2"/>
          </p:cNvCxnSpPr>
          <p:nvPr>
            <p:custDataLst>
              <p:tags r:id="rId11"/>
            </p:custDataLst>
          </p:nvPr>
        </p:nvCxnSpPr>
        <p:spPr>
          <a:xfrm>
            <a:off x="3420745" y="2336165"/>
            <a:ext cx="3683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构建项目</a:t>
            </a:r>
            <a:endParaRPr lang="zh-CN" dirty="0"/>
          </a:p>
          <a:p>
            <a:pPr lvl="0"/>
            <a:endParaRPr lang="zh-CN" dirty="0"/>
          </a:p>
          <a:p>
            <a:pPr lvl="0"/>
            <a:endParaRPr lang="zh-CN" dirty="0"/>
          </a:p>
          <a:p>
            <a:pPr lvl="1" algn="l">
              <a:buSzTx/>
            </a:pPr>
            <a:endParaRPr 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378904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编码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5158740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652843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测试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789749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打包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933640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安装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5" idx="6"/>
            <a:endCxn id="7" idx="2"/>
          </p:cNvCxnSpPr>
          <p:nvPr>
            <p:custDataLst>
              <p:tags r:id="rId6"/>
            </p:custDataLst>
          </p:nvPr>
        </p:nvCxnSpPr>
        <p:spPr>
          <a:xfrm>
            <a:off x="4788535" y="2336165"/>
            <a:ext cx="37020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>
            <p:custDataLst>
              <p:tags r:id="rId7"/>
            </p:custDataLst>
          </p:nvPr>
        </p:nvCxnSpPr>
        <p:spPr>
          <a:xfrm>
            <a:off x="6158230" y="2336165"/>
            <a:ext cx="370205" cy="8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7527925" y="2344420"/>
            <a:ext cx="3695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6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8896985" y="2344420"/>
            <a:ext cx="4394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10"/>
            </p:custDataLst>
          </p:nvPr>
        </p:nvSpPr>
        <p:spPr>
          <a:xfrm>
            <a:off x="242125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配置依赖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15" idx="6"/>
            <a:endCxn id="5" idx="2"/>
          </p:cNvCxnSpPr>
          <p:nvPr>
            <p:custDataLst>
              <p:tags r:id="rId11"/>
            </p:custDataLst>
          </p:nvPr>
        </p:nvCxnSpPr>
        <p:spPr>
          <a:xfrm>
            <a:off x="3420745" y="2336165"/>
            <a:ext cx="3683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2130" y="3213100"/>
            <a:ext cx="5661660" cy="3161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构建项目</a:t>
            </a:r>
            <a:endParaRPr lang="zh-CN" dirty="0"/>
          </a:p>
          <a:p>
            <a:pPr lvl="0"/>
            <a:endParaRPr lang="zh-CN" dirty="0"/>
          </a:p>
          <a:p>
            <a:pPr lvl="0"/>
            <a:endParaRPr lang="zh-CN" dirty="0"/>
          </a:p>
          <a:p>
            <a:pPr lvl="1" algn="l">
              <a:buSzTx/>
            </a:pPr>
            <a:r>
              <a:rPr lang="zh-CN" dirty="0">
                <a:sym typeface="+mn-ea"/>
              </a:rPr>
              <a:t>Maven默认打包类型为jar包。</a:t>
            </a:r>
            <a:endParaRPr lang="zh-CN" dirty="0">
              <a:sym typeface="+mn-ea"/>
            </a:endParaRPr>
          </a:p>
          <a:p>
            <a:pPr lvl="1" algn="l">
              <a:buSzTx/>
            </a:pPr>
            <a:r>
              <a:rPr lang="zh-CN" dirty="0">
                <a:sym typeface="+mn-ea"/>
              </a:rPr>
              <a:t>项目主代码被打包成为一个名为ex01-1.0-SNAPSHOT.jar的文件。该文件位于target目录中，按照artifactId-version.jar规则命名。同时，在target/maven-archiver生成一个pom.properties文件，包含了项目的打包信息。</a:t>
            </a:r>
            <a:endParaRPr 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378904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编码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5158740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652843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测试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789749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打包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933640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安装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5" idx="6"/>
            <a:endCxn id="7" idx="2"/>
          </p:cNvCxnSpPr>
          <p:nvPr>
            <p:custDataLst>
              <p:tags r:id="rId6"/>
            </p:custDataLst>
          </p:nvPr>
        </p:nvCxnSpPr>
        <p:spPr>
          <a:xfrm>
            <a:off x="4788535" y="2336165"/>
            <a:ext cx="37020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>
            <p:custDataLst>
              <p:tags r:id="rId7"/>
            </p:custDataLst>
          </p:nvPr>
        </p:nvCxnSpPr>
        <p:spPr>
          <a:xfrm>
            <a:off x="6158230" y="2336165"/>
            <a:ext cx="370205" cy="8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7527925" y="2344420"/>
            <a:ext cx="3695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6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8896985" y="2344420"/>
            <a:ext cx="4394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10"/>
            </p:custDataLst>
          </p:nvPr>
        </p:nvSpPr>
        <p:spPr>
          <a:xfrm>
            <a:off x="242125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配置依赖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15" idx="6"/>
            <a:endCxn id="5" idx="2"/>
          </p:cNvCxnSpPr>
          <p:nvPr>
            <p:custDataLst>
              <p:tags r:id="rId11"/>
            </p:custDataLst>
          </p:nvPr>
        </p:nvCxnSpPr>
        <p:spPr>
          <a:xfrm>
            <a:off x="3420745" y="2336165"/>
            <a:ext cx="3683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76374AF-5FE4-4AFF-8D8F-E247DF6F871F}" type="slidenum">
              <a:rPr lang="en-US" altLang="zh-CN"/>
            </a:fld>
            <a:endParaRPr lang="en-US" altLang="zh-CN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400" dirty="0"/>
              <a:t>Java EE</a:t>
            </a:r>
            <a:r>
              <a:rPr lang="zh-CN" altLang="en-US" sz="4400" dirty="0"/>
              <a:t>项目开发教程</a:t>
            </a:r>
            <a:endParaRPr lang="zh-CN" alt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2888" y="3573463"/>
            <a:ext cx="7058025" cy="2376487"/>
          </a:xfrm>
        </p:spPr>
        <p:txBody>
          <a:bodyPr/>
          <a:lstStyle/>
          <a:p>
            <a:r>
              <a:rPr dirty="0"/>
              <a:t>第1章 Maven项目构建工具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构建项目</a:t>
            </a:r>
            <a:endParaRPr lang="zh-CN" dirty="0"/>
          </a:p>
          <a:p>
            <a:pPr lvl="0"/>
            <a:endParaRPr lang="zh-CN" dirty="0"/>
          </a:p>
          <a:p>
            <a:pPr lvl="0"/>
            <a:endParaRPr lang="zh-CN" dirty="0"/>
          </a:p>
          <a:p>
            <a:pPr lvl="1" algn="l">
              <a:buSzTx/>
            </a:pPr>
            <a:endParaRPr 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378904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编码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5158740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652843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测试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789749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打包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933640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安装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5" idx="6"/>
            <a:endCxn id="7" idx="2"/>
          </p:cNvCxnSpPr>
          <p:nvPr>
            <p:custDataLst>
              <p:tags r:id="rId6"/>
            </p:custDataLst>
          </p:nvPr>
        </p:nvCxnSpPr>
        <p:spPr>
          <a:xfrm>
            <a:off x="4788535" y="2336165"/>
            <a:ext cx="37020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>
            <p:custDataLst>
              <p:tags r:id="rId7"/>
            </p:custDataLst>
          </p:nvPr>
        </p:nvCxnSpPr>
        <p:spPr>
          <a:xfrm>
            <a:off x="6158230" y="2336165"/>
            <a:ext cx="370205" cy="8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7527925" y="2344420"/>
            <a:ext cx="3695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6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8896985" y="2344420"/>
            <a:ext cx="4394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10"/>
            </p:custDataLst>
          </p:nvPr>
        </p:nvSpPr>
        <p:spPr>
          <a:xfrm>
            <a:off x="242125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配置依赖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15" idx="6"/>
            <a:endCxn id="5" idx="2"/>
          </p:cNvCxnSpPr>
          <p:nvPr>
            <p:custDataLst>
              <p:tags r:id="rId11"/>
            </p:custDataLst>
          </p:nvPr>
        </p:nvCxnSpPr>
        <p:spPr>
          <a:xfrm>
            <a:off x="3420745" y="2336165"/>
            <a:ext cx="3683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图片 6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2040" y="3284855"/>
            <a:ext cx="7327265" cy="20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构建项目</a:t>
            </a:r>
            <a:endParaRPr lang="zh-CN" dirty="0"/>
          </a:p>
          <a:p>
            <a:pPr lvl="0"/>
            <a:endParaRPr lang="zh-CN" dirty="0"/>
          </a:p>
          <a:p>
            <a:pPr lvl="0"/>
            <a:endParaRPr lang="zh-CN" dirty="0"/>
          </a:p>
          <a:p>
            <a:pPr lvl="1" algn="l">
              <a:buSzTx/>
            </a:pPr>
            <a:r>
              <a:rPr lang="zh-CN" dirty="0">
                <a:sym typeface="+mn-ea"/>
              </a:rPr>
              <a:t>install主要做了两件事情：</a:t>
            </a:r>
            <a:endParaRPr lang="zh-CN" dirty="0">
              <a:sym typeface="+mn-ea"/>
            </a:endParaRPr>
          </a:p>
          <a:p>
            <a:pPr lvl="2" algn="l">
              <a:buSzTx/>
            </a:pPr>
            <a:r>
              <a:rPr lang="zh-CN" sz="2400" dirty="0">
                <a:sym typeface="+mn-ea"/>
              </a:rPr>
              <a:t>其一，将target目录中生成的打包文件ex01-1.0-SNAPSHOT.jar复制到本地仓库的“C:\Users\pzm\.m2\repository\com\ javaee\ex01\1.0-SNAPSHOT\”目录下；</a:t>
            </a:r>
            <a:endParaRPr lang="zh-CN" sz="2400" dirty="0">
              <a:sym typeface="+mn-ea"/>
            </a:endParaRPr>
          </a:p>
          <a:p>
            <a:pPr lvl="2" algn="l">
              <a:buSzTx/>
            </a:pPr>
            <a:r>
              <a:rPr lang="zh-CN" sz="2400" dirty="0">
                <a:cs typeface="+mn-ea"/>
                <a:sym typeface="+mn-ea"/>
              </a:rPr>
              <a:t>其二，将项目的pom.xml文件内容写到本地仓库的“C:\Users\pzm\.m2\repository\com\javaee\ex01\ 1.0-SNAPSHOT\ex01-1.0-SNAPSHOT.pom”文件中。</a:t>
            </a:r>
            <a:endParaRPr lang="zh-CN" sz="2400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378904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编码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5158740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652843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测试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789749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打包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933640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安装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5" idx="6"/>
            <a:endCxn id="7" idx="2"/>
          </p:cNvCxnSpPr>
          <p:nvPr>
            <p:custDataLst>
              <p:tags r:id="rId6"/>
            </p:custDataLst>
          </p:nvPr>
        </p:nvCxnSpPr>
        <p:spPr>
          <a:xfrm>
            <a:off x="4788535" y="2336165"/>
            <a:ext cx="37020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>
            <p:custDataLst>
              <p:tags r:id="rId7"/>
            </p:custDataLst>
          </p:nvPr>
        </p:nvCxnSpPr>
        <p:spPr>
          <a:xfrm>
            <a:off x="6158230" y="2336165"/>
            <a:ext cx="370205" cy="8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7527925" y="2344420"/>
            <a:ext cx="3695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6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8896985" y="2344420"/>
            <a:ext cx="4394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10"/>
            </p:custDataLst>
          </p:nvPr>
        </p:nvSpPr>
        <p:spPr>
          <a:xfrm>
            <a:off x="242125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配置依赖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15" idx="6"/>
            <a:endCxn id="5" idx="2"/>
          </p:cNvCxnSpPr>
          <p:nvPr>
            <p:custDataLst>
              <p:tags r:id="rId11"/>
            </p:custDataLst>
          </p:nvPr>
        </p:nvCxnSpPr>
        <p:spPr>
          <a:xfrm>
            <a:off x="3420745" y="2336165"/>
            <a:ext cx="3683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构建项目</a:t>
            </a:r>
            <a:endParaRPr lang="zh-CN" dirty="0"/>
          </a:p>
          <a:p>
            <a:pPr lvl="0"/>
            <a:endParaRPr lang="zh-CN" dirty="0"/>
          </a:p>
          <a:p>
            <a:pPr lvl="0"/>
            <a:endParaRPr lang="zh-CN" dirty="0"/>
          </a:p>
          <a:p>
            <a:pPr lvl="1" algn="l">
              <a:buSzTx/>
            </a:pPr>
            <a:endParaRPr 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378904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编码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5158740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652843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测试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789749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打包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9336405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安装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5" idx="6"/>
            <a:endCxn id="7" idx="2"/>
          </p:cNvCxnSpPr>
          <p:nvPr>
            <p:custDataLst>
              <p:tags r:id="rId6"/>
            </p:custDataLst>
          </p:nvPr>
        </p:nvCxnSpPr>
        <p:spPr>
          <a:xfrm>
            <a:off x="4788535" y="2336165"/>
            <a:ext cx="37020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>
            <p:custDataLst>
              <p:tags r:id="rId7"/>
            </p:custDataLst>
          </p:nvPr>
        </p:nvCxnSpPr>
        <p:spPr>
          <a:xfrm>
            <a:off x="6158230" y="2336165"/>
            <a:ext cx="370205" cy="8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7527925" y="2344420"/>
            <a:ext cx="3695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6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8896985" y="2344420"/>
            <a:ext cx="4394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10"/>
            </p:custDataLst>
          </p:nvPr>
        </p:nvSpPr>
        <p:spPr>
          <a:xfrm>
            <a:off x="242125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配置依赖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15" idx="6"/>
            <a:endCxn id="5" idx="2"/>
          </p:cNvCxnSpPr>
          <p:nvPr>
            <p:custDataLst>
              <p:tags r:id="rId11"/>
            </p:custDataLst>
          </p:nvPr>
        </p:nvCxnSpPr>
        <p:spPr>
          <a:xfrm>
            <a:off x="3420745" y="2336165"/>
            <a:ext cx="3683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图片 7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8890" y="3068955"/>
            <a:ext cx="7543165" cy="3204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使用安装的项目</a:t>
            </a:r>
            <a:endParaRPr lang="zh-CN" dirty="0"/>
          </a:p>
          <a:p>
            <a:pPr lvl="1"/>
            <a:endParaRPr lang="zh-CN" dirty="0"/>
          </a:p>
          <a:p>
            <a:pPr lvl="1"/>
            <a:endParaRPr lang="zh-CN" dirty="0"/>
          </a:p>
          <a:p>
            <a:pPr lvl="1"/>
            <a:r>
              <a:rPr lang="zh-CN" dirty="0">
                <a:sym typeface="+mn-ea"/>
              </a:rPr>
              <a:t>install操作将项目的jar和pom文件输出到本地仓库中，其他项目便可使用这个项目成果完成价格的折扣计算。</a:t>
            </a:r>
            <a:endParaRPr lang="zh-CN" dirty="0">
              <a:sym typeface="+mn-ea"/>
            </a:endParaRPr>
          </a:p>
          <a:p>
            <a:pPr lvl="1"/>
            <a:r>
              <a:rPr lang="zh-CN" dirty="0"/>
              <a:t>新建Maven项目use_ex01，项目的GroupId为com.javaee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4291330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添加依赖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566102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编码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7030720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测试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6" idx="6"/>
            <a:endCxn id="7" idx="2"/>
          </p:cNvCxnSpPr>
          <p:nvPr>
            <p:custDataLst>
              <p:tags r:id="rId4"/>
            </p:custDataLst>
          </p:nvPr>
        </p:nvCxnSpPr>
        <p:spPr>
          <a:xfrm>
            <a:off x="5290820" y="2336165"/>
            <a:ext cx="37020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>
            <p:custDataLst>
              <p:tags r:id="rId5"/>
            </p:custDataLst>
          </p:nvPr>
        </p:nvCxnSpPr>
        <p:spPr>
          <a:xfrm>
            <a:off x="6660515" y="2336165"/>
            <a:ext cx="370205" cy="8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9" idx="2"/>
          </p:cNvCxnSpPr>
          <p:nvPr>
            <p:custDataLst>
              <p:tags r:id="rId6"/>
            </p:custDataLst>
          </p:nvPr>
        </p:nvCxnSpPr>
        <p:spPr>
          <a:xfrm>
            <a:off x="8030210" y="2344420"/>
            <a:ext cx="3695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7"/>
            </p:custDataLst>
          </p:nvPr>
        </p:nvSpPr>
        <p:spPr>
          <a:xfrm>
            <a:off x="2923540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创建项目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15" idx="6"/>
            <a:endCxn id="6" idx="2"/>
          </p:cNvCxnSpPr>
          <p:nvPr>
            <p:custDataLst>
              <p:tags r:id="rId8"/>
            </p:custDataLst>
          </p:nvPr>
        </p:nvCxnSpPr>
        <p:spPr>
          <a:xfrm>
            <a:off x="3923030" y="2336165"/>
            <a:ext cx="3683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557260" y="2125345"/>
            <a:ext cx="1634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...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使用安装的项目</a:t>
            </a:r>
            <a:endParaRPr lang="zh-CN" dirty="0"/>
          </a:p>
          <a:p>
            <a:pPr lvl="1"/>
            <a:endParaRPr lang="zh-CN" dirty="0"/>
          </a:p>
          <a:p>
            <a:pPr lvl="1"/>
            <a:endParaRPr 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pom.xml</a:t>
            </a:r>
            <a:r>
              <a:rPr lang="zh-CN" altLang="en-US" dirty="0"/>
              <a:t>文件中，添加</a:t>
            </a:r>
            <a:r>
              <a:rPr lang="en-US" altLang="zh-CN" dirty="0"/>
              <a:t>ex01</a:t>
            </a:r>
            <a:r>
              <a:rPr lang="zh-CN" altLang="en-US" dirty="0"/>
              <a:t>项目的依赖。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288030" y="4004945"/>
            <a:ext cx="62350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0">
                <a:solidFill>
                  <a:srgbClr val="0070C0"/>
                </a:solidFill>
              </a:rPr>
              <a:t>&lt;dependency&gt;</a:t>
            </a:r>
            <a:endParaRPr lang="zh-CN" altLang="en-US" b="0">
              <a:solidFill>
                <a:srgbClr val="0070C0"/>
              </a:solidFill>
            </a:endParaRPr>
          </a:p>
          <a:p>
            <a:r>
              <a:rPr lang="zh-CN" altLang="en-US" b="0">
                <a:solidFill>
                  <a:srgbClr val="0070C0"/>
                </a:solidFill>
              </a:rPr>
              <a:t>    &lt;groupId&gt;com.javaee&lt;/groupId&gt;</a:t>
            </a:r>
            <a:endParaRPr lang="zh-CN" altLang="en-US" b="0">
              <a:solidFill>
                <a:srgbClr val="0070C0"/>
              </a:solidFill>
            </a:endParaRPr>
          </a:p>
          <a:p>
            <a:r>
              <a:rPr lang="zh-CN" altLang="en-US" b="0">
                <a:solidFill>
                  <a:srgbClr val="0070C0"/>
                </a:solidFill>
              </a:rPr>
              <a:t>    &lt;artifactId&gt;ex01&lt;/artifactId&gt;</a:t>
            </a:r>
            <a:endParaRPr lang="zh-CN" altLang="en-US" b="0">
              <a:solidFill>
                <a:srgbClr val="0070C0"/>
              </a:solidFill>
            </a:endParaRPr>
          </a:p>
          <a:p>
            <a:r>
              <a:rPr lang="zh-CN" altLang="en-US" b="0">
                <a:solidFill>
                  <a:srgbClr val="0070C0"/>
                </a:solidFill>
              </a:rPr>
              <a:t>    &lt;version&gt;1.0-SNAPSHOT&lt;/version&gt;</a:t>
            </a:r>
            <a:endParaRPr lang="zh-CN" altLang="en-US" b="0">
              <a:solidFill>
                <a:srgbClr val="0070C0"/>
              </a:solidFill>
            </a:endParaRPr>
          </a:p>
          <a:p>
            <a:r>
              <a:rPr lang="zh-CN" altLang="en-US" b="0">
                <a:solidFill>
                  <a:srgbClr val="0070C0"/>
                </a:solidFill>
              </a:rPr>
              <a:t>&lt;/dependency&gt;</a:t>
            </a:r>
            <a:endParaRPr lang="zh-CN" altLang="en-US" b="0">
              <a:solidFill>
                <a:srgbClr val="0070C0"/>
              </a:solidFill>
            </a:endParaRPr>
          </a:p>
        </p:txBody>
      </p:sp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4291330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添加依赖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566102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编码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7030720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测试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6" idx="6"/>
            <a:endCxn id="7" idx="2"/>
          </p:cNvCxnSpPr>
          <p:nvPr>
            <p:custDataLst>
              <p:tags r:id="rId4"/>
            </p:custDataLst>
          </p:nvPr>
        </p:nvCxnSpPr>
        <p:spPr>
          <a:xfrm>
            <a:off x="5290820" y="2336165"/>
            <a:ext cx="37020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>
            <p:custDataLst>
              <p:tags r:id="rId5"/>
            </p:custDataLst>
          </p:nvPr>
        </p:nvCxnSpPr>
        <p:spPr>
          <a:xfrm>
            <a:off x="6660515" y="2336165"/>
            <a:ext cx="370205" cy="8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9" idx="2"/>
          </p:cNvCxnSpPr>
          <p:nvPr>
            <p:custDataLst>
              <p:tags r:id="rId6"/>
            </p:custDataLst>
          </p:nvPr>
        </p:nvCxnSpPr>
        <p:spPr>
          <a:xfrm>
            <a:off x="8030210" y="2344420"/>
            <a:ext cx="3695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7"/>
            </p:custDataLst>
          </p:nvPr>
        </p:nvSpPr>
        <p:spPr>
          <a:xfrm>
            <a:off x="2923540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创建项目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15" idx="6"/>
            <a:endCxn id="6" idx="2"/>
          </p:cNvCxnSpPr>
          <p:nvPr>
            <p:custDataLst>
              <p:tags r:id="rId8"/>
            </p:custDataLst>
          </p:nvPr>
        </p:nvCxnSpPr>
        <p:spPr>
          <a:xfrm>
            <a:off x="3923030" y="2336165"/>
            <a:ext cx="3683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7" name="文本框 16"/>
          <p:cNvSpPr txBox="1"/>
          <p:nvPr/>
        </p:nvSpPr>
        <p:spPr>
          <a:xfrm>
            <a:off x="8557260" y="2125345"/>
            <a:ext cx="1634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...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使用安装的项目</a:t>
            </a:r>
            <a:endParaRPr lang="zh-CN" dirty="0"/>
          </a:p>
          <a:p>
            <a:pPr lvl="1"/>
            <a:endParaRPr lang="zh-CN" dirty="0"/>
          </a:p>
          <a:p>
            <a:pPr lvl="1"/>
            <a:endParaRPr lang="zh-CN" dirty="0"/>
          </a:p>
          <a:p>
            <a:pPr lvl="1"/>
            <a:r>
              <a:rPr lang="zh-CN" dirty="0"/>
              <a:t>计算折扣的代码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919605" y="3789045"/>
            <a:ext cx="85991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0">
                <a:solidFill>
                  <a:srgbClr val="0070C0"/>
                </a:solidFill>
              </a:rPr>
              <a:t>package com.javaee.use_ex01;</a:t>
            </a:r>
            <a:endParaRPr lang="zh-CN" altLang="en-US" b="0">
              <a:solidFill>
                <a:srgbClr val="0070C0"/>
              </a:solidFill>
            </a:endParaRPr>
          </a:p>
          <a:p>
            <a:r>
              <a:rPr lang="zh-CN" altLang="en-US" b="0">
                <a:solidFill>
                  <a:srgbClr val="0070C0"/>
                </a:solidFill>
              </a:rPr>
              <a:t>import com.javaee.ex01.PriceService;</a:t>
            </a:r>
            <a:endParaRPr lang="zh-CN" altLang="en-US" b="0">
              <a:solidFill>
                <a:srgbClr val="0070C0"/>
              </a:solidFill>
            </a:endParaRPr>
          </a:p>
          <a:p>
            <a:r>
              <a:rPr lang="zh-CN" altLang="en-US" b="0">
                <a:solidFill>
                  <a:srgbClr val="0070C0"/>
                </a:solidFill>
              </a:rPr>
              <a:t>public class BookService {</a:t>
            </a:r>
            <a:endParaRPr lang="zh-CN" altLang="en-US" b="0">
              <a:solidFill>
                <a:srgbClr val="0070C0"/>
              </a:solidFill>
            </a:endParaRPr>
          </a:p>
          <a:p>
            <a:r>
              <a:rPr lang="zh-CN" altLang="en-US" b="0">
                <a:solidFill>
                  <a:srgbClr val="0070C0"/>
                </a:solidFill>
              </a:rPr>
              <a:t>    public float getNewPrice(float originPrice, float discount){</a:t>
            </a:r>
            <a:endParaRPr lang="zh-CN" altLang="en-US" b="0">
              <a:solidFill>
                <a:srgbClr val="0070C0"/>
              </a:solidFill>
            </a:endParaRPr>
          </a:p>
          <a:p>
            <a:r>
              <a:rPr lang="zh-CN" altLang="en-US" b="0">
                <a:solidFill>
                  <a:srgbClr val="0070C0"/>
                </a:solidFill>
              </a:rPr>
              <a:t>        return new PriceService().newPrice(originPrice, discount);</a:t>
            </a:r>
            <a:endParaRPr lang="zh-CN" altLang="en-US" b="0">
              <a:solidFill>
                <a:srgbClr val="0070C0"/>
              </a:solidFill>
            </a:endParaRPr>
          </a:p>
          <a:p>
            <a:r>
              <a:rPr lang="zh-CN" altLang="en-US" b="0">
                <a:solidFill>
                  <a:srgbClr val="0070C0"/>
                </a:solidFill>
              </a:rPr>
              <a:t>    }</a:t>
            </a:r>
            <a:endParaRPr lang="zh-CN" altLang="en-US" b="0">
              <a:solidFill>
                <a:srgbClr val="0070C0"/>
              </a:solidFill>
            </a:endParaRPr>
          </a:p>
          <a:p>
            <a:r>
              <a:rPr lang="zh-CN" altLang="en-US" b="0">
                <a:solidFill>
                  <a:srgbClr val="0070C0"/>
                </a:solidFill>
              </a:rPr>
              <a:t>}</a:t>
            </a:r>
            <a:endParaRPr lang="zh-CN" altLang="en-US" b="0">
              <a:solidFill>
                <a:srgbClr val="0070C0"/>
              </a:solidFill>
            </a:endParaRPr>
          </a:p>
        </p:txBody>
      </p:sp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4291330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添加依赖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566102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编码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7030720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测试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6" idx="6"/>
            <a:endCxn id="7" idx="2"/>
          </p:cNvCxnSpPr>
          <p:nvPr>
            <p:custDataLst>
              <p:tags r:id="rId4"/>
            </p:custDataLst>
          </p:nvPr>
        </p:nvCxnSpPr>
        <p:spPr>
          <a:xfrm>
            <a:off x="5290820" y="2336165"/>
            <a:ext cx="37020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>
            <p:custDataLst>
              <p:tags r:id="rId5"/>
            </p:custDataLst>
          </p:nvPr>
        </p:nvCxnSpPr>
        <p:spPr>
          <a:xfrm>
            <a:off x="6660515" y="2336165"/>
            <a:ext cx="370205" cy="8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9" idx="2"/>
          </p:cNvCxnSpPr>
          <p:nvPr>
            <p:custDataLst>
              <p:tags r:id="rId6"/>
            </p:custDataLst>
          </p:nvPr>
        </p:nvCxnSpPr>
        <p:spPr>
          <a:xfrm>
            <a:off x="8030210" y="2344420"/>
            <a:ext cx="3695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7"/>
            </p:custDataLst>
          </p:nvPr>
        </p:nvSpPr>
        <p:spPr>
          <a:xfrm>
            <a:off x="2923540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创建项目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15" idx="6"/>
            <a:endCxn id="6" idx="2"/>
          </p:cNvCxnSpPr>
          <p:nvPr>
            <p:custDataLst>
              <p:tags r:id="rId8"/>
            </p:custDataLst>
          </p:nvPr>
        </p:nvCxnSpPr>
        <p:spPr>
          <a:xfrm>
            <a:off x="3923030" y="2336165"/>
            <a:ext cx="3683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7" name="文本框 16"/>
          <p:cNvSpPr txBox="1"/>
          <p:nvPr/>
        </p:nvSpPr>
        <p:spPr>
          <a:xfrm>
            <a:off x="8557260" y="2125345"/>
            <a:ext cx="1634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...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使用安装的项目</a:t>
            </a:r>
            <a:endParaRPr lang="zh-CN" dirty="0"/>
          </a:p>
          <a:p>
            <a:pPr lvl="1"/>
            <a:endParaRPr lang="zh-CN" dirty="0"/>
          </a:p>
          <a:p>
            <a:pPr lvl="1"/>
            <a:endParaRPr lang="zh-CN" dirty="0"/>
          </a:p>
          <a:p>
            <a:pPr lvl="1"/>
            <a:r>
              <a:rPr lang="zh-CN" dirty="0"/>
              <a:t>测试代码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207260" y="3681730"/>
            <a:ext cx="833374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0">
                <a:solidFill>
                  <a:srgbClr val="0070C0"/>
                </a:solidFill>
              </a:rPr>
              <a:t>package com.javaee.use_ex01;</a:t>
            </a:r>
            <a:endParaRPr lang="zh-CN" altLang="en-US" b="0">
              <a:solidFill>
                <a:srgbClr val="0070C0"/>
              </a:solidFill>
            </a:endParaRPr>
          </a:p>
          <a:p>
            <a:r>
              <a:rPr lang="zh-CN" altLang="en-US" b="0">
                <a:solidFill>
                  <a:srgbClr val="0070C0"/>
                </a:solidFill>
              </a:rPr>
              <a:t>import org.junit.Test;</a:t>
            </a:r>
            <a:endParaRPr lang="zh-CN" altLang="en-US" b="0">
              <a:solidFill>
                <a:srgbClr val="0070C0"/>
              </a:solidFill>
            </a:endParaRPr>
          </a:p>
          <a:p>
            <a:r>
              <a:rPr lang="zh-CN" altLang="en-US" b="0">
                <a:solidFill>
                  <a:srgbClr val="0070C0"/>
                </a:solidFill>
              </a:rPr>
              <a:t>public class BookServiceTest {</a:t>
            </a:r>
            <a:endParaRPr lang="zh-CN" altLang="en-US" b="0">
              <a:solidFill>
                <a:srgbClr val="0070C0"/>
              </a:solidFill>
            </a:endParaRPr>
          </a:p>
          <a:p>
            <a:r>
              <a:rPr lang="zh-CN" altLang="en-US" b="0">
                <a:solidFill>
                  <a:srgbClr val="0070C0"/>
                </a:solidFill>
              </a:rPr>
              <a:t>    @Test</a:t>
            </a:r>
            <a:endParaRPr lang="zh-CN" altLang="en-US" b="0">
              <a:solidFill>
                <a:srgbClr val="0070C0"/>
              </a:solidFill>
            </a:endParaRPr>
          </a:p>
          <a:p>
            <a:r>
              <a:rPr lang="zh-CN" altLang="en-US" b="0">
                <a:solidFill>
                  <a:srgbClr val="0070C0"/>
                </a:solidFill>
              </a:rPr>
              <a:t>    public void getNewPriceTest(){</a:t>
            </a:r>
            <a:endParaRPr lang="zh-CN" altLang="en-US" b="0">
              <a:solidFill>
                <a:srgbClr val="0070C0"/>
              </a:solidFill>
            </a:endParaRPr>
          </a:p>
          <a:p>
            <a:r>
              <a:rPr lang="zh-CN" altLang="en-US" b="0">
                <a:solidFill>
                  <a:srgbClr val="0070C0"/>
                </a:solidFill>
              </a:rPr>
              <a:t>        BookService bookService = new BookService();</a:t>
            </a:r>
            <a:endParaRPr lang="zh-CN" altLang="en-US" b="0">
              <a:solidFill>
                <a:srgbClr val="0070C0"/>
              </a:solidFill>
            </a:endParaRPr>
          </a:p>
          <a:p>
            <a:r>
              <a:rPr lang="zh-CN" altLang="en-US" b="0">
                <a:solidFill>
                  <a:srgbClr val="0070C0"/>
                </a:solidFill>
              </a:rPr>
              <a:t>        float newPrice = bookService.getNewPrice(125.8f, 0.8f);</a:t>
            </a:r>
            <a:endParaRPr lang="zh-CN" altLang="en-US" b="0">
              <a:solidFill>
                <a:srgbClr val="0070C0"/>
              </a:solidFill>
            </a:endParaRPr>
          </a:p>
          <a:p>
            <a:r>
              <a:rPr lang="zh-CN" altLang="en-US" b="0">
                <a:solidFill>
                  <a:srgbClr val="0070C0"/>
                </a:solidFill>
              </a:rPr>
              <a:t>        System.out.println("newPrice=" + newPrice);</a:t>
            </a:r>
            <a:endParaRPr lang="zh-CN" altLang="en-US" b="0">
              <a:solidFill>
                <a:srgbClr val="0070C0"/>
              </a:solidFill>
            </a:endParaRPr>
          </a:p>
          <a:p>
            <a:r>
              <a:rPr lang="zh-CN" altLang="en-US" b="0">
                <a:solidFill>
                  <a:srgbClr val="0070C0"/>
                </a:solidFill>
              </a:rPr>
              <a:t>    }</a:t>
            </a:r>
            <a:endParaRPr lang="zh-CN" altLang="en-US" b="0">
              <a:solidFill>
                <a:srgbClr val="0070C0"/>
              </a:solidFill>
            </a:endParaRPr>
          </a:p>
          <a:p>
            <a:r>
              <a:rPr lang="zh-CN" altLang="en-US" b="0">
                <a:solidFill>
                  <a:srgbClr val="0070C0"/>
                </a:solidFill>
              </a:rPr>
              <a:t>}</a:t>
            </a:r>
            <a:endParaRPr lang="zh-CN" altLang="en-US" b="0">
              <a:solidFill>
                <a:srgbClr val="0070C0"/>
              </a:solidFill>
            </a:endParaRPr>
          </a:p>
        </p:txBody>
      </p:sp>
      <p:sp>
        <p:nvSpPr>
          <p:cNvPr id="9" name="椭圆 8"/>
          <p:cNvSpPr/>
          <p:nvPr>
            <p:custDataLst>
              <p:tags r:id="rId1"/>
            </p:custDataLst>
          </p:nvPr>
        </p:nvSpPr>
        <p:spPr>
          <a:xfrm>
            <a:off x="4291330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添加依赖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2"/>
            </p:custDataLst>
          </p:nvPr>
        </p:nvSpPr>
        <p:spPr>
          <a:xfrm>
            <a:off x="566102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编码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>
            <p:custDataLst>
              <p:tags r:id="rId3"/>
            </p:custDataLst>
          </p:nvPr>
        </p:nvSpPr>
        <p:spPr>
          <a:xfrm>
            <a:off x="7030720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测试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/>
          <p:cNvCxnSpPr>
            <a:stCxn id="9" idx="6"/>
            <a:endCxn id="10" idx="2"/>
          </p:cNvCxnSpPr>
          <p:nvPr>
            <p:custDataLst>
              <p:tags r:id="rId4"/>
            </p:custDataLst>
          </p:nvPr>
        </p:nvCxnSpPr>
        <p:spPr>
          <a:xfrm>
            <a:off x="5290820" y="2336165"/>
            <a:ext cx="37020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6"/>
            <a:endCxn id="14" idx="2"/>
          </p:cNvCxnSpPr>
          <p:nvPr>
            <p:custDataLst>
              <p:tags r:id="rId5"/>
            </p:custDataLst>
          </p:nvPr>
        </p:nvCxnSpPr>
        <p:spPr>
          <a:xfrm>
            <a:off x="6660515" y="2336165"/>
            <a:ext cx="370205" cy="8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6"/>
          </p:cNvCxnSpPr>
          <p:nvPr>
            <p:custDataLst>
              <p:tags r:id="rId6"/>
            </p:custDataLst>
          </p:nvPr>
        </p:nvCxnSpPr>
        <p:spPr>
          <a:xfrm>
            <a:off x="8030210" y="2344420"/>
            <a:ext cx="3695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2923540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创建项目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" name="直接箭头连接符 21"/>
          <p:cNvCxnSpPr>
            <a:stCxn id="21" idx="6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3923030" y="2336165"/>
            <a:ext cx="3683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8557260" y="2125345"/>
            <a:ext cx="1634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...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使用安装的项目</a:t>
            </a:r>
            <a:endParaRPr lang="zh-CN" dirty="0"/>
          </a:p>
          <a:p>
            <a:pPr lvl="1"/>
            <a:endParaRPr lang="zh-CN" dirty="0"/>
          </a:p>
          <a:p>
            <a:pPr lvl="1"/>
            <a:endParaRPr lang="zh-CN" dirty="0"/>
          </a:p>
          <a:p>
            <a:pPr lvl="1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4291330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添加依赖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5661025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编码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7030720" y="184467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测试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6" idx="6"/>
            <a:endCxn id="7" idx="2"/>
          </p:cNvCxnSpPr>
          <p:nvPr>
            <p:custDataLst>
              <p:tags r:id="rId4"/>
            </p:custDataLst>
          </p:nvPr>
        </p:nvCxnSpPr>
        <p:spPr>
          <a:xfrm>
            <a:off x="5290820" y="2336165"/>
            <a:ext cx="37020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>
            <p:custDataLst>
              <p:tags r:id="rId5"/>
            </p:custDataLst>
          </p:nvPr>
        </p:nvCxnSpPr>
        <p:spPr>
          <a:xfrm>
            <a:off x="6660515" y="2336165"/>
            <a:ext cx="370205" cy="8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9" idx="2"/>
          </p:cNvCxnSpPr>
          <p:nvPr>
            <p:custDataLst>
              <p:tags r:id="rId6"/>
            </p:custDataLst>
          </p:nvPr>
        </p:nvCxnSpPr>
        <p:spPr>
          <a:xfrm>
            <a:off x="8030210" y="2344420"/>
            <a:ext cx="3695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7"/>
            </p:custDataLst>
          </p:nvPr>
        </p:nvSpPr>
        <p:spPr>
          <a:xfrm>
            <a:off x="2923540" y="183642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创建项目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15" idx="6"/>
            <a:endCxn id="6" idx="2"/>
          </p:cNvCxnSpPr>
          <p:nvPr>
            <p:custDataLst>
              <p:tags r:id="rId8"/>
            </p:custDataLst>
          </p:nvPr>
        </p:nvCxnSpPr>
        <p:spPr>
          <a:xfrm>
            <a:off x="3923030" y="2336165"/>
            <a:ext cx="3683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7" name="文本框 16"/>
          <p:cNvSpPr txBox="1"/>
          <p:nvPr/>
        </p:nvSpPr>
        <p:spPr>
          <a:xfrm>
            <a:off x="8557260" y="2125345"/>
            <a:ext cx="1634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...</a:t>
            </a:r>
            <a:endParaRPr lang="en-US" altLang="zh-CN"/>
          </a:p>
        </p:txBody>
      </p:sp>
      <p:pic>
        <p:nvPicPr>
          <p:cNvPr id="10" name="图片 8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23540" y="3140710"/>
            <a:ext cx="6006465" cy="339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Maven生命周期</a:t>
            </a:r>
            <a:endParaRPr lang="zh-CN" dirty="0"/>
          </a:p>
          <a:p>
            <a:pPr lvl="1"/>
            <a:r>
              <a:rPr lang="zh-CN" dirty="0"/>
              <a:t>Maven生命周期是指Maven构建项目过程中包含的多个有序阶段（phase），当执行生命周期中某个阶段的命令时，Maven将从生命周期的第一个阶段开始，按顺序、依次执行。</a:t>
            </a:r>
            <a:endParaRPr lang="zh-CN" dirty="0"/>
          </a:p>
          <a:p>
            <a:pPr lvl="1"/>
            <a:r>
              <a:rPr lang="zh-CN" dirty="0"/>
              <a:t>Maven包括三个基本的生命周期（即clean、default和site），每个生命周期包含多个有序阶段，所谓有序是指后面的阶段依赖于前面的阶段。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1、clean生命周期</a:t>
            </a:r>
            <a:endParaRPr lang="zh-CN" dirty="0"/>
          </a:p>
          <a:p>
            <a:pPr lvl="1"/>
            <a:r>
              <a:rPr lang="zh-CN" dirty="0"/>
              <a:t>clean生命周期用于在构建项目前进行的一些清理工作，即清理项目编译或测试过程中生成的文件，包括以下3个阶段。</a:t>
            </a:r>
            <a:endParaRPr lang="zh-CN" dirty="0"/>
          </a:p>
          <a:p>
            <a:pPr lvl="2"/>
            <a:r>
              <a:rPr lang="zh-CN" sz="2400" dirty="0"/>
              <a:t>（1）</a:t>
            </a:r>
            <a:r>
              <a:rPr lang="zh-CN" sz="2400" dirty="0">
                <a:solidFill>
                  <a:srgbClr val="FF0000"/>
                </a:solidFill>
              </a:rPr>
              <a:t>pre-clean</a:t>
            </a:r>
            <a:r>
              <a:rPr lang="zh-CN" sz="2400" dirty="0"/>
              <a:t>：执行一些清理前需要完成的工作。</a:t>
            </a:r>
            <a:endParaRPr lang="zh-CN" sz="2400" dirty="0"/>
          </a:p>
          <a:p>
            <a:pPr lvl="2"/>
            <a:r>
              <a:rPr lang="zh-CN" sz="2400" dirty="0"/>
              <a:t>（2）</a:t>
            </a:r>
            <a:r>
              <a:rPr lang="zh-CN" sz="2400" dirty="0">
                <a:solidFill>
                  <a:srgbClr val="FF0000"/>
                </a:solidFill>
                <a:cs typeface="+mn-ea"/>
              </a:rPr>
              <a:t>clean</a:t>
            </a:r>
            <a:r>
              <a:rPr lang="zh-CN" sz="2400" dirty="0"/>
              <a:t>：清理上一次构建生成的文件。</a:t>
            </a:r>
            <a:endParaRPr lang="zh-CN" sz="2400" dirty="0"/>
          </a:p>
          <a:p>
            <a:pPr lvl="2"/>
            <a:r>
              <a:rPr lang="zh-CN" sz="2400" dirty="0"/>
              <a:t>（3）</a:t>
            </a:r>
            <a:r>
              <a:rPr lang="zh-CN" sz="2400" dirty="0">
                <a:solidFill>
                  <a:srgbClr val="FF0000"/>
                </a:solidFill>
                <a:cs typeface="+mn-ea"/>
              </a:rPr>
              <a:t>post-clean</a:t>
            </a:r>
            <a:r>
              <a:rPr lang="zh-CN" sz="2400" dirty="0"/>
              <a:t>：执行一些清理后需要完成的工作。</a:t>
            </a:r>
            <a:endParaRPr 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熟悉</a:t>
            </a:r>
            <a:r>
              <a:rPr lang="en-US" altLang="zh-CN" dirty="0"/>
              <a:t>Maven</a:t>
            </a:r>
            <a:r>
              <a:rPr lang="zh-CN" altLang="en-US" dirty="0"/>
              <a:t>构建工具。</a:t>
            </a:r>
            <a:endParaRPr lang="zh-CN" altLang="en-US" dirty="0"/>
          </a:p>
          <a:p>
            <a:r>
              <a:rPr lang="zh-CN" altLang="en-US" dirty="0"/>
              <a:t>掌握</a:t>
            </a:r>
            <a:r>
              <a:rPr lang="en-US" altLang="zh-CN" dirty="0"/>
              <a:t>Maven</a:t>
            </a:r>
            <a:r>
              <a:rPr lang="zh-CN" altLang="en-US" dirty="0"/>
              <a:t>项目的创建、编译、测试、打包和部署。</a:t>
            </a:r>
            <a:endParaRPr lang="zh-CN" altLang="en-US" dirty="0"/>
          </a:p>
          <a:p>
            <a:r>
              <a:rPr lang="zh-CN" altLang="en-US" dirty="0"/>
              <a:t>理解项目的坐标和项目依赖，掌握在项目依赖其他项目解决问题的方法和思路。</a:t>
            </a:r>
            <a:endParaRPr lang="zh-CN" altLang="en-US" dirty="0"/>
          </a:p>
          <a:p>
            <a:r>
              <a:rPr lang="zh-CN" altLang="en-US" dirty="0"/>
              <a:t>为学习</a:t>
            </a:r>
            <a:r>
              <a:rPr lang="zh-CN" altLang="en-US" dirty="0">
                <a:sym typeface="+mn-ea"/>
              </a:rPr>
              <a:t>后续章节</a:t>
            </a:r>
            <a:r>
              <a:rPr lang="zh-CN" altLang="en-US" dirty="0"/>
              <a:t>框架技术，打好基础。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2、default生命周期</a:t>
            </a:r>
            <a:endParaRPr lang="zh-CN" dirty="0"/>
          </a:p>
          <a:p>
            <a:pPr lvl="1"/>
            <a:r>
              <a:rPr lang="zh-CN" dirty="0"/>
              <a:t>default生命周期是项目构建的核心，其定义了构建Maven项目时需要执行的所有步骤。default生命周期中常见的阶段包括：</a:t>
            </a:r>
            <a:endParaRPr lang="zh-CN" dirty="0"/>
          </a:p>
          <a:p>
            <a:pPr lvl="2"/>
            <a:r>
              <a:rPr lang="zh-CN" sz="2400" dirty="0"/>
              <a:t>（1）</a:t>
            </a:r>
            <a:r>
              <a:rPr lang="zh-CN" sz="2400" dirty="0">
                <a:solidFill>
                  <a:srgbClr val="FF0000"/>
                </a:solidFill>
                <a:cs typeface="+mn-ea"/>
              </a:rPr>
              <a:t>process-sources</a:t>
            </a:r>
            <a:r>
              <a:rPr lang="zh-CN" sz="2400" dirty="0"/>
              <a:t>：处理项目主资源文件，即main/resources目录中的文件。</a:t>
            </a:r>
            <a:endParaRPr lang="zh-CN" sz="2400" dirty="0"/>
          </a:p>
          <a:p>
            <a:pPr lvl="2"/>
            <a:r>
              <a:rPr lang="zh-CN" sz="2400" dirty="0"/>
              <a:t>（2）</a:t>
            </a:r>
            <a:r>
              <a:rPr lang="zh-CN" sz="2400" dirty="0">
                <a:solidFill>
                  <a:srgbClr val="FF0000"/>
                </a:solidFill>
                <a:cs typeface="+mn-ea"/>
              </a:rPr>
              <a:t>compile</a:t>
            </a:r>
            <a:r>
              <a:rPr lang="zh-CN" sz="2400" dirty="0"/>
              <a:t>：编译项目的主源码，即main/java目录中的Java源文件。</a:t>
            </a:r>
            <a:endParaRPr lang="zh-CN" sz="2400" dirty="0"/>
          </a:p>
          <a:p>
            <a:pPr lvl="2"/>
            <a:r>
              <a:rPr lang="zh-CN" sz="2400" dirty="0"/>
              <a:t>（3）</a:t>
            </a:r>
            <a:r>
              <a:rPr lang="zh-CN" sz="2400" dirty="0">
                <a:solidFill>
                  <a:srgbClr val="FF0000"/>
                </a:solidFill>
                <a:cs typeface="+mn-ea"/>
              </a:rPr>
              <a:t>process-test-sources</a:t>
            </a:r>
            <a:r>
              <a:rPr lang="zh-CN" sz="2400" dirty="0"/>
              <a:t>：处理项目测试资源文件，即test/resources目录中的文件。</a:t>
            </a:r>
            <a:endParaRPr 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sz="2400" dirty="0"/>
              <a:t>（4）</a:t>
            </a:r>
            <a:r>
              <a:rPr lang="zh-CN" sz="2400" dirty="0">
                <a:solidFill>
                  <a:srgbClr val="FF0000"/>
                </a:solidFill>
                <a:cs typeface="+mn-ea"/>
              </a:rPr>
              <a:t>test-compile</a:t>
            </a:r>
            <a:r>
              <a:rPr lang="zh-CN" sz="2400" dirty="0"/>
              <a:t>：编译项目的测试源码，即test/java目录中的Java源文件。</a:t>
            </a:r>
            <a:endParaRPr lang="zh-CN" sz="2400" dirty="0"/>
          </a:p>
          <a:p>
            <a:pPr lvl="2"/>
            <a:r>
              <a:rPr lang="zh-CN" sz="2400" dirty="0"/>
              <a:t>（5）</a:t>
            </a:r>
            <a:r>
              <a:rPr lang="zh-CN" sz="2400" dirty="0">
                <a:solidFill>
                  <a:srgbClr val="FF0000"/>
                </a:solidFill>
                <a:cs typeface="+mn-ea"/>
              </a:rPr>
              <a:t>test</a:t>
            </a:r>
            <a:r>
              <a:rPr lang="zh-CN" sz="2400" dirty="0"/>
              <a:t>：使用JUnit单元测试框架运行测试，测试代码不会被打包或部署。</a:t>
            </a:r>
            <a:endParaRPr lang="zh-CN" sz="2400" dirty="0"/>
          </a:p>
          <a:p>
            <a:pPr lvl="2"/>
            <a:r>
              <a:rPr lang="zh-CN" sz="2400" dirty="0"/>
              <a:t>（6）</a:t>
            </a:r>
            <a:r>
              <a:rPr lang="zh-CN" sz="2400" dirty="0">
                <a:solidFill>
                  <a:srgbClr val="FF0000"/>
                </a:solidFill>
                <a:cs typeface="+mn-ea"/>
              </a:rPr>
              <a:t>package</a:t>
            </a:r>
            <a:r>
              <a:rPr lang="zh-CN" sz="2400" dirty="0"/>
              <a:t>：将编译过的文件打包成可发布的格式，如jar。</a:t>
            </a:r>
            <a:endParaRPr lang="zh-CN" sz="2400" dirty="0"/>
          </a:p>
          <a:p>
            <a:pPr lvl="2"/>
            <a:r>
              <a:rPr lang="zh-CN" sz="2400" dirty="0"/>
              <a:t>（7）</a:t>
            </a:r>
            <a:r>
              <a:rPr lang="zh-CN" sz="2400" dirty="0">
                <a:solidFill>
                  <a:srgbClr val="FF0000"/>
                </a:solidFill>
                <a:cs typeface="+mn-ea"/>
              </a:rPr>
              <a:t>install</a:t>
            </a:r>
            <a:r>
              <a:rPr lang="zh-CN" sz="2400" dirty="0"/>
              <a:t>：将打包文件安装到Maven本地仓库，供本地其他Maven项目使用。</a:t>
            </a:r>
            <a:endParaRPr lang="zh-CN" sz="2400" dirty="0"/>
          </a:p>
          <a:p>
            <a:pPr lvl="2"/>
            <a:r>
              <a:rPr lang="zh-CN" sz="2400" dirty="0"/>
              <a:t>（8）</a:t>
            </a:r>
            <a:r>
              <a:rPr lang="zh-CN" sz="2400" dirty="0">
                <a:solidFill>
                  <a:srgbClr val="FF0000"/>
                </a:solidFill>
                <a:cs typeface="+mn-ea"/>
              </a:rPr>
              <a:t>deploy</a:t>
            </a:r>
            <a:r>
              <a:rPr lang="zh-CN" sz="2400" dirty="0"/>
              <a:t>：将打包文件安装到远程仓库，供范围更广的Maven项目使用。</a:t>
            </a:r>
            <a:endParaRPr 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1.3 Maven项目结构及生命周期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3、site生命周期</a:t>
            </a:r>
            <a:endParaRPr lang="zh-CN" dirty="0"/>
          </a:p>
          <a:p>
            <a:pPr lvl="1"/>
            <a:r>
              <a:rPr lang="zh-CN" dirty="0"/>
              <a:t>site生命周期用于建立和发布项目站点，包括以下4个阶段。</a:t>
            </a:r>
            <a:endParaRPr lang="zh-CN" dirty="0"/>
          </a:p>
          <a:p>
            <a:pPr lvl="2"/>
            <a:r>
              <a:rPr lang="zh-CN" sz="2400" dirty="0"/>
              <a:t>（1）</a:t>
            </a:r>
            <a:r>
              <a:rPr lang="zh-CN" sz="2400" dirty="0">
                <a:solidFill>
                  <a:srgbClr val="FF0000"/>
                </a:solidFill>
                <a:cs typeface="+mn-ea"/>
              </a:rPr>
              <a:t>pre-site</a:t>
            </a:r>
            <a:r>
              <a:rPr lang="zh-CN" sz="2400" dirty="0"/>
              <a:t>：执行一些在生成项目站点之前需要完成的工作。</a:t>
            </a:r>
            <a:endParaRPr lang="zh-CN" sz="2400" dirty="0"/>
          </a:p>
          <a:p>
            <a:pPr lvl="2"/>
            <a:r>
              <a:rPr lang="zh-CN" sz="2400" dirty="0"/>
              <a:t>（2）</a:t>
            </a:r>
            <a:r>
              <a:rPr lang="zh-CN" sz="2400" dirty="0">
                <a:solidFill>
                  <a:srgbClr val="FF0000"/>
                </a:solidFill>
                <a:cs typeface="+mn-ea"/>
              </a:rPr>
              <a:t>site</a:t>
            </a:r>
            <a:r>
              <a:rPr lang="zh-CN" sz="2400" dirty="0"/>
              <a:t>：生成项目站点文档。</a:t>
            </a:r>
            <a:endParaRPr lang="zh-CN" sz="2400" dirty="0"/>
          </a:p>
          <a:p>
            <a:pPr lvl="2"/>
            <a:r>
              <a:rPr lang="zh-CN" sz="2400" dirty="0"/>
              <a:t>（3）</a:t>
            </a:r>
            <a:r>
              <a:rPr lang="zh-CN" sz="2400" dirty="0">
                <a:solidFill>
                  <a:srgbClr val="FF0000"/>
                </a:solidFill>
                <a:cs typeface="+mn-ea"/>
              </a:rPr>
              <a:t>post-site</a:t>
            </a:r>
            <a:r>
              <a:rPr lang="zh-CN" sz="2400" dirty="0"/>
              <a:t>：执行一些在生成项目站点之后需要完成的工作。</a:t>
            </a:r>
            <a:endParaRPr lang="zh-CN" sz="2400" dirty="0"/>
          </a:p>
          <a:p>
            <a:pPr lvl="2"/>
            <a:r>
              <a:rPr lang="zh-CN" sz="2400" dirty="0"/>
              <a:t>（4）</a:t>
            </a:r>
            <a:r>
              <a:rPr lang="zh-CN" sz="2400" dirty="0">
                <a:solidFill>
                  <a:srgbClr val="FF0000"/>
                </a:solidFill>
                <a:cs typeface="+mn-ea"/>
              </a:rPr>
              <a:t>site-deploy</a:t>
            </a:r>
            <a:r>
              <a:rPr lang="zh-CN" sz="2400" dirty="0"/>
              <a:t>：将生成的项目站点发布到服务器上。</a:t>
            </a:r>
            <a:endParaRPr 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1.4 仓库、坐标与依赖管理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仓库</a:t>
            </a:r>
            <a:endParaRPr lang="zh-CN" dirty="0"/>
          </a:p>
          <a:p>
            <a:pPr lvl="1"/>
            <a:r>
              <a:rPr lang="zh-CN" dirty="0"/>
              <a:t>Maven仓库（Repository）是保存Maven组件的位置，这个位置可被多个Maven项目共享。Maven仓库中，每个组件都是以文件形式存储的，并且都有唯一的坐标。根据组件坐标的唯一性，Maven为每个组件在仓库中定义一个唯一的存储路径。</a:t>
            </a:r>
            <a:endParaRPr lang="zh-CN" dirty="0"/>
          </a:p>
          <a:p>
            <a:pPr lvl="1"/>
            <a:r>
              <a:rPr lang="zh-CN" dirty="0"/>
              <a:t>Maven仓库分为</a:t>
            </a:r>
            <a:r>
              <a:rPr lang="zh-CN" dirty="0">
                <a:solidFill>
                  <a:srgbClr val="0070C0"/>
                </a:solidFill>
              </a:rPr>
              <a:t>本地仓库</a:t>
            </a:r>
            <a:r>
              <a:rPr lang="zh-CN" dirty="0"/>
              <a:t>、</a:t>
            </a:r>
            <a:r>
              <a:rPr lang="zh-CN" dirty="0">
                <a:solidFill>
                  <a:srgbClr val="0070C0"/>
                </a:solidFill>
              </a:rPr>
              <a:t>远程仓库</a:t>
            </a:r>
            <a:r>
              <a:rPr lang="zh-CN" dirty="0"/>
              <a:t>和</a:t>
            </a:r>
            <a:r>
              <a:rPr lang="zh-CN" dirty="0">
                <a:solidFill>
                  <a:srgbClr val="0070C0"/>
                </a:solidFill>
              </a:rPr>
              <a:t>中央仓库</a:t>
            </a:r>
            <a:r>
              <a:rPr lang="zh-CN" dirty="0"/>
              <a:t>（默认）三种类型。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1.4 仓库、坐标与依赖管理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仓库</a:t>
            </a:r>
            <a:endParaRPr lang="zh-CN" dirty="0"/>
          </a:p>
          <a:p>
            <a:pPr lvl="1"/>
            <a:r>
              <a:rPr lang="zh-CN" dirty="0"/>
              <a:t>Maven项目通过依赖中配置的坐标寻找组件时，首先会查看本地仓库，若本地仓库有此组件，直接使用；若本地仓库没有，则从远程仓库（如果配置了远程仓库）中查找，若远程仓库有此组件，则下载到本地仓库中使用；若远程仓库没有，则从中央仓库中查找，若中央仓库中有此组件，则下载到本地仓库中使用。如果所有仓库中均未找到依赖的组件，则Maven会提示出错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1.4 仓库、坐标与依赖管理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坐标</a:t>
            </a:r>
            <a:endParaRPr lang="zh-CN" dirty="0"/>
          </a:p>
          <a:p>
            <a:pPr lvl="1"/>
            <a:r>
              <a:rPr lang="zh-CN" dirty="0"/>
              <a:t>Maven坐标由5个部分组成</a:t>
            </a:r>
            <a:endParaRPr lang="zh-CN" dirty="0"/>
          </a:p>
          <a:p>
            <a:pPr lvl="2"/>
            <a:r>
              <a:rPr lang="zh-CN" sz="2400" dirty="0"/>
              <a:t>（1）</a:t>
            </a:r>
            <a:r>
              <a:rPr lang="zh-CN" sz="2400" dirty="0">
                <a:solidFill>
                  <a:srgbClr val="0070C0"/>
                </a:solidFill>
              </a:rPr>
              <a:t>groupId</a:t>
            </a:r>
            <a:r>
              <a:rPr lang="zh-CN" sz="2400" dirty="0"/>
              <a:t>：表示Maven项目隶属的实际项目。</a:t>
            </a:r>
            <a:endParaRPr lang="zh-CN" sz="2400" dirty="0"/>
          </a:p>
          <a:p>
            <a:pPr lvl="2"/>
            <a:r>
              <a:rPr lang="zh-CN" sz="2400" dirty="0"/>
              <a:t>（2）</a:t>
            </a:r>
            <a:r>
              <a:rPr lang="zh-CN" sz="2400" dirty="0">
                <a:solidFill>
                  <a:srgbClr val="0070C0"/>
                </a:solidFill>
                <a:cs typeface="+mn-ea"/>
              </a:rPr>
              <a:t>artifactId</a:t>
            </a:r>
            <a:r>
              <a:rPr lang="zh-CN" sz="2400" dirty="0"/>
              <a:t>：表示Maven项目名称。</a:t>
            </a:r>
            <a:endParaRPr lang="zh-CN" sz="2400" dirty="0"/>
          </a:p>
          <a:p>
            <a:pPr lvl="2"/>
            <a:r>
              <a:rPr lang="zh-CN" sz="2400" dirty="0"/>
              <a:t>（3）</a:t>
            </a:r>
            <a:r>
              <a:rPr lang="zh-CN" sz="2400" dirty="0">
                <a:solidFill>
                  <a:srgbClr val="0070C0"/>
                </a:solidFill>
                <a:cs typeface="+mn-ea"/>
              </a:rPr>
              <a:t>version</a:t>
            </a:r>
            <a:r>
              <a:rPr lang="zh-CN" sz="2400" dirty="0"/>
              <a:t>：表示Maven项目的版本号。</a:t>
            </a:r>
            <a:endParaRPr lang="zh-CN" sz="2400" dirty="0"/>
          </a:p>
          <a:p>
            <a:pPr lvl="2"/>
            <a:r>
              <a:rPr lang="zh-CN" sz="2400" dirty="0"/>
              <a:t>（4）</a:t>
            </a:r>
            <a:r>
              <a:rPr lang="zh-CN" sz="2400" dirty="0">
                <a:solidFill>
                  <a:srgbClr val="0070C0"/>
                </a:solidFill>
                <a:cs typeface="+mn-ea"/>
              </a:rPr>
              <a:t>packaging</a:t>
            </a:r>
            <a:r>
              <a:rPr lang="zh-CN" sz="2400" dirty="0"/>
              <a:t>：表示Maven项目打包的类型。默认打包类型为jar。</a:t>
            </a:r>
            <a:endParaRPr lang="zh-CN" sz="2400" dirty="0"/>
          </a:p>
          <a:p>
            <a:pPr lvl="2"/>
            <a:r>
              <a:rPr lang="zh-CN" sz="2400" dirty="0"/>
              <a:t>（5）</a:t>
            </a:r>
            <a:r>
              <a:rPr lang="zh-CN" sz="2400" dirty="0">
                <a:solidFill>
                  <a:srgbClr val="0070C0"/>
                </a:solidFill>
                <a:cs typeface="+mn-ea"/>
              </a:rPr>
              <a:t>classifier</a:t>
            </a:r>
            <a:r>
              <a:rPr lang="zh-CN" sz="2400" dirty="0"/>
              <a:t>：用于定义组件输出的一些附属组件。</a:t>
            </a:r>
            <a:endParaRPr 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1.4 仓库、坐标与依赖管理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依赖管理</a:t>
            </a:r>
            <a:endParaRPr lang="zh-CN" dirty="0"/>
          </a:p>
          <a:p>
            <a:pPr lvl="1"/>
            <a:r>
              <a:rPr lang="zh-CN" dirty="0"/>
              <a:t>Maven项目依赖管理是在pom.xml文件中进行的，&lt;dependencies/&gt;元素包含了项目定义的所有依赖。</a:t>
            </a:r>
            <a:endParaRPr lang="zh-CN" dirty="0"/>
          </a:p>
          <a:p>
            <a:pPr lvl="1"/>
            <a:r>
              <a:rPr lang="zh-CN" dirty="0"/>
              <a:t>&lt;dependencies/&gt;元素中可以包含多个&lt;dependency/&gt;子元素，每个&lt;dependency/&gt;子元素对应一个依赖，用于定义依赖组件的坐标信息及特征。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1.4 仓库、坐标与依赖管理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&lt;dependency/&gt;元素可接受的常见子元素如下：</a:t>
            </a:r>
            <a:endParaRPr lang="zh-CN" dirty="0"/>
          </a:p>
          <a:p>
            <a:pPr lvl="1"/>
            <a:r>
              <a:rPr lang="zh-CN" dirty="0"/>
              <a:t>（1）</a:t>
            </a:r>
            <a:r>
              <a:rPr lang="zh-CN" dirty="0">
                <a:solidFill>
                  <a:srgbClr val="0070C0"/>
                </a:solidFill>
              </a:rPr>
              <a:t>groupId</a:t>
            </a:r>
            <a:r>
              <a:rPr lang="zh-CN" dirty="0"/>
              <a:t>：指定依赖实际项目名。</a:t>
            </a:r>
            <a:endParaRPr lang="zh-CN" dirty="0"/>
          </a:p>
          <a:p>
            <a:pPr lvl="1"/>
            <a:r>
              <a:rPr lang="zh-CN" dirty="0"/>
              <a:t>（2）</a:t>
            </a:r>
            <a:r>
              <a:rPr lang="zh-CN" dirty="0">
                <a:solidFill>
                  <a:srgbClr val="0070C0"/>
                </a:solidFill>
                <a:cs typeface="+mn-ea"/>
              </a:rPr>
              <a:t>artifactId</a:t>
            </a:r>
            <a:r>
              <a:rPr lang="zh-CN" dirty="0"/>
              <a:t>：指定依赖的Maven项目名。</a:t>
            </a:r>
            <a:endParaRPr lang="zh-CN" dirty="0"/>
          </a:p>
          <a:p>
            <a:pPr lvl="1"/>
            <a:r>
              <a:rPr lang="zh-CN" dirty="0"/>
              <a:t>（3）</a:t>
            </a:r>
            <a:r>
              <a:rPr lang="zh-CN" dirty="0">
                <a:solidFill>
                  <a:srgbClr val="0070C0"/>
                </a:solidFill>
                <a:cs typeface="+mn-ea"/>
              </a:rPr>
              <a:t>version</a:t>
            </a:r>
            <a:r>
              <a:rPr lang="zh-CN" dirty="0"/>
              <a:t>：指定依赖Maven项目的版本号。</a:t>
            </a:r>
            <a:endParaRPr lang="zh-CN" dirty="0"/>
          </a:p>
          <a:p>
            <a:pPr lvl="1"/>
            <a:r>
              <a:rPr lang="zh-CN" dirty="0"/>
              <a:t>（4）</a:t>
            </a:r>
            <a:r>
              <a:rPr lang="zh-CN" dirty="0">
                <a:solidFill>
                  <a:srgbClr val="0070C0"/>
                </a:solidFill>
                <a:cs typeface="+mn-ea"/>
              </a:rPr>
              <a:t>type</a:t>
            </a:r>
            <a:r>
              <a:rPr lang="zh-CN" dirty="0"/>
              <a:t>：指定依赖Maven项目的打包类型，与Maven坐标中的packaging对应，默认值为jar。</a:t>
            </a:r>
            <a:endParaRPr lang="zh-CN" dirty="0"/>
          </a:p>
          <a:p>
            <a:pPr lvl="1"/>
            <a:r>
              <a:rPr lang="zh-CN" dirty="0"/>
              <a:t>（5）</a:t>
            </a:r>
            <a:r>
              <a:rPr lang="zh-CN" dirty="0">
                <a:solidFill>
                  <a:srgbClr val="0070C0"/>
                </a:solidFill>
                <a:cs typeface="+mn-ea"/>
              </a:rPr>
              <a:t>scope</a:t>
            </a:r>
            <a:r>
              <a:rPr lang="zh-CN" dirty="0"/>
              <a:t>：指定依赖的作用范围。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1.4 仓库、坐标与依赖管理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Maven项目中可配置的依赖范围主要有6种。</a:t>
            </a:r>
            <a:endParaRPr lang="zh-CN" dirty="0"/>
          </a:p>
          <a:p>
            <a:pPr lvl="1"/>
            <a:r>
              <a:rPr lang="zh-CN" dirty="0"/>
              <a:t>（1）</a:t>
            </a:r>
            <a:r>
              <a:rPr lang="zh-CN" dirty="0">
                <a:solidFill>
                  <a:srgbClr val="0070C0"/>
                </a:solidFill>
              </a:rPr>
              <a:t>compile</a:t>
            </a:r>
            <a:r>
              <a:rPr lang="zh-CN" dirty="0"/>
              <a:t>：为默认值，配置的依赖在编译、测试和运行时有效。</a:t>
            </a:r>
            <a:endParaRPr lang="zh-CN" dirty="0"/>
          </a:p>
          <a:p>
            <a:pPr lvl="1"/>
            <a:r>
              <a:rPr lang="zh-CN" dirty="0"/>
              <a:t>（2）</a:t>
            </a:r>
            <a:r>
              <a:rPr lang="zh-CN" dirty="0">
                <a:solidFill>
                  <a:srgbClr val="0070C0"/>
                </a:solidFill>
                <a:cs typeface="+mn-ea"/>
              </a:rPr>
              <a:t>provided</a:t>
            </a:r>
            <a:r>
              <a:rPr lang="zh-CN" dirty="0"/>
              <a:t>：配置的依赖在编译和测试时有效，不会被打包。</a:t>
            </a:r>
            <a:endParaRPr lang="zh-CN" dirty="0"/>
          </a:p>
          <a:p>
            <a:pPr lvl="1"/>
            <a:r>
              <a:rPr lang="zh-CN" dirty="0"/>
              <a:t>（3）</a:t>
            </a:r>
            <a:r>
              <a:rPr lang="zh-CN" dirty="0">
                <a:solidFill>
                  <a:srgbClr val="0070C0"/>
                </a:solidFill>
                <a:cs typeface="+mn-ea"/>
              </a:rPr>
              <a:t>test</a:t>
            </a:r>
            <a:r>
              <a:rPr lang="zh-CN" dirty="0"/>
              <a:t>：配置的依赖在编译和运行</a:t>
            </a:r>
            <a:r>
              <a:rPr lang="zh-CN" dirty="0">
                <a:solidFill>
                  <a:srgbClr val="FF0000"/>
                </a:solidFill>
              </a:rPr>
              <a:t>测试代码</a:t>
            </a:r>
            <a:r>
              <a:rPr lang="zh-CN" dirty="0"/>
              <a:t>时有效。</a:t>
            </a:r>
            <a:endParaRPr lang="zh-CN" dirty="0"/>
          </a:p>
          <a:p>
            <a:pPr lvl="1"/>
            <a:r>
              <a:rPr lang="zh-CN" dirty="0"/>
              <a:t>（4）</a:t>
            </a:r>
            <a:r>
              <a:rPr lang="zh-CN" dirty="0">
                <a:solidFill>
                  <a:srgbClr val="0070C0"/>
                </a:solidFill>
                <a:cs typeface="+mn-ea"/>
              </a:rPr>
              <a:t>runtime </a:t>
            </a:r>
            <a:r>
              <a:rPr lang="zh-CN" dirty="0"/>
              <a:t>：配置的依赖在测试和运行时有效，最终打包时会包含进去。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1.4 仓库、坐标与依赖管理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Maven项目中可配置的依赖范围主要有6种。</a:t>
            </a:r>
            <a:endParaRPr lang="zh-CN" dirty="0"/>
          </a:p>
          <a:p>
            <a:pPr lvl="1"/>
            <a:r>
              <a:rPr lang="zh-CN" dirty="0"/>
              <a:t>（5）</a:t>
            </a:r>
            <a:r>
              <a:rPr lang="zh-CN" dirty="0">
                <a:solidFill>
                  <a:srgbClr val="0070C0"/>
                </a:solidFill>
                <a:cs typeface="+mn-ea"/>
              </a:rPr>
              <a:t>system</a:t>
            </a:r>
            <a:r>
              <a:rPr lang="zh-CN" dirty="0"/>
              <a:t>：与provided类似，但必须通过systemPath元素指定依赖文件的本地路径。</a:t>
            </a:r>
            <a:endParaRPr lang="zh-CN" dirty="0"/>
          </a:p>
          <a:p>
            <a:pPr lvl="1"/>
            <a:r>
              <a:rPr lang="zh-CN" dirty="0"/>
              <a:t>（6）</a:t>
            </a:r>
            <a:r>
              <a:rPr lang="zh-CN" dirty="0">
                <a:solidFill>
                  <a:srgbClr val="0070C0"/>
                </a:solidFill>
                <a:cs typeface="+mn-ea"/>
              </a:rPr>
              <a:t>import</a:t>
            </a:r>
            <a:r>
              <a:rPr lang="zh-CN" dirty="0"/>
              <a:t>：继承父pom文件中用&lt;dependencyManagement/&gt;元素配置的依赖。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1.1 Maven基础</a:t>
            </a:r>
            <a:endParaRPr dirty="0"/>
          </a:p>
          <a:p>
            <a:r>
              <a:rPr dirty="0"/>
              <a:t>1.2 下载和安装Maven</a:t>
            </a:r>
            <a:endParaRPr dirty="0"/>
          </a:p>
          <a:p>
            <a:r>
              <a:rPr dirty="0"/>
              <a:t>1.3 Maven项目结构及生命周期</a:t>
            </a:r>
            <a:endParaRPr dirty="0"/>
          </a:p>
          <a:p>
            <a:r>
              <a:rPr dirty="0"/>
              <a:t>1.4 仓库、坐标与依赖管理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Maven是一个功能强大的构建工具，实现了清理、编译、测试、生成报告、打包及部署等构建过程的自动化，极大简化了开发人员的日常工作流程，使得程序员有更多的精力专注于业务的实现及代码的质量。</a:t>
            </a:r>
            <a:endParaRPr lang="en-US" dirty="0"/>
          </a:p>
          <a:p>
            <a:r>
              <a:rPr lang="en-US" dirty="0"/>
              <a:t>2. </a:t>
            </a:r>
            <a:r>
              <a:rPr lang="zh-CN" altLang="en-US" dirty="0"/>
              <a:t>本章的目的是为后续章节的学习，打下必要的项目构建基础知识。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1.1 Maven基础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项目构建的产生背景</a:t>
            </a:r>
            <a:endParaRPr lang="zh-CN" altLang="en-US" dirty="0"/>
          </a:p>
          <a:p>
            <a:pPr lvl="1"/>
            <a:r>
              <a:rPr lang="zh-CN" dirty="0"/>
              <a:t>在软件维护期间，如果已部署的软件需要修改，则在改完代码后，需要依次经过编译、测试、打包及部署等流程，才能真正完成软件的更新。</a:t>
            </a:r>
            <a:endParaRPr lang="zh-CN" dirty="0"/>
          </a:p>
          <a:p>
            <a:pPr lvl="1"/>
            <a:r>
              <a:rPr lang="zh-CN" dirty="0"/>
              <a:t>通常情况下，修改代码仅需要</a:t>
            </a:r>
            <a:r>
              <a:rPr lang="en-US" altLang="zh-CN" dirty="0"/>
              <a:t>5</a:t>
            </a:r>
            <a:r>
              <a:rPr lang="zh-CN" altLang="en-US" dirty="0"/>
              <a:t>分钟，而</a:t>
            </a:r>
            <a:r>
              <a:rPr lang="zh-CN" dirty="0">
                <a:sym typeface="+mn-ea"/>
              </a:rPr>
              <a:t>编译、测试、打包及部署等可能需要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个小时。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2711450" y="493268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编码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96410" y="4932680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81370" y="494093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测试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393940" y="494093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打包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976360" y="4940935"/>
            <a:ext cx="999490" cy="9994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部署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>
          <a:xfrm>
            <a:off x="3710940" y="5432425"/>
            <a:ext cx="5854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6"/>
            <a:endCxn id="7" idx="2"/>
          </p:cNvCxnSpPr>
          <p:nvPr/>
        </p:nvCxnSpPr>
        <p:spPr>
          <a:xfrm>
            <a:off x="5295900" y="5432425"/>
            <a:ext cx="585470" cy="8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/>
        </p:nvCxnSpPr>
        <p:spPr>
          <a:xfrm>
            <a:off x="6880860" y="5440680"/>
            <a:ext cx="51308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>
            <a:stCxn id="8" idx="6"/>
            <a:endCxn id="9" idx="2"/>
          </p:cNvCxnSpPr>
          <p:nvPr/>
        </p:nvCxnSpPr>
        <p:spPr>
          <a:xfrm>
            <a:off x="8393430" y="5440680"/>
            <a:ext cx="58293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1.1 Maven基础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项目构建工具</a:t>
            </a:r>
            <a:endParaRPr lang="zh-CN" altLang="en-US" dirty="0"/>
          </a:p>
          <a:p>
            <a:pPr lvl="1"/>
            <a:r>
              <a:rPr lang="zh-CN" altLang="en-US" dirty="0"/>
              <a:t>项目的编译、测试、打包、安装及部署等流程的自动化。</a:t>
            </a:r>
            <a:endParaRPr lang="en-US" altLang="zh-CN" dirty="0"/>
          </a:p>
          <a:p>
            <a:r>
              <a:rPr lang="zh-CN" dirty="0"/>
              <a:t>常见的项目构建工具</a:t>
            </a:r>
            <a:endParaRPr lang="zh-CN" dirty="0"/>
          </a:p>
          <a:p>
            <a:pPr lvl="1"/>
            <a:r>
              <a:rPr lang="en-US" altLang="zh-CN" dirty="0"/>
              <a:t>Ant</a:t>
            </a:r>
            <a:r>
              <a:rPr lang="zh-CN" altLang="en-US" dirty="0"/>
              <a:t>：早期使用</a:t>
            </a:r>
            <a:endParaRPr lang="en-US" altLang="zh-CN" dirty="0"/>
          </a:p>
          <a:p>
            <a:pPr lvl="1"/>
            <a:r>
              <a:rPr lang="en-US" altLang="zh-CN" dirty="0"/>
              <a:t>Maven</a:t>
            </a:r>
            <a:r>
              <a:rPr lang="zh-CN" altLang="en-US" dirty="0"/>
              <a:t>：成熟期</a:t>
            </a:r>
            <a:endParaRPr lang="en-US" altLang="zh-CN" dirty="0"/>
          </a:p>
          <a:p>
            <a:pPr lvl="1"/>
            <a:r>
              <a:rPr lang="en-US" altLang="zh-CN" dirty="0"/>
              <a:t>Gradle</a:t>
            </a:r>
            <a:r>
              <a:rPr lang="zh-CN" altLang="en-US" dirty="0"/>
              <a:t>：上升期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1.1 Maven基础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的起源</a:t>
            </a:r>
            <a:endParaRPr lang="en-US" altLang="zh-CN" dirty="0"/>
          </a:p>
          <a:p>
            <a:pPr lvl="1"/>
            <a:r>
              <a:rPr dirty="0"/>
              <a:t>Maven源自于2001年的Jakarta Alexandria项目，基于这次项目的积累，Apache组织于次年推出了Maven 1.0-beta-2，标志着Maven的诞生。</a:t>
            </a:r>
            <a:endParaRPr dirty="0"/>
          </a:p>
          <a:p>
            <a:pPr lvl="1"/>
            <a:r>
              <a:rPr dirty="0"/>
              <a:t>随后，Maven并进入了快速发展的时期，2005年推出2.0版本，2009年Maven 3.0-alpha-3。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1.1 Maven基础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Maven的功能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实现了清理、编译、测试、生成报告、打包及部署等构建过程的自动化，极大简化了开发人员的日常工作流程，使得程序员有更多的精力专注于业务的实现及代码的质量。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使用Maven构建工具，只需通过一个简单的命令（如mvn clean install）便可自动完成项目构建的大量繁琐工作。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2933,&quot;width&quot;:5303}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PP_MARK_KEY" val="bc2e4732-0c59-4f36-8725-863f5911f635"/>
  <p:tag name="COMMONDATA" val="eyJoZGlkIjoiODg3ODMzYjUzYjVhODkzMWVhMWRiNTY1NjZhYzhlNWUifQ==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  <p:tag name="KSO_WM_UNIT_PLACING_PICTURE_USER_VIEWPORT" val="{&quot;height&quot;:3184,&quot;width&quot;:5702}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Management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主题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Management</Template>
  <TotalTime>0</TotalTime>
  <Words>8150</Words>
  <Application>WPS 演示</Application>
  <PresentationFormat>全屏显示(4:3)</PresentationFormat>
  <Paragraphs>728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Arial</vt:lpstr>
      <vt:lpstr>宋体</vt:lpstr>
      <vt:lpstr>Wingdings</vt:lpstr>
      <vt:lpstr>Verdana</vt:lpstr>
      <vt:lpstr>Times New Roman</vt:lpstr>
      <vt:lpstr>楷体_GB2312</vt:lpstr>
      <vt:lpstr>新宋体</vt:lpstr>
      <vt:lpstr>微软雅黑</vt:lpstr>
      <vt:lpstr>Arial Unicode MS</vt:lpstr>
      <vt:lpstr>楷体_GB2312</vt:lpstr>
      <vt:lpstr>Management</vt:lpstr>
      <vt:lpstr>课程简介</vt:lpstr>
      <vt:lpstr>课程简介</vt:lpstr>
      <vt:lpstr>Java EE项目开发教程</vt:lpstr>
      <vt:lpstr>本章目标</vt:lpstr>
      <vt:lpstr>本章内容</vt:lpstr>
      <vt:lpstr>1.1 Maven基础</vt:lpstr>
      <vt:lpstr>1.1 Maven基础</vt:lpstr>
      <vt:lpstr>1.1 Maven基础</vt:lpstr>
      <vt:lpstr>1.1 Maven基础</vt:lpstr>
      <vt:lpstr>1.1 Maven基础</vt:lpstr>
      <vt:lpstr>1.2 下载和安装Maven</vt:lpstr>
      <vt:lpstr>1.2 下载和安装Maven</vt:lpstr>
      <vt:lpstr>1.2 下载和安装Maven</vt:lpstr>
      <vt:lpstr>1.2 下载和安装Maven</vt:lpstr>
      <vt:lpstr>1.2 下载和安装Maven</vt:lpstr>
      <vt:lpstr>1.2 下载和安装Maven</vt:lpstr>
      <vt:lpstr>1.2 下载和安装Maven</vt:lpstr>
      <vt:lpstr>1.2 下载和安装Maven</vt:lpstr>
      <vt:lpstr>1.3 Maven项目结构及生命周期</vt:lpstr>
      <vt:lpstr>1.3 Maven项目结构及生命周期</vt:lpstr>
      <vt:lpstr>1.3 Maven项目结构及生命周期</vt:lpstr>
      <vt:lpstr>1.3 Maven项目结构及生命周期</vt:lpstr>
      <vt:lpstr>1.3 Maven项目结构及生命周期</vt:lpstr>
      <vt:lpstr>1.3 Maven项目结构及生命周期</vt:lpstr>
      <vt:lpstr>1.3 Maven项目结构及生命周期</vt:lpstr>
      <vt:lpstr>1.3 Maven项目结构及生命周期</vt:lpstr>
      <vt:lpstr>1.3 Maven项目结构及生命周期</vt:lpstr>
      <vt:lpstr>1.3 Maven项目结构及生命周期</vt:lpstr>
      <vt:lpstr>1.3 Maven项目结构及生命周期</vt:lpstr>
      <vt:lpstr>1.3 Maven项目结构及生命周期</vt:lpstr>
      <vt:lpstr>1.3 Maven项目结构及生命周期</vt:lpstr>
      <vt:lpstr>1.3 Maven项目结构及生命周期</vt:lpstr>
      <vt:lpstr>1.3 Maven项目结构及生命周期</vt:lpstr>
      <vt:lpstr>1.3 Maven项目结构及生命周期</vt:lpstr>
      <vt:lpstr>1.3 Maven项目结构及生命周期</vt:lpstr>
      <vt:lpstr>1.3 Maven项目结构及生命周期</vt:lpstr>
      <vt:lpstr>1.3 Maven项目结构及生命周期</vt:lpstr>
      <vt:lpstr>1.3 Maven项目结构及生命周期</vt:lpstr>
      <vt:lpstr>1.3 Maven项目结构及生命周期</vt:lpstr>
      <vt:lpstr>1.3 Maven项目结构及生命周期</vt:lpstr>
      <vt:lpstr>1.3 Maven项目结构及生命周期</vt:lpstr>
      <vt:lpstr>1.3 Maven项目结构及生命周期</vt:lpstr>
      <vt:lpstr>1.4 仓库、坐标与依赖管理</vt:lpstr>
      <vt:lpstr>1.4 仓库、坐标与依赖管理</vt:lpstr>
      <vt:lpstr>1.4 仓库、坐标与依赖管理</vt:lpstr>
      <vt:lpstr>1.4 仓库、坐标与依赖管理</vt:lpstr>
      <vt:lpstr>1.4 仓库、坐标与依赖管理</vt:lpstr>
      <vt:lpstr>1.4 仓库、坐标与依赖管理</vt:lpstr>
      <vt:lpstr>1.4 仓库、坐标与依赖管理</vt:lpstr>
      <vt:lpstr>本章小结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管理信息系统  Management Information System</dc:title>
  <dc:creator>px</dc:creator>
  <cp:lastModifiedBy>潘章明</cp:lastModifiedBy>
  <cp:revision>138</cp:revision>
  <dcterms:created xsi:type="dcterms:W3CDTF">2018-07-29T11:00:00Z</dcterms:created>
  <dcterms:modified xsi:type="dcterms:W3CDTF">2023-02-26T03:11:22Z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7D594E4A23954D118D97607B0645FBF6</vt:lpwstr>
  </property>
  <property fmtid="{D5CDD505-2E9C-101B-9397-08002B2CF9AE}" pid="3" name="KSOProductBuildVer">
    <vt:lpwstr>2052-11.1.0.13703</vt:lpwstr>
  </property>
</Properties>
</file>