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9" r:id="rId4"/>
    <p:sldId id="321" r:id="rId5"/>
    <p:sldId id="442" r:id="rId6"/>
    <p:sldId id="443" r:id="rId7"/>
    <p:sldId id="444" r:id="rId8"/>
    <p:sldId id="445" r:id="rId9"/>
    <p:sldId id="446" r:id="rId10"/>
    <p:sldId id="447" r:id="rId11"/>
    <p:sldId id="448" r:id="rId12"/>
    <p:sldId id="449" r:id="rId13"/>
    <p:sldId id="450" r:id="rId15"/>
    <p:sldId id="451" r:id="rId16"/>
    <p:sldId id="452" r:id="rId17"/>
    <p:sldId id="453" r:id="rId18"/>
    <p:sldId id="454" r:id="rId19"/>
    <p:sldId id="455" r:id="rId20"/>
    <p:sldId id="456" r:id="rId21"/>
    <p:sldId id="457" r:id="rId22"/>
    <p:sldId id="458" r:id="rId23"/>
    <p:sldId id="459" r:id="rId24"/>
    <p:sldId id="460" r:id="rId25"/>
    <p:sldId id="461" r:id="rId26"/>
    <p:sldId id="462" r:id="rId27"/>
    <p:sldId id="463" r:id="rId28"/>
    <p:sldId id="464" r:id="rId29"/>
    <p:sldId id="466" r:id="rId30"/>
    <p:sldId id="465" r:id="rId31"/>
    <p:sldId id="467" r:id="rId32"/>
    <p:sldId id="468" r:id="rId33"/>
    <p:sldId id="469" r:id="rId34"/>
    <p:sldId id="470" r:id="rId35"/>
    <p:sldId id="472" r:id="rId36"/>
    <p:sldId id="473" r:id="rId37"/>
    <p:sldId id="474" r:id="rId38"/>
    <p:sldId id="475" r:id="rId39"/>
    <p:sldId id="476" r:id="rId40"/>
    <p:sldId id="477" r:id="rId41"/>
    <p:sldId id="478" r:id="rId42"/>
    <p:sldId id="479" r:id="rId43"/>
    <p:sldId id="480" r:id="rId44"/>
    <p:sldId id="481" r:id="rId45"/>
    <p:sldId id="418" r:id="rId46"/>
    <p:sldId id="441" r:id="rId47"/>
  </p:sldIdLst>
  <p:sldSz cx="12192000" cy="6858000"/>
  <p:notesSz cx="6858000" cy="9144000"/>
  <p:custDataLst>
    <p:tags r:id="rId5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2" userDrawn="1">
          <p15:clr>
            <a:srgbClr val="A4A3A4"/>
          </p15:clr>
        </p15:guide>
        <p15:guide id="2" pos="38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704" y="-84"/>
      </p:cViewPr>
      <p:guideLst>
        <p:guide orient="horz" pos="2072"/>
        <p:guide pos="38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gs" Target="tags/tag13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051FFFF3-E39B-4E0D-B798-A3F48F446DB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不仅可以将变量表达式写为${...}，也可以写为*{...}。</a:t>
            </a:r>
            <a:endParaRPr lang="zh-CN" altLang="en-US"/>
          </a:p>
          <a:p>
            <a:r>
              <a:rPr lang="zh-CN" altLang="en-US"/>
              <a:t>有一个重要的区别：星号语法评估所选对象而不是整个上下文的表达式。也就是说，只要没有选定的对象，美元和星号语法就会完全相同。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&lt;div th:object="${session.user}"&gt;</a:t>
            </a:r>
            <a:endParaRPr lang="zh-CN" altLang="en-US"/>
          </a:p>
          <a:p>
            <a:r>
              <a:rPr lang="zh-CN" altLang="en-US"/>
              <a:t>    &lt;p&gt;Name: &lt;span th:text="*{firstName}"&gt;Sebastian&lt;/span&gt;.&lt;/p&gt;</a:t>
            </a:r>
            <a:endParaRPr lang="zh-CN" altLang="en-US"/>
          </a:p>
          <a:p>
            <a:r>
              <a:rPr lang="zh-CN" altLang="en-US"/>
              <a:t>    &lt;p&gt;Surname: &lt;span th:text="*{lastName}"&gt;Pepper&lt;/span&gt;.&lt;/p&gt;</a:t>
            </a:r>
            <a:endParaRPr lang="zh-CN" altLang="en-US"/>
          </a:p>
          <a:p>
            <a:r>
              <a:rPr lang="zh-CN" altLang="en-US"/>
              <a:t>    &lt;p&gt;Nationality: &lt;span th:text="*{nationality}"&gt;Saturn&lt;/span&gt;.&lt;/p&gt;</a:t>
            </a:r>
            <a:endParaRPr lang="zh-CN" altLang="en-US"/>
          </a:p>
          <a:p>
            <a:r>
              <a:rPr lang="zh-CN" altLang="en-US"/>
              <a:t>  &lt;/div&gt;</a:t>
            </a:r>
            <a:endParaRPr lang="zh-CN" altLang="en-US"/>
          </a:p>
          <a:p>
            <a:r>
              <a:rPr lang="zh-CN" altLang="en-US"/>
              <a:t>等价于：</a:t>
            </a:r>
            <a:endParaRPr lang="zh-CN" altLang="en-US"/>
          </a:p>
          <a:p>
            <a:r>
              <a:rPr lang="zh-CN" altLang="en-US"/>
              <a:t>&lt;div&gt;</a:t>
            </a:r>
            <a:endParaRPr lang="zh-CN" altLang="en-US"/>
          </a:p>
          <a:p>
            <a:r>
              <a:rPr lang="zh-CN" altLang="en-US"/>
              <a:t>  &lt;p&gt;Name: &lt;span th:text="${session.user.firstName}"&gt;Sebastian&lt;/span&gt;.&lt;/p&gt;</a:t>
            </a:r>
            <a:endParaRPr lang="zh-CN" altLang="en-US"/>
          </a:p>
          <a:p>
            <a:r>
              <a:rPr lang="zh-CN" altLang="en-US"/>
              <a:t>  &lt;p&gt;Surname: &lt;span th:text="${session.user.lastName}"&gt;Pepper&lt;/span&gt;.&lt;/p&gt;</a:t>
            </a:r>
            <a:endParaRPr lang="zh-CN" altLang="en-US"/>
          </a:p>
          <a:p>
            <a:r>
              <a:rPr lang="zh-CN" altLang="en-US"/>
              <a:t>  &lt;p&gt;Nationality: &lt;span th:text="${session.user.nationality}"&gt;Saturn&lt;/span&gt;.&lt;/p&gt;</a:t>
            </a:r>
            <a:endParaRPr lang="zh-CN" altLang="en-US"/>
          </a:p>
          <a:p>
            <a:r>
              <a:rPr lang="zh-CN" altLang="en-US"/>
              <a:t>&lt;/div&gt;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7533" y="1341438"/>
            <a:ext cx="10363200" cy="1655762"/>
          </a:xfrm>
        </p:spPr>
        <p:txBody>
          <a:bodyPr/>
          <a:lstStyle>
            <a:lvl1pPr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71133" y="3933825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8B46E5F6-B413-480F-8F7D-5CADBA6693A6}" type="slidenum">
              <a:rPr lang="en-US" altLang="zh-CN"/>
            </a:fld>
            <a:endParaRPr lang="en-US" altLang="zh-CN"/>
          </a:p>
        </p:txBody>
      </p:sp>
      <p:sp>
        <p:nvSpPr>
          <p:cNvPr id="9223" name="AutoShape 7"/>
          <p:cNvSpPr>
            <a:spLocks noChangeArrowheads="1"/>
          </p:cNvSpPr>
          <p:nvPr/>
        </p:nvSpPr>
        <p:spPr bwMode="auto">
          <a:xfrm>
            <a:off x="624417" y="3213100"/>
            <a:ext cx="103632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zh-CN" sz="2400" b="0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E87B39-F052-4446-96C4-64A29AF8D9A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7" y="228600"/>
            <a:ext cx="2669116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228600"/>
            <a:ext cx="7806267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266717-4F46-4365-BE3E-62A7D517BA5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A87FA3-DA84-48EE-BCA2-D099E528C63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11CA67-9F77-49A6-A01C-D1EAEE69AE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219200"/>
            <a:ext cx="5232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219200"/>
            <a:ext cx="5232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D1F69D-F5C0-4E81-9D91-23C1B380F1A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462275-CDC1-46F8-B238-F45F7C904AE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4296C3-ED9F-46D3-A925-436F926E812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BF1FD8-37CB-4F0A-8DB5-5F72A5DDD84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49832D-7E3F-48F2-8574-743A82C4F1A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D531BB-009F-465A-9EDF-F5E6ABB4FF0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228600"/>
            <a:ext cx="1066800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219200"/>
            <a:ext cx="10668000" cy="4800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812800" y="1066800"/>
            <a:ext cx="10610851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zh-CN" sz="2400" b="0">
              <a:latin typeface="Times New Roman" panose="02020603050405020304" charset="0"/>
            </a:endParaRP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 flipV="1">
            <a:off x="812800" y="617220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600" b="0"/>
            </a:lvl1pPr>
          </a:lstStyle>
          <a:p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600" b="0"/>
            </a:lvl1pPr>
          </a:lstStyle>
          <a:p>
            <a:endParaRPr lang="en-US" altLang="zh-CN"/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600" b="0"/>
            </a:lvl1pPr>
          </a:lstStyle>
          <a:p>
            <a:fld id="{730F9FC3-988C-4398-9812-F0854FDAC92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9pPr>
    </p:titleStyle>
    <p:bodyStyle>
      <a:lvl1pPr marL="469900" indent="-469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2pPr>
      <a:lvl3pPr marL="1304925" indent="-39560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3pPr>
      <a:lvl4pPr marL="1694180" indent="-3873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ü"/>
        <a:defRPr sz="2800" b="1">
          <a:solidFill>
            <a:schemeClr val="tx1"/>
          </a:solidFill>
          <a:latin typeface="+mn-lt"/>
          <a:ea typeface="+mn-ea"/>
        </a:defRPr>
      </a:lvl4pPr>
      <a:lvl5pPr marL="2094230" indent="-398780" algn="l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Verdana" panose="020B0604030504040204" pitchFamily="34" charset="0"/>
          <a:ea typeface="+mn-ea"/>
        </a:defRPr>
      </a:lvl5pPr>
      <a:lvl6pPr marL="2551430" indent="-398780" algn="l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Verdana" panose="020B0604030504040204" pitchFamily="34" charset="0"/>
          <a:ea typeface="+mn-ea"/>
        </a:defRPr>
      </a:lvl6pPr>
      <a:lvl7pPr marL="3008630" indent="-398780" algn="l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Verdana" panose="020B0604030504040204" pitchFamily="34" charset="0"/>
          <a:ea typeface="+mn-ea"/>
        </a:defRPr>
      </a:lvl7pPr>
      <a:lvl8pPr marL="3465830" indent="-398780" algn="l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Verdana" panose="020B0604030504040204" pitchFamily="34" charset="0"/>
          <a:ea typeface="+mn-ea"/>
        </a:defRPr>
      </a:lvl8pPr>
      <a:lvl9pPr marL="3923030" indent="-398780" algn="l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Verdana" panose="020B060403050404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876374AF-5FE4-4AFF-8D8F-E247DF6F871F}" type="slidenum">
              <a:rPr lang="en-US" altLang="zh-CN"/>
            </a:fld>
            <a:endParaRPr lang="en-US" altLang="zh-CN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4400" dirty="0">
                <a:sym typeface="+mn-ea"/>
              </a:rPr>
              <a:t>Java EE</a:t>
            </a:r>
            <a:r>
              <a:rPr lang="zh-CN" altLang="en-US" sz="4400" dirty="0">
                <a:sym typeface="+mn-ea"/>
              </a:rPr>
              <a:t>项目开发教程</a:t>
            </a:r>
            <a:endParaRPr lang="zh-CN" altLang="en-US" sz="4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82888" y="3573463"/>
            <a:ext cx="7058025" cy="2376487"/>
          </a:xfrm>
        </p:spPr>
        <p:txBody>
          <a:bodyPr/>
          <a:lstStyle/>
          <a:p>
            <a:r>
              <a:rPr dirty="0"/>
              <a:t>第10章 Spring Boot进阶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10.2 Thymeleaf模板引擎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dirty="0"/>
              <a:t>模板引擎是以</a:t>
            </a:r>
            <a:r>
              <a:rPr 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业务逻辑层</a:t>
            </a:r>
            <a:r>
              <a:rPr lang="zh-CN" dirty="0"/>
              <a:t>和</a:t>
            </a:r>
            <a:r>
              <a:rPr 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表现层</a:t>
            </a:r>
            <a:r>
              <a:rPr lang="zh-CN" dirty="0"/>
              <a:t>分离为目的，将规定格式的模板代码转换为业务数据，从而生成特定格式文档。用于Web系统的模板引擎就是整合模板文件和业务数据，最终形成HTML文档</a:t>
            </a:r>
            <a:endParaRPr lang="zh-CN" dirty="0"/>
          </a:p>
          <a:p>
            <a:pPr algn="l">
              <a:buSzTx/>
            </a:pPr>
            <a:r>
              <a:rPr lang="zh-CN" dirty="0"/>
              <a:t>Thymeleaf是一个Java模板引擎，能够处理HTML、XML、JavaScript及CSS等文件。由于Thymeleaf提供了完善的Spring MVC支持，因此，Spring Boot官方推荐使用Thymeleaf模板引擎实现视图显示功能。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对象 -2147482624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4944110" y="4796790"/>
          <a:ext cx="5956935" cy="1783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4171950" imgH="1264285" progId="Visio.Drawing.11">
                  <p:embed/>
                </p:oleObj>
              </mc:Choice>
              <mc:Fallback>
                <p:oleObj name="" r:id="rId2" imgW="4171950" imgH="126428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44110" y="4796790"/>
                        <a:ext cx="5956935" cy="17830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10.2 Thymeleaf模板引擎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dirty="0"/>
              <a:t>Thymeleaf基本语法</a:t>
            </a:r>
            <a:endParaRPr lang="zh-CN" dirty="0"/>
          </a:p>
          <a:p>
            <a:pPr lvl="1" algn="l">
              <a:buSzTx/>
            </a:pPr>
            <a:r>
              <a:rPr lang="zh-CN" dirty="0"/>
              <a:t>Thymeleaf采用在HTML标签元素中增加属性定义，并配合类似于JSTL的表达式，使得标签元素可以接受业务数据，从而实现模板的定义。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736090" y="3356610"/>
          <a:ext cx="9458960" cy="152209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014730"/>
                <a:gridCol w="8444230"/>
              </a:tblGrid>
              <a:tr h="1905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表达式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描述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1898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${…}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变量表达式，用于获取容器上下文环境中的变量值。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1905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*{…}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选择或星号表达式，用于访问对象（如th:object）的属性。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5708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#{…}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信息表达式，一般用于显示属性文件中的文本，通常与th:text属性一起使用，如“&lt;div th:text="#{en.bookName}"&gt;&lt;/div&gt;”。名称“en.bookName”是属性文件中定义的键（Key）。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18986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@{…}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URL表达式，可以是相对路径，也可以是绝对路径。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1905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~{…}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片段表达式，用于th:insert、th:replace等属性操作片段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10.2 Thymeleaf模板引擎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dirty="0"/>
              <a:t>Thymeleaf基本语法</a:t>
            </a:r>
            <a:endParaRPr lang="zh-CN" dirty="0"/>
          </a:p>
          <a:p>
            <a:pPr lvl="1" algn="l">
              <a:buSzTx/>
            </a:pPr>
            <a:r>
              <a:rPr lang="zh-CN" dirty="0"/>
              <a:t>为了能够将表达式置入到HTML标签元素中，Thymeleaf提供了大量的属性定义，这些属性名除了标注Thymeleaf命名空间的前缀“th:”外，大部分属性名与HTML标签元素的属性名相同，且含义类似。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10.2 Thymeleaf模板引擎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dirty="0"/>
              <a:t>Thymeleaf基本语法</a:t>
            </a:r>
            <a:endParaRPr lang="zh-CN" dirty="0"/>
          </a:p>
          <a:p>
            <a:pPr lvl="1" algn="l">
              <a:buSzTx/>
            </a:pP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271270" y="1917065"/>
          <a:ext cx="10081260" cy="240665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426845"/>
                <a:gridCol w="8654415"/>
              </a:tblGrid>
              <a:tr h="1416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属性名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描述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1416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th:action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表单元素&lt;form/&gt;的属性，用于指定提交请求URL，如“th:action=@{/login}”。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1416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th:id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标签元素的id属性，如“th:id="${book.bookId}"”。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2832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th:text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指定标签元素显示的文本，如“&lt;td th:text="${bookName}"&gt;&lt;/td&gt;”，该文本显示在成对标签元素中间，即单元格中。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2832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th:utext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指定标签元素显示的文本，若文本中含HTML标签元素，如有“广东&lt;hr/&gt;广州”，则文本“&lt;hr/&gt;”不转义，</a:t>
                      </a:r>
                      <a:r>
                        <a:rPr lang="zh-CN" altLang="en-US" sz="1800"/>
                        <a:t>会</a:t>
                      </a:r>
                      <a:r>
                        <a:rPr lang="en-US" sz="1800"/>
                        <a:t>被浏览器解释成水平线。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1416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th:src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标签元素的src属性，如“&lt;img th:src="${book.picture}" /&gt;”。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1409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th:href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标签元素的href属性，如“&lt;a th:href="@{/login}"&gt;登录&lt;/a&gt;”。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2832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th:value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标签元素的value属性，如“&lt;input type="hiden" name="bookId" th:value="${bookId}" /&gt;”。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2832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th:if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用于判别标签中的内容是否显示，如“&lt;div th:if="${bookId}==0"&gt;...&lt;/div&gt;”，若判别条件为true，显示&lt;div/&gt;元素中的内容，否则，不显示。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1416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th:unless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与th:if功能类似，只是判别条件为true时，不显示标签内容，否则，显示。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4248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th:each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用于集合遍历，如“&lt;tr th:each="book:${books}"&gt;&lt;td&gt;${book.bookId}&lt;/td&gt;&lt;td&gt;${book.bookName}&lt;/td&gt;&lt;/tr&gt;”，类似于JSTL中的“&lt;c:foreach/&gt;”元素。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10.2 Thymeleaf模板引擎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dirty="0"/>
              <a:t>Thymeleaf应用</a:t>
            </a:r>
            <a:endParaRPr lang="zh-CN" dirty="0"/>
          </a:p>
          <a:p>
            <a:pPr lvl="1" algn="l">
              <a:buSzTx/>
            </a:pPr>
            <a:r>
              <a:rPr lang="zh-CN" dirty="0"/>
              <a:t>在项目中添加</a:t>
            </a:r>
            <a:r>
              <a:rPr lang="en-US" altLang="zh-CN" dirty="0"/>
              <a:t>Thymeleaf</a:t>
            </a:r>
            <a:r>
              <a:rPr lang="zh-CN" altLang="en-US" dirty="0"/>
              <a:t>依赖。</a:t>
            </a:r>
            <a:endParaRPr lang="zh-CN" altLang="en-US" dirty="0"/>
          </a:p>
          <a:p>
            <a:pPr lvl="1" algn="l">
              <a:buSzTx/>
            </a:pPr>
            <a:r>
              <a:rPr lang="zh-CN" altLang="en-US" dirty="0"/>
              <a:t>在页面中导入</a:t>
            </a:r>
            <a:r>
              <a:rPr lang="en-US" altLang="zh-CN" dirty="0">
                <a:sym typeface="+mn-ea"/>
              </a:rPr>
              <a:t>Thymeleaf</a:t>
            </a:r>
            <a:endParaRPr lang="en-US" altLang="zh-CN" dirty="0">
              <a:sym typeface="+mn-ea"/>
            </a:endParaRPr>
          </a:p>
          <a:p>
            <a:pPr lvl="2" algn="l">
              <a:buSzTx/>
            </a:pPr>
            <a:r>
              <a:rPr lang="zh-CN" altLang="en-US" dirty="0"/>
              <a:t>&lt;html lang="en" xmlns:th="http://www.thymeleaf.org"&gt;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pic>
        <p:nvPicPr>
          <p:cNvPr id="9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35730" y="3512820"/>
            <a:ext cx="4592955" cy="32086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10.3 整合MyBatis数据库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altLang="en-US" dirty="0"/>
              <a:t>MyBatis依赖启动器</a:t>
            </a:r>
            <a:endParaRPr lang="zh-CN" altLang="en-US" dirty="0"/>
          </a:p>
          <a:p>
            <a:pPr lvl="1" algn="l">
              <a:buSzTx/>
            </a:pPr>
            <a:r>
              <a:rPr lang="zh-CN" altLang="en-US" dirty="0"/>
              <a:t>mybatis-spring-boot-starter是MyBatis官方为了适配Spring Boot开发的依赖启动器，Spring Boot项目需要引入MyBatis依赖启动器，才能整合MyBatis框架，实现对数据库的访问。</a:t>
            </a:r>
            <a:endParaRPr lang="zh-CN" altLang="en-US" dirty="0"/>
          </a:p>
          <a:p>
            <a:pPr lvl="1" algn="l">
              <a:buSzTx/>
            </a:pPr>
            <a:r>
              <a:rPr lang="zh-CN" altLang="en-US" dirty="0"/>
              <a:t>由于mybatis-spring-boot-starter不是由Spring提供的，依赖启动器spring-boot-starter-parent中没有提供相应的版本号，因此，引入MyBatis依赖启动器时，需要指定版本号。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867535" y="4768850"/>
            <a:ext cx="845693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&lt;dependency&gt;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&lt;groupId&gt;org.mybatis.spring.boot&lt;/groupId&gt;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&lt;artifactId&gt;mybatis-spring-boot-starter&lt;/artifactId&gt;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&lt;version&gt;2.2.2&lt;/version&gt;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&lt;/dependency&gt;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10.3 整合MyBatis数据库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altLang="en-US" dirty="0"/>
              <a:t> MyBatis依赖启动器</a:t>
            </a:r>
            <a:endParaRPr lang="zh-CN" altLang="en-US" dirty="0"/>
          </a:p>
          <a:p>
            <a:pPr lvl="1" algn="l">
              <a:buSzTx/>
            </a:pPr>
            <a:r>
              <a:rPr lang="zh-CN" altLang="en-US" dirty="0"/>
              <a:t>mybatis-spring-boot-starter遵循Spring Boot的设计风格，尽可能地简化使用时的配置操作。mybatis-spring-boot-starter被引入项目后，将主动完成如下功能：</a:t>
            </a:r>
            <a:endParaRPr lang="zh-CN" altLang="en-US" dirty="0"/>
          </a:p>
          <a:p>
            <a:pPr lvl="2" algn="l">
              <a:buSzTx/>
            </a:pPr>
            <a:r>
              <a:rPr lang="zh-CN" altLang="en-US" dirty="0"/>
              <a:t>（</a:t>
            </a:r>
            <a:r>
              <a:rPr lang="zh-CN" altLang="en-US" sz="2400" dirty="0"/>
              <a:t>1）自动检测项目的数据源配置信息。</a:t>
            </a:r>
            <a:endParaRPr lang="zh-CN" altLang="en-US" sz="2400" dirty="0"/>
          </a:p>
          <a:p>
            <a:pPr lvl="2" algn="l">
              <a:buSzTx/>
            </a:pPr>
            <a:r>
              <a:rPr lang="zh-CN" altLang="en-US" sz="2400" dirty="0"/>
              <a:t>（2）基于数据源配置信息，利用SqlSessionFactoryBean创建并注册SqlSessionFactory实例。</a:t>
            </a:r>
            <a:endParaRPr lang="zh-CN" altLang="en-US" sz="2400" dirty="0"/>
          </a:p>
          <a:p>
            <a:pPr lvl="2" algn="l">
              <a:buSzTx/>
            </a:pPr>
            <a:r>
              <a:rPr lang="zh-CN" altLang="en-US" sz="2400" dirty="0"/>
              <a:t>（3）根据SqlSessionFactory创建并注册SqlSessionTemplate。</a:t>
            </a:r>
            <a:endParaRPr lang="zh-CN" altLang="en-US" sz="2400" dirty="0"/>
          </a:p>
          <a:p>
            <a:pPr lvl="2" algn="l">
              <a:buSzTx/>
            </a:pPr>
            <a:r>
              <a:rPr lang="zh-CN" altLang="en-US" sz="2400" dirty="0"/>
              <a:t>（4）自动扫描项目定义的映射器（Mapper）接口，关联SqlSessionTemplate并注册到Spring上下文环境（即IoC容器）中。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10.3 整合MyBatis数据库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altLang="en-US" dirty="0"/>
              <a:t>MyBatis整合应用</a:t>
            </a:r>
            <a:endParaRPr lang="zh-CN" altLang="en-US" dirty="0"/>
          </a:p>
          <a:p>
            <a:pPr lvl="1" algn="l">
              <a:buSzTx/>
            </a:pPr>
            <a:r>
              <a:rPr lang="zh-CN" altLang="en-US" dirty="0"/>
              <a:t>在项目中引入mybatis-spring-boot-starter后，需要配合MyBatis依赖启动器完成整合MyBatis框架的一系列配置，定义Mapper接口及编写映射文件或注解。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pic>
        <p:nvPicPr>
          <p:cNvPr id="7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43885" y="3356610"/>
            <a:ext cx="4388485" cy="27762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10.3 整合MyBatis数据库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altLang="en-US" dirty="0"/>
              <a:t>MyBatis分页查询</a:t>
            </a:r>
            <a:endParaRPr lang="zh-CN" altLang="en-US" dirty="0"/>
          </a:p>
          <a:p>
            <a:pPr lvl="1" algn="l">
              <a:buSzTx/>
            </a:pPr>
            <a:r>
              <a:rPr lang="zh-CN" altLang="en-US" dirty="0"/>
              <a:t>分布的基本思路将涉及引入PageHelper依赖启动器、配置分页属性、分页编码及视图页面分页控制等方面。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847850" y="2879725"/>
            <a:ext cx="856742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&lt;dependency&gt;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&lt;groupId&gt;com.github.pagehelper&lt;/groupId&gt;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&lt;artifactId&gt;pagehelper-spring-boot-starter&lt;/artifactId&gt;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&lt;version&gt;1.4.3&lt;/version&gt;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&lt;/dependency&gt;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10.3 整合MyBatis数据库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altLang="en-US" dirty="0"/>
              <a:t>MyBatis分页查询</a:t>
            </a:r>
            <a:endParaRPr lang="zh-CN" altLang="en-US" dirty="0"/>
          </a:p>
          <a:p>
            <a:pPr lvl="1" algn="l">
              <a:buSzTx/>
            </a:pPr>
            <a:r>
              <a:rPr lang="zh-CN" altLang="en-US" dirty="0"/>
              <a:t>在application.properties文件添加PageHelper配置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703705" y="2997200"/>
            <a:ext cx="85674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pagehelper.helperDialect=mysql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pagehelper.reasonable=true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# pagehelper.supportMethodsArguments=true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# pagehelper.params=count=countSql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altLang="en-US" dirty="0"/>
              <a:t>熟悉</a:t>
            </a:r>
            <a:r>
              <a:rPr lang="en-US" altLang="zh-CN" dirty="0"/>
              <a:t>Web MVC</a:t>
            </a:r>
            <a:r>
              <a:rPr lang="zh-CN" altLang="en-US" dirty="0"/>
              <a:t>的基本配置</a:t>
            </a:r>
            <a:endParaRPr lang="zh-CN" altLang="en-US" dirty="0"/>
          </a:p>
          <a:p>
            <a:pPr algn="l">
              <a:buSzTx/>
            </a:pPr>
            <a:r>
              <a:rPr lang="zh-CN" altLang="en-US" dirty="0"/>
              <a:t>了解</a:t>
            </a:r>
            <a:r>
              <a:rPr lang="en-US" altLang="zh-CN" dirty="0"/>
              <a:t>Thymeleaf</a:t>
            </a:r>
            <a:r>
              <a:rPr lang="zh-CN" altLang="en-US" dirty="0"/>
              <a:t>模板引擎的用法</a:t>
            </a:r>
            <a:endParaRPr lang="zh-CN" altLang="en-US" dirty="0"/>
          </a:p>
          <a:p>
            <a:pPr algn="l">
              <a:buSzTx/>
            </a:pPr>
            <a:r>
              <a:rPr lang="zh-CN" altLang="en-US" dirty="0"/>
              <a:t>掌握整合</a:t>
            </a:r>
            <a:r>
              <a:rPr lang="en-US" altLang="zh-CN" dirty="0"/>
              <a:t>MyBatis</a:t>
            </a:r>
            <a:r>
              <a:rPr lang="zh-CN" altLang="en-US" dirty="0"/>
              <a:t>的思路</a:t>
            </a:r>
            <a:endParaRPr lang="zh-CN" altLang="en-US" dirty="0"/>
          </a:p>
          <a:p>
            <a:pPr algn="l">
              <a:buSzTx/>
            </a:pP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了解</a:t>
            </a:r>
            <a:r>
              <a:rPr lang="en-US" altLang="zh-C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Spring Boot</a:t>
            </a:r>
            <a:r>
              <a:rPr lang="zh-CN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安全控制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algn="l">
              <a:buSzTx/>
            </a:pP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10.3 整合MyBatis数据库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altLang="en-US" dirty="0"/>
              <a:t>MyBatis分页查询</a:t>
            </a:r>
            <a:endParaRPr lang="zh-CN" altLang="en-US" dirty="0"/>
          </a:p>
          <a:p>
            <a:pPr lvl="1" algn="l">
              <a:buSzTx/>
            </a:pPr>
            <a:r>
              <a:rPr lang="zh-CN" altLang="en-US" dirty="0"/>
              <a:t>在处理器中处理分页。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199515" y="3068955"/>
            <a:ext cx="1058291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&lt;p&gt;当前 &lt;span th:text="${pageInfo.pageNum}"&gt;&lt;/span&gt; 页,总 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&lt;span th:text="${pageInfo.pages}"&gt;&lt;/span&gt; 页,共 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&lt;span th:text="${pageInfo.total}"&gt;&lt;/span&gt; 条记录&lt;/p&gt;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&lt;a th:href="@{publisher_list_page}"&gt;首页&lt;/a&gt;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&lt;a th:href="@{publisher_list_page(pageNum=${pageInfo.hasPreviousPage}?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${pageInfo.prePage}:1)}"&gt;上一页&lt;/a&gt;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&lt;a th:href="@{publisher_list_page(pageNum=${pageInfo.hasNextPage}?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${pageInfo.nextPage}:${pageInfo.pages})}"&gt;下一页&lt;/a&gt;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&lt;a th:href="@{publisher_list_page(pageNum=${pageInfo.pages})}"&gt;尾页&lt;/a&gt;</a:t>
            </a:r>
            <a:endParaRPr lang="zh-CN" altLang="en-US">
              <a:solidFill>
                <a:srgbClr val="0070C0"/>
              </a:solidFill>
            </a:endParaRPr>
          </a:p>
        </p:txBody>
      </p:sp>
      <p:pic>
        <p:nvPicPr>
          <p:cNvPr id="16" name="图片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743700" y="895985"/>
            <a:ext cx="4179570" cy="21729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10.4 Spring Boot安全控制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altLang="en-US" dirty="0"/>
              <a:t>确保系统安全是系统开发的核心需求之一，安全控制的目的是保证合法用户访问系统中被授权的资源。</a:t>
            </a:r>
            <a:endParaRPr lang="zh-CN" altLang="en-US" dirty="0"/>
          </a:p>
          <a:p>
            <a:pPr algn="l">
              <a:buSzTx/>
            </a:pPr>
            <a:r>
              <a:rPr lang="zh-CN" altLang="en-US" dirty="0"/>
              <a:t>认证（Authentication）确保进入系统的用户是合法的，授权（Authorization）则是确保系统资源只能被授权的用户使用。</a:t>
            </a:r>
            <a:endParaRPr lang="zh-CN" altLang="en-US" dirty="0"/>
          </a:p>
          <a:p>
            <a:pPr algn="l">
              <a:buSzTx/>
            </a:pPr>
            <a:r>
              <a:rPr lang="zh-CN" altLang="en-US" dirty="0"/>
              <a:t>Spring Security是Spring生态中的一个安全框架，可以很方便地集成到Spring Boot项目中，为开发人员提供简明的安全控制服务。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10.4 Spring Boot安全控制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altLang="en-US" dirty="0"/>
              <a:t>Spring Security基本原理</a:t>
            </a:r>
            <a:endParaRPr lang="zh-CN" altLang="en-US" dirty="0"/>
          </a:p>
          <a:p>
            <a:pPr lvl="1" algn="l">
              <a:buSzTx/>
            </a:pPr>
            <a:r>
              <a:rPr lang="zh-CN" altLang="en-US" dirty="0"/>
              <a:t>Spring Security是基于角色对资源访问权限进行控制的，核心思想是通过一系列的过滤器链（Filter Chain）认证用户的身份是否有效，对用户的访问权限进行控制。</a:t>
            </a:r>
            <a:endParaRPr lang="zh-CN" altLang="en-US" dirty="0"/>
          </a:p>
          <a:p>
            <a:pPr lvl="1" algn="l">
              <a:buSzTx/>
            </a:pPr>
            <a:r>
              <a:rPr lang="zh-CN" altLang="en-US" dirty="0"/>
              <a:t>Spring Boot项目中，只要引入spring-boot-starter-security依赖启动器，便可获得强在的安全控制服务。在Spring Boot自动配置管理的驱动下，项目运行时便会自动启动Spring Security。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10.4 Spring Boot安全控制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altLang="en-US" dirty="0"/>
              <a:t>Spring Security基本原理</a:t>
            </a:r>
            <a:endParaRPr lang="zh-CN" altLang="en-US" dirty="0"/>
          </a:p>
          <a:p>
            <a:pPr lvl="1" algn="l">
              <a:buSzTx/>
            </a:pPr>
            <a:r>
              <a:rPr lang="zh-CN" altLang="en-US" dirty="0"/>
              <a:t>默认情况下，Spring Security启动后已经具备了安全认证和权限管理的能力，并提供一个名称为user的用户。在Spring Security的控制下，所有的Web请求都会被拦截，重定向到由Spring Security自动生成的登录页面。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pic>
        <p:nvPicPr>
          <p:cNvPr id="14" name="图片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35730" y="3789045"/>
            <a:ext cx="3607435" cy="289496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10.4 Spring Boot安全控制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altLang="en-US" dirty="0"/>
              <a:t>Spring Security认证流程</a:t>
            </a:r>
            <a:endParaRPr lang="zh-CN" altLang="en-US" dirty="0"/>
          </a:p>
          <a:p>
            <a:pPr lvl="1" algn="l">
              <a:buSzTx/>
            </a:pPr>
            <a:r>
              <a:rPr lang="zh-CN" altLang="en-US" dirty="0"/>
              <a:t>（1）客户端提交登录请求，请求信息中包含用户名和密码（也可以是标识用户有效身份的其他信息，如指纹等）。</a:t>
            </a:r>
            <a:endParaRPr lang="zh-CN" altLang="en-US" dirty="0"/>
          </a:p>
          <a:p>
            <a:pPr lvl="1" algn="l">
              <a:buSzTx/>
            </a:pPr>
            <a:r>
              <a:rPr lang="zh-CN" altLang="en-US" dirty="0"/>
              <a:t>（2）Spring提供的认证过滤器UsernamePasswordAuthenticationFilter将用户名和密码封装入Authentication对象中。</a:t>
            </a:r>
            <a:endParaRPr lang="zh-CN" altLang="en-US" dirty="0"/>
          </a:p>
          <a:p>
            <a:pPr lvl="1" algn="l">
              <a:buSzTx/>
            </a:pPr>
            <a:r>
              <a:rPr lang="zh-CN" altLang="en-US" dirty="0"/>
              <a:t>（3）过滤器将Authentication对象交给验证管理器AuthenticationManager，由其负责验证用户的有效性。</a:t>
            </a:r>
            <a:endParaRPr lang="zh-CN" altLang="en-US" dirty="0"/>
          </a:p>
          <a:p>
            <a:pPr lvl="1" algn="l">
              <a:buSzTx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10.4 Spring Boot安全控制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altLang="en-US" dirty="0"/>
              <a:t>Spring Security认证流程</a:t>
            </a:r>
            <a:endParaRPr lang="zh-CN" altLang="en-US" dirty="0"/>
          </a:p>
          <a:p>
            <a:pPr lvl="1" algn="l">
              <a:buSzTx/>
            </a:pPr>
            <a:r>
              <a:rPr lang="zh-CN" altLang="en-US" dirty="0">
                <a:sym typeface="+mn-ea"/>
              </a:rPr>
              <a:t>（4）验证管理器包含一个认证组件AuthenticationProvider集合，即包含多种验证方法。验证管理器根据配置信息，选择合适的认证组件（如DaoAuthenticationProvider）进行验证。</a:t>
            </a:r>
            <a:endParaRPr lang="zh-CN" altLang="en-US" dirty="0"/>
          </a:p>
          <a:p>
            <a:pPr lvl="1" algn="l">
              <a:buSzTx/>
            </a:pPr>
            <a:r>
              <a:rPr lang="zh-CN" altLang="en-US" dirty="0">
                <a:sym typeface="+mn-ea"/>
              </a:rPr>
              <a:t>（5）认证组件根据Authentication对象中的用户名，调用UserSecurityService接口loadUserByUsername()方法，获得UserDetails类型的用户详细信息，如密码、权限及账户状态。</a:t>
            </a:r>
            <a:endParaRPr lang="zh-CN" altLang="en-US" dirty="0">
              <a:sym typeface="+mn-ea"/>
            </a:endParaRPr>
          </a:p>
          <a:p>
            <a:pPr lvl="1" algn="l">
              <a:buSzTx/>
            </a:pPr>
            <a:r>
              <a:rPr lang="zh-CN" altLang="en-US" dirty="0"/>
              <a:t>（6）若认证通过，将UserDetails中的用户详细信息放到Authentication对象中，使得Authentication对象中的用户信息更加完整，然后，再将Authentication对象放入安全上下文持有者SecurityContextHolder中。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10.4 Spring Boot安全控制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altLang="en-US" dirty="0"/>
              <a:t>Spring Security核心接口</a:t>
            </a:r>
            <a:endParaRPr lang="zh-CN" altLang="en-US" dirty="0"/>
          </a:p>
          <a:p>
            <a:pPr lvl="1" algn="l">
              <a:buSzTx/>
            </a:pPr>
            <a:r>
              <a:rPr lang="zh-CN" altLang="en-US" dirty="0"/>
              <a:t>（1）Authentication</a:t>
            </a:r>
            <a:endParaRPr lang="zh-CN" altLang="en-US" dirty="0"/>
          </a:p>
          <a:p>
            <a:pPr lvl="2" algn="l">
              <a:buSzTx/>
            </a:pPr>
            <a:r>
              <a:rPr lang="zh-CN" altLang="en-US" dirty="0"/>
              <a:t>该接口的实例在认证过滤器中由Spring Security创建，用于封装由客户端提交的待认证用户名与密码。成功认证后，该实例中会增加由UserSecurityService接口的loadUserByUsername()访问返回的用户账户详细信息，通常包括权限、账户状态等。为安全起见，认证成功后，Authentication对象中的密码会被清除，再存入安全上下文持有者SecurityContextHolder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10.4 Spring Boot安全控制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altLang="en-US" dirty="0"/>
              <a:t>Spring Security核心接口</a:t>
            </a:r>
            <a:endParaRPr lang="zh-CN" altLang="en-US" dirty="0"/>
          </a:p>
          <a:p>
            <a:pPr lvl="1" algn="l">
              <a:buSzTx/>
            </a:pPr>
            <a:r>
              <a:rPr lang="zh-CN" altLang="en-US" dirty="0"/>
              <a:t>（2）AuthenticationManager</a:t>
            </a:r>
            <a:endParaRPr lang="zh-CN" altLang="en-US" dirty="0"/>
          </a:p>
          <a:p>
            <a:pPr lvl="2" algn="l">
              <a:buSzTx/>
            </a:pPr>
            <a:r>
              <a:rPr lang="zh-CN" altLang="en-US" dirty="0"/>
              <a:t>该接口是认证管理器，用于处理一个认证请求。AuthenticationManager接口的缺省实现是ProviderManager。ProviderManager管理了多个身份管理源（或者叫认证提供者AuthenticationProvider），用于认证用户。该接口自身不直接进行身份认证，而是通过委托者模式（Delegate）将用户认证交给合适的认证提供者。若找不到合适的认证提供者，则认证过程无法完成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10.4 Spring Boot安全控制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altLang="en-US" dirty="0"/>
              <a:t>Spring Security核心接口</a:t>
            </a:r>
            <a:endParaRPr lang="zh-CN" altLang="en-US" dirty="0"/>
          </a:p>
          <a:p>
            <a:pPr lvl="1" algn="l">
              <a:buSzTx/>
            </a:pPr>
            <a:r>
              <a:rPr lang="zh-CN" altLang="en-US" dirty="0"/>
              <a:t>（3）AuthenticationProvider</a:t>
            </a:r>
            <a:endParaRPr lang="zh-CN" altLang="en-US" dirty="0"/>
          </a:p>
          <a:p>
            <a:pPr lvl="2" algn="l">
              <a:buSzTx/>
            </a:pPr>
            <a:r>
              <a:rPr lang="zh-CN" altLang="en-US" dirty="0"/>
              <a:t>认证是由 AuthenticationManager 来管理的，但是真正进行认证的是 AuthenticationManager 中定义的认证提供者AuthenticationProvider。AuthenticationProvider进行认证的时候需要调用UserDetailsService接口的loadUserByUsername()访问获取用户的详细信息（封装在UserDetails实例中），其中包括用户名、密码和所拥有的权限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10.4 Spring Boot安全控制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altLang="en-US" dirty="0"/>
              <a:t>Spring Security核心接口</a:t>
            </a:r>
            <a:endParaRPr lang="zh-CN" altLang="en-US" dirty="0"/>
          </a:p>
          <a:p>
            <a:pPr lvl="1" algn="l">
              <a:buSzTx/>
            </a:pPr>
            <a:r>
              <a:rPr lang="zh-CN" altLang="en-US" dirty="0"/>
              <a:t>（4）UserSecurityService</a:t>
            </a:r>
            <a:endParaRPr lang="zh-CN" altLang="en-US" dirty="0"/>
          </a:p>
          <a:p>
            <a:pPr lvl="2" algn="l">
              <a:buSzTx/>
            </a:pPr>
            <a:r>
              <a:rPr lang="zh-CN" altLang="en-US" dirty="0"/>
              <a:t>UserDetailsService是Spring Security提供的一个概念接口，该接口仅定义了一个方法“UserDetails loadUserByUsername(String username) throws UsernameNotFoundException”。调用该方法，可按用户名获得的UserDetails实例。UserDetails实例中包含了用户的详细信息，如用户名、账号是否过期、账号是否被锁定、尾号安全凭证（通常是密码）是否过期，账号是否被禁用及所赋予的权限集合等。重写loadUserByUsername()方法，可在项目中实现获取用户详细信息的具体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en-US" dirty="0"/>
              <a:t>10.1 Web MVC配置</a:t>
            </a:r>
            <a:endParaRPr lang="en-US" dirty="0"/>
          </a:p>
          <a:p>
            <a:pPr algn="l">
              <a:buSzTx/>
            </a:pPr>
            <a:r>
              <a:rPr lang="en-US" dirty="0"/>
              <a:t>10.2 Thymeleaf模板引擎</a:t>
            </a:r>
            <a:endParaRPr lang="en-US" dirty="0"/>
          </a:p>
          <a:p>
            <a:pPr algn="l">
              <a:buSzTx/>
            </a:pPr>
            <a:r>
              <a:rPr lang="en-US" dirty="0"/>
              <a:t>10.3 整合MyBatis数据库</a:t>
            </a:r>
            <a:endParaRPr lang="en-US" dirty="0"/>
          </a:p>
          <a:p>
            <a:pPr algn="l">
              <a:buSzTx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10.4 Spring Boot安全控制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10.4 Spring Boot安全控制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altLang="en-US" dirty="0"/>
              <a:t>定制安全控制策略</a:t>
            </a:r>
            <a:endParaRPr lang="zh-CN" altLang="en-US" dirty="0"/>
          </a:p>
          <a:p>
            <a:pPr lvl="1" algn="l">
              <a:buSzTx/>
            </a:pPr>
            <a:r>
              <a:rPr lang="zh-CN" altLang="en-US" dirty="0"/>
              <a:t>为了定制Web应用的安全管理策略， Spring Security定义了一个面向Web应用的安全管理接口WebSecurityConfigurer，为方便使用还提供了该接口的适配器类WebSecurityConfigurerAdapter。开发人员只需重写适配器类的两个重载方法configure()，便可定制系统的安全控制策略。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775460" y="4293235"/>
            <a:ext cx="94265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protected void configure(AuthenticationManagerBuilder auth){...}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protected void configure(HttpSecurity http){...}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10.4 Spring Boot安全控制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altLang="en-US" dirty="0"/>
              <a:t>安全认证</a:t>
            </a:r>
            <a:endParaRPr lang="zh-CN" altLang="en-US" dirty="0"/>
          </a:p>
          <a:p>
            <a:pPr lvl="1" algn="l">
              <a:buSzTx/>
            </a:pPr>
            <a:r>
              <a:rPr lang="zh-CN" altLang="en-US" dirty="0"/>
              <a:t>Spring Security要求重写configure(AuthenticationManagerBuilder auth)方法实现用户认证，在验证用户密码及账户的有效性时，需要系统提供具体的用户详细信息。Spring Security支持从内存、缓存（如Redis）或数据库（如MySQL）中获取用户详细信息，其中，后两者是较常见的手段。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10.4 Spring Boot安全控制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altLang="en-US" dirty="0"/>
              <a:t>权限管理</a:t>
            </a:r>
            <a:endParaRPr lang="zh-CN" altLang="en-US" dirty="0"/>
          </a:p>
          <a:p>
            <a:pPr lvl="1" algn="l">
              <a:buSzTx/>
            </a:pPr>
            <a:r>
              <a:rPr lang="zh-CN" altLang="en-US" dirty="0"/>
              <a:t>Spring Security权限管理以控制URL请求为主，在请求URL和角色之间建立映射关系，满足映射关系的Web请求被放行，否则，被禁止。权限管理除了定义请求URL和角色之间的映射关系外，还涉及自定义登录页面、注销及客户端控制等方面的常见主题。接下来先建立与权限管理有关的页面及控制器类，然后再逐步介绍权限控制有关的常见主题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10.4 Spring Boot安全控制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altLang="en-US" dirty="0"/>
              <a:t>控制页面访问权限</a:t>
            </a:r>
            <a:endParaRPr lang="zh-CN" altLang="en-US" dirty="0"/>
          </a:p>
          <a:p>
            <a:pPr lvl="1" algn="l">
              <a:buSzTx/>
            </a:pPr>
            <a:r>
              <a:rPr lang="zh-CN" altLang="en-US" dirty="0"/>
              <a:t>与用户身份认证类似，权限管理需要重写WebSecurityConfigurerAdapter接口的configure(HttpSecurity http)方法，该方法有一个HttpSecurity类型的形参。HttpSecurity派生自AbstractConfiguredSecurityBuilder类，同时实现了 SecurityBuilder 和 HttpSecurityBuilder 两个接口。HttpSecurity类在角色和请求URL之间建立映射关系，然后通过该映射关系进行权限控制。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10.4 Spring Boot安全控制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altLang="en-US" dirty="0"/>
              <a:t>控制页面访问权限</a:t>
            </a:r>
            <a:endParaRPr lang="zh-CN" altLang="en-US" dirty="0"/>
          </a:p>
          <a:p>
            <a:pPr lvl="1" algn="l">
              <a:buSzTx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343660" y="1917065"/>
          <a:ext cx="9659620" cy="160274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357755"/>
                <a:gridCol w="7301865"/>
              </a:tblGrid>
              <a:tr h="1778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方法名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描述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3562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authorizeRequests()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启用基于HttpServletRequest的限制访问，即在请求URL和角色之间建立映射关系，再基于映射关系进行访问权限控制。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3562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formLogin()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启用基于表单登录的身份验证，被拒绝的请求将跳转到登录页面，如未指定formLogin().loginPage(String)，则启用默认登录页面。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1784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logout()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启用退出登录支持。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rememberMe()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启用允许记住我的验证。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1784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httpBasic()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启用HttpBasic验证。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1778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csrf()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启用CSRF支持。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10.4 Spring Boot安全控制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altLang="en-US" dirty="0"/>
              <a:t>控制页面访问权限</a:t>
            </a:r>
            <a:endParaRPr lang="zh-CN" altLang="en-US" dirty="0"/>
          </a:p>
          <a:p>
            <a:pPr lvl="1" algn="l">
              <a:buSzTx/>
            </a:pPr>
            <a:r>
              <a:rPr lang="zh-CN" altLang="en-US" dirty="0"/>
              <a:t>控制页面访问权限需要用到authorizeRequests()方法，即由该方法开启基于HttpServletRequest的限制访问。启用基于HttpServletRequest的限制访问后，便可采用表10.5所示的方法，定义角色和请求URL之间的映射关系。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775460" y="3860800"/>
          <a:ext cx="9250045" cy="115824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3573145"/>
                <a:gridCol w="5676900"/>
              </a:tblGrid>
              <a:tr h="1447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方法名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描述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1447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antMatchers(String…antPatterns)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启用ant风格的路径匹配。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1447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anyRequest()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匹配任何请求。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1447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hasRole(String role)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允许某一个角色访问。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1447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hasAnyRole(String…roles)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允许多个角色访问。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1447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authenticated()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指定请求URL需要保护，即要求用户登录。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1447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permitAll()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指定请求URL无需保护，一般用于静态资源文件。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1447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and()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功能连接词，用于取消之前的限定前提。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10.4 Spring Boot安全控制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altLang="en-US" dirty="0"/>
              <a:t>自定义登录和注销</a:t>
            </a:r>
            <a:endParaRPr lang="zh-CN" altLang="en-US" dirty="0"/>
          </a:p>
          <a:p>
            <a:pPr lvl="1" algn="l">
              <a:buSzTx/>
            </a:pPr>
            <a:r>
              <a:rPr lang="zh-CN" altLang="en-US" dirty="0"/>
              <a:t>当未登录用户访问需要授权的页面时，Spring Security会自动弹出默认的登录页面。由于默认登录页面的表单结构、页面风格及错误提示信息等无法轻易修改，使用起来有些不便，因此，在实际开发中，通常使用自定义登录页面替代默认登录页面。用户注销也是系统的常见操作，通过自定义注销，可以对会话管理及注销后跳转到哪个页面等进行灵活控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10.4 Spring Boot安全控制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altLang="en-US" dirty="0"/>
              <a:t>自定义登录有关的常用方法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415415" y="2060575"/>
          <a:ext cx="9604375" cy="197104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3185160"/>
                <a:gridCol w="6419215"/>
              </a:tblGrid>
              <a:tr h="2463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方法名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描述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2463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loginPage(String)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登录页面跳转URL，默认值为“/login”。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2463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defaultSuccessUrl(String)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登录成功后的重定向URL。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2463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successForwardUrl(String)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登录成功后的请求转发URL。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2463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failureUrl(String)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登录失败后的重定向URL。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2463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failureForwardUrl(String)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登录失败后的请求转发URL。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2463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usernameParameter(String)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登录表单中用户名表单域的name属性，默认为username。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2463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passwordParameter(String)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登录表单中密码域的name属性，默认为password。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10.4 Spring Boot安全控制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altLang="en-US" dirty="0"/>
              <a:t>自定义注销有关的常用方法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343660" y="2277110"/>
          <a:ext cx="9704705" cy="137350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3055620"/>
                <a:gridCol w="6649085"/>
              </a:tblGrid>
              <a:tr h="1962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方法名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描述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1962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logout(String)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用户注销的请求URL，默认为post请求“/logout”。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1962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logoutSuccess(String)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用户注销成功后的跳转URL。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3924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invalidHttpSession(boolean)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注销后是否立即清除Session信息，默认为true。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39243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clearAuthentication(boolean)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注解后是否立即清除Authentication用户认证信息，默认为true。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10.4 Spring Boot安全控制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altLang="en-US" dirty="0">
                <a:sym typeface="+mn-ea"/>
              </a:rPr>
              <a:t>自定义登录和注销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433830" y="1917065"/>
            <a:ext cx="933259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protected void configure(HttpSecurity http) throws Exception {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http.authorizeRequests()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    .antMatchers("/","/commons/**","/images/**").permitAll()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    .antMatchers("/book/**").hasRole("TEACHER")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    .antMatchers("/publisher/**").hasRole("SERVICE_ADMIN")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    .anyRequest().authenticated();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http.formLogin()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    .loginPage("/commons/to_login")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    .usernameParameter("loginName")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    .defaultSuccessUrl("/")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    .failureUrl("/commons/denied_access");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http.logout()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    .logoutUrl("/commons/user_logout")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    .logoutSuccessUrl("/commons/to_login");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}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10.1 Web MVC配置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en-US" dirty="0"/>
              <a:t>Spring Boot也开放了灵活的配置接口</a:t>
            </a:r>
            <a:r>
              <a:rPr lang="zh-CN" altLang="en-US" dirty="0"/>
              <a:t>，</a:t>
            </a:r>
            <a:r>
              <a:rPr lang="en-US" dirty="0"/>
              <a:t>可以通过Spring Boot提供的WebMvcConfigurationSupport配置类或WebMvcConfigurer接口，在项目中进一步定制新的特征。</a:t>
            </a:r>
            <a:endParaRPr lang="en-US" dirty="0"/>
          </a:p>
          <a:p>
            <a:pPr algn="l">
              <a:buSzTx/>
            </a:pPr>
            <a:r>
              <a:rPr lang="en-US" dirty="0"/>
              <a:t>WebMvcConfigurer接口的常见配置方法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409065" y="3429000"/>
          <a:ext cx="9830435" cy="164592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703830"/>
                <a:gridCol w="7126605"/>
              </a:tblGrid>
              <a:tr h="13716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方法名称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描述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2717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addResourceHandlers()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配置静态资源，使得图像、CSS、Javascript脚本及字体等文件不被前端控制器拦截。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1371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addFormatters()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配置格式化器，用于注册自定义类型转换器。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1371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addInterceptors()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配置拦截器，用于注册拦截器。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2717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configureViewResolvers()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配置视图解析器，定义将逻辑视图转换为物理视图的规则。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10.4 Spring Boot安全控制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altLang="en-US" dirty="0">
                <a:sym typeface="+mn-ea"/>
              </a:rPr>
              <a:t>前端页面的Security控制</a:t>
            </a:r>
            <a:endParaRPr lang="zh-CN" altLang="en-US" dirty="0">
              <a:sym typeface="+mn-ea"/>
            </a:endParaRPr>
          </a:p>
          <a:p>
            <a:pPr lvl="1" algn="l">
              <a:buSzTx/>
            </a:pPr>
            <a:r>
              <a:rPr lang="zh-CN" altLang="en-US" dirty="0">
                <a:sym typeface="+mn-ea"/>
              </a:rPr>
              <a:t>前端页面是用户操作的界面，通常情况下，页面中应该仅显示当前用户有权限访问的操作链接。例如，登录前，仅登录超链接可见，拥有ROLE_TEACHER角色的用户登录后，仅注销、图书申请及图书信息管理链接可见，拥有ROLE_SERVICE_ADMIN角色的用户登录后，仅注销和出版社信息管理链接可见。</a:t>
            </a:r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10.4 Spring Boot安全控制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altLang="en-US" dirty="0">
                <a:sym typeface="+mn-ea"/>
              </a:rPr>
              <a:t>前端页面的Security控制</a:t>
            </a:r>
            <a:endParaRPr lang="zh-CN" altLang="en-US" dirty="0">
              <a:sym typeface="+mn-ea"/>
            </a:endParaRPr>
          </a:p>
          <a:p>
            <a:pPr lvl="1" algn="l">
              <a:buSzTx/>
            </a:pPr>
            <a:r>
              <a:rPr lang="zh-CN" altLang="en-US" dirty="0">
                <a:sym typeface="+mn-ea"/>
              </a:rPr>
              <a:t>Thymeleaf在前端页面中对Spring Security也提供了很好的支持，即在页面渲染时，能基于当前用户的认证信息，合理控制页面中的可见内容。为了在页面中实现Thymeleaf和Spring Security的整合，需要在项目中添加依赖thymeleaf-extras-springsecurity5。</a:t>
            </a:r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775460" y="4364990"/>
            <a:ext cx="89985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&lt;dependency&gt;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&lt;groupId&gt;org.thymeleaf.extras&lt;/groupId&gt;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&lt;artifactId&gt;thymeleaf-extras-springsecurity5&lt;/artifactId&gt;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&lt;/dependency&gt;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10.4 Spring Boot安全控制</a:t>
            </a:r>
            <a:endParaRPr lang="en-US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lang="zh-CN" altLang="en-US" dirty="0">
                <a:sym typeface="+mn-ea"/>
              </a:rPr>
              <a:t>前端页面的Security控制</a:t>
            </a:r>
            <a:endParaRPr lang="zh-CN" altLang="en-US" dirty="0">
              <a:sym typeface="+mn-ea"/>
            </a:endParaRPr>
          </a:p>
          <a:p>
            <a:pPr lvl="1" algn="l">
              <a:buSzTx/>
            </a:pPr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055370" y="1780540"/>
            <a:ext cx="10772775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&lt;!DOCTYPE html&gt;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&lt;html lang="en" xmlns:th="http://www.thymeleaf.org" 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xmlns:sec="http://www.thymeleaf.org/thymeleaf-extras-springsecurity5"&gt;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&lt;head&gt;&lt;meta charset="UTF-8"&gt;&lt;title&gt;首页&lt;/title&gt;&lt;/head&gt;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&lt;body&gt;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&lt;div sec:authorize="permitAll()"&gt;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&lt;div&gt;&lt;form th:method="post" th:action="@{/commons/user_logout}"&gt;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&lt;input type="submit" value="注销"/&gt;&lt;/form&gt;&lt;/div&gt;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&lt;hr/&gt;&lt;div&gt;&lt;a th:href="@{/commons/to_login}"&gt;登录&lt;/a&gt;&lt;/div&gt;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&lt;/div&gt;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&lt;div sec:authorize="hasRole('TEACHER')"&gt;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&lt;div&gt;&lt;a th:href="@{/book/to_book_apply}"&gt;教材申请&lt;/a&gt; &lt;/div&gt;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&lt;div&gt;&lt;a th:href="@{/book/to_book_list}"&gt;教材信息管理&lt;/a&gt; &lt;/div&gt;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&lt;/div&gt;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&lt;div sec:authorize="hasRole('SERVICE_ADMIN')"&gt;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&lt;a th:href="@{publisher/to_publisher_list}"&gt;出版社信息管理&lt;/a&gt; 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&lt;/div&gt;&lt;/body&gt;&lt;/html&gt;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拦截器、视图解析器</a:t>
            </a:r>
            <a:r>
              <a:rPr lang="zh-CN" altLang="en-US" dirty="0"/>
              <a:t>、</a:t>
            </a:r>
            <a:r>
              <a:rPr lang="en-US" altLang="zh-CN" dirty="0"/>
              <a:t>数据格式化器及静态资源访问配置，虽然在Spring MVC章节的介绍中都有涉足，但Spring Boot提供的配置方式仍稍有不同，并且变得更加简洁了。</a:t>
            </a:r>
            <a:endParaRPr lang="en-US" altLang="zh-CN" dirty="0"/>
          </a:p>
          <a:p>
            <a:r>
              <a:rPr lang="en-US" altLang="zh-CN" dirty="0"/>
              <a:t>2. Spring Boot建议使用HTML实现动态页面功能，并提供了多种模板引擎。由于Thymeleaf提供了完善的Spring MVC支持，因此，Spring Boot官方推荐使用Thymeleaf模板引擎实现视图显示功能。</a:t>
            </a:r>
            <a:endParaRPr lang="en-US" altLang="zh-CN" dirty="0"/>
          </a:p>
          <a:p>
            <a:r>
              <a:rPr lang="en-US" altLang="zh-CN" dirty="0"/>
              <a:t>3. Spring Boot项目中支持各类数据库的访问，包含MyBatis、JPA及Redis等。MyBatis是一个优秀的实体层框架，在企业级应用开发中使用广泛，深受业界好评。本章除了介绍在Spring Boot项目中整合MyBatis外，还给出了常用的分页查询实现策略。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4. 确保系统安全是系统开发的核心需求，安全控制的目的是保证合法用户访问系统中被授权的资源。Spring Security是基于角色对资源访问权限进行控制的，核心思想是通过一系列的过滤器链认证用户的身份是否有效，对用户的访问权限进行控制。Spring Security不仅支持后端安全认证及授权控制，还可以与Thymeleaf合作，为前端页面的安全控制提供了很好的解决方案。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10.1 Web MVC配置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dirty="0"/>
              <a:t>配置拦截器</a:t>
            </a:r>
            <a:endParaRPr dirty="0"/>
          </a:p>
          <a:p>
            <a:pPr lvl="1" algn="l">
              <a:buSzTx/>
            </a:pPr>
            <a:r>
              <a:rPr dirty="0"/>
              <a:t>拦截器配置主要包括两个步骤：其一，创建拦截器类实现HandlerInterceptor接口，其二，配置拦截器的拦截规则，即拦截哪些Web请求。</a:t>
            </a:r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720215" y="3429000"/>
            <a:ext cx="925957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@Configuration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public class WebMvcConfig implements WebMvcConfigurer {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public void addInterceptors(InterceptorRegistry registry) {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registry.addInterceptor(new UserInterceptor()).addPathPatterns("/**")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            .excludePathPatterns("/to_index","/to_login");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}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}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10.1 Web MVC配置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dirty="0"/>
              <a:t>配置视图解析器</a:t>
            </a:r>
            <a:endParaRPr dirty="0"/>
          </a:p>
          <a:p>
            <a:pPr lvl="1" algn="l">
              <a:buSzTx/>
            </a:pPr>
            <a:r>
              <a:rPr dirty="0"/>
              <a:t>视图解析器的作用是将处理器响应的逻辑视图转换为物理视图，Spring Boot提供了InternalResourceViewResolver类负责视图解析。只要重写WebMvcConfigurer接口的configureViewResolvers()方法，便可配置视图解析器。</a:t>
            </a:r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720215" y="4004945"/>
            <a:ext cx="925957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public void configureViewResolvers(ViewResolverRegistry registry) {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InternalResourceViewResolver resolver = new InternalResourceViewResolver();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resolver.setPrefix("/pages/");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resolver.setSuffix(".html");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registry.viewResolver(resolver);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}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10.1 Web MVC配置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dirty="0"/>
              <a:t>配置视图解析器</a:t>
            </a:r>
            <a:endParaRPr dirty="0"/>
          </a:p>
          <a:p>
            <a:pPr lvl="1" algn="l">
              <a:buSzTx/>
            </a:pPr>
            <a:r>
              <a:rPr lang="zh-CN" dirty="0"/>
              <a:t>也可以</a:t>
            </a:r>
            <a:r>
              <a:rPr dirty="0"/>
              <a:t>在全局配置文件application.properties中</a:t>
            </a:r>
            <a:r>
              <a:rPr lang="zh-CN" dirty="0"/>
              <a:t>，配置视图解析器。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720215" y="3140710"/>
            <a:ext cx="92595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spring.mvc.view.prefix=/pages/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spring.mvc.view.suffix=.html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10.1 Web MVC配置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dirty="0"/>
              <a:t>配置数据格式化器</a:t>
            </a:r>
            <a:endParaRPr dirty="0"/>
          </a:p>
          <a:p>
            <a:pPr lvl="1" algn="l">
              <a:buSzTx/>
            </a:pPr>
            <a:r>
              <a:rPr dirty="0"/>
              <a:t>数据格式化器可实现处理器数据绑定的自定义类型转换，对于Spring不能默认转换的数据类型，如从String转换到Date类型，需要额外编写自定义转换类，并将其注册到容器中。</a:t>
            </a:r>
            <a:endParaRPr dirty="0"/>
          </a:p>
          <a:p>
            <a:pPr lvl="1" algn="l">
              <a:buSzTx/>
            </a:pPr>
            <a:r>
              <a:rPr dirty="0"/>
              <a:t>在WebMvcConfig配置类中重写addFormatters()方法，将DateConverter实例注册到类型转换服务工厂中</a:t>
            </a:r>
            <a:r>
              <a:rPr lang="zh-CN" dirty="0"/>
              <a:t>。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559560" y="4364990"/>
            <a:ext cx="92595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public void addFormatters(FormatterRegistry registry) {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    registry.addConverter(new DateConverter());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}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10.1 Web MVC配置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SzTx/>
            </a:pPr>
            <a:r>
              <a:rPr dirty="0"/>
              <a:t>配置静态资源</a:t>
            </a:r>
            <a:endParaRPr dirty="0"/>
          </a:p>
          <a:p>
            <a:pPr lvl="1" algn="l">
              <a:buSzTx/>
            </a:pPr>
            <a:r>
              <a:rPr dirty="0"/>
              <a:t>默认情况下，Spring Boot将拦截图像、CSS、JavaScript、字体等静态文件资源，因此，需要配置静态资源，使得位于Web服务器上的静态资源不被拦截，由浏览器下载显示。</a:t>
            </a:r>
            <a:endParaRPr dirty="0"/>
          </a:p>
          <a:p>
            <a:pPr lvl="1" algn="l">
              <a:buSzTx/>
            </a:pPr>
            <a:r>
              <a:rPr dirty="0"/>
              <a:t>在WebMvcConfig配置类中重写addResourceHandlers()方法</a:t>
            </a:r>
            <a:r>
              <a:rPr lang="zh-CN" dirty="0"/>
              <a:t>。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559560" y="3860800"/>
            <a:ext cx="97409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public void addResourceHandlers(ResourceHandlerRegistry registry) {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registry.addResourceHandler("/images/**").addResourceLocations("classpath:/static/images/");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registry.addResourceHandler("/css/**").addResourceLocations("classpath:/static/css/");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registry.addResourceHandler("/js/**").addResourceLocations("classpath:/static/js/");</a:t>
            </a:r>
            <a:endParaRPr lang="zh-CN" altLang="en-US">
              <a:solidFill>
                <a:srgbClr val="0070C0"/>
              </a:solidFill>
            </a:endParaRPr>
          </a:p>
          <a:p>
            <a:r>
              <a:rPr lang="zh-CN" altLang="en-US">
                <a:solidFill>
                  <a:srgbClr val="0070C0"/>
                </a:solidFill>
              </a:rPr>
              <a:t>}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0f097edb-3257-471d-8f00-6b726a1e1b0a}"/>
</p:tagLst>
</file>

<file path=ppt/tags/tag10.xml><?xml version="1.0" encoding="utf-8"?>
<p:tagLst xmlns:p="http://schemas.openxmlformats.org/presentationml/2006/main">
  <p:tag name="KSO_WM_UNIT_TABLE_BEAUTIFY" val="smartTable{686fed10-bab9-4195-be81-0a02897c8c8c}"/>
</p:tagLst>
</file>

<file path=ppt/tags/tag11.xml><?xml version="1.0" encoding="utf-8"?>
<p:tagLst xmlns:p="http://schemas.openxmlformats.org/presentationml/2006/main">
  <p:tag name="KSO_WM_UNIT_TABLE_BEAUTIFY" val="smartTable{cdffeb37-8950-4279-bb2d-a1c99b3bf011}"/>
</p:tagLst>
</file>

<file path=ppt/tags/tag12.xml><?xml version="1.0" encoding="utf-8"?>
<p:tagLst xmlns:p="http://schemas.openxmlformats.org/presentationml/2006/main">
  <p:tag name="KSO_WM_UNIT_TABLE_BEAUTIFY" val="smartTable{38358481-53d4-4571-a2bf-ea63857f7d44}"/>
  <p:tag name="TABLE_ENDDRAG_ORIGIN_RECT" val="764*108"/>
  <p:tag name="TABLE_ENDDRAG_RECT" val="105*179*764*108"/>
</p:tagLst>
</file>

<file path=ppt/tags/tag13.xml><?xml version="1.0" encoding="utf-8"?>
<p:tagLst xmlns:p="http://schemas.openxmlformats.org/presentationml/2006/main">
  <p:tag name="KSO_WPP_MARK_KEY" val="5ef9426e-f9e7-4236-a3fe-33001efe3294"/>
  <p:tag name="COMMONDATA" val="eyJoZGlkIjoiODg3ODMzYjUzYjVhODkzMWVhMWRiNTY1NjZhYzhlNWU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TABLE_BEAUTIFY" val="smartTable{49063ee2-aa67-43de-b138-89398ee9d50d}"/>
</p:tagLst>
</file>

<file path=ppt/tags/tag4.xml><?xml version="1.0" encoding="utf-8"?>
<p:tagLst xmlns:p="http://schemas.openxmlformats.org/presentationml/2006/main">
  <p:tag name="KSO_WM_UNIT_TABLE_BEAUTIFY" val="smartTable{04068d71-9a8c-491d-b339-32a252345199}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TABLE_BEAUTIFY" val="smartTable{c361321e-c106-4b96-9f23-2afe0f269e95}"/>
</p:tagLst>
</file>

<file path=ppt/theme/theme1.xml><?xml version="1.0" encoding="utf-8"?>
<a:theme xmlns:a="http://schemas.openxmlformats.org/drawingml/2006/main" name="Management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 主题">
      <a:majorFont>
        <a:latin typeface="Times New Roman"/>
        <a:ea typeface="楷体_GB2312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Management</Template>
  <TotalTime>0</TotalTime>
  <Words>12789</Words>
  <Application>WPS 演示</Application>
  <PresentationFormat>全屏显示(4:3)</PresentationFormat>
  <Paragraphs>626</Paragraphs>
  <Slides>44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5" baseType="lpstr">
      <vt:lpstr>Arial</vt:lpstr>
      <vt:lpstr>宋体</vt:lpstr>
      <vt:lpstr>Wingdings</vt:lpstr>
      <vt:lpstr>Verdana</vt:lpstr>
      <vt:lpstr>Times New Roman</vt:lpstr>
      <vt:lpstr>楷体_GB2312</vt:lpstr>
      <vt:lpstr>新宋体</vt:lpstr>
      <vt:lpstr>微软雅黑</vt:lpstr>
      <vt:lpstr>Arial Unicode MS</vt:lpstr>
      <vt:lpstr>Management</vt:lpstr>
      <vt:lpstr>Visio.Drawing.11</vt:lpstr>
      <vt:lpstr>Java EE项目开发教程</vt:lpstr>
      <vt:lpstr>本章目标</vt:lpstr>
      <vt:lpstr>本章内容</vt:lpstr>
      <vt:lpstr>10.1 Web MVC配置</vt:lpstr>
      <vt:lpstr>10.1 Web MVC配置</vt:lpstr>
      <vt:lpstr>10.1 Web MVC配置</vt:lpstr>
      <vt:lpstr>10.1 Web MVC配置</vt:lpstr>
      <vt:lpstr>10.1 Web MVC配置</vt:lpstr>
      <vt:lpstr>10.1 Web MVC配置</vt:lpstr>
      <vt:lpstr>10.2 Thymeleaf模板引擎</vt:lpstr>
      <vt:lpstr>10.2 Thymeleaf模板引擎</vt:lpstr>
      <vt:lpstr>10.2 Thymeleaf模板引擎</vt:lpstr>
      <vt:lpstr>10.2 Thymeleaf模板引擎</vt:lpstr>
      <vt:lpstr>10.2 Thymeleaf模板引擎</vt:lpstr>
      <vt:lpstr>10.3 整合MyBatis数据库</vt:lpstr>
      <vt:lpstr>10.3 整合MyBatis数据库</vt:lpstr>
      <vt:lpstr>10.3 整合MyBatis数据库</vt:lpstr>
      <vt:lpstr>10.3 整合MyBatis数据库</vt:lpstr>
      <vt:lpstr>10.3 整合MyBatis数据库</vt:lpstr>
      <vt:lpstr>10.3 整合MyBatis数据库</vt:lpstr>
      <vt:lpstr>10.4 Spring Boot安全控制</vt:lpstr>
      <vt:lpstr>10.4 Spring Boot安全控制</vt:lpstr>
      <vt:lpstr>10.4 Spring Boot安全控制</vt:lpstr>
      <vt:lpstr>10.4 Spring Boot安全控制</vt:lpstr>
      <vt:lpstr>10.4 Spring Boot安全控制</vt:lpstr>
      <vt:lpstr>10.4 Spring Boot安全控制</vt:lpstr>
      <vt:lpstr>10.4 Spring Boot安全控制</vt:lpstr>
      <vt:lpstr>10.4 Spring Boot安全控制</vt:lpstr>
      <vt:lpstr>10.4 Spring Boot安全控制</vt:lpstr>
      <vt:lpstr>10.4 Spring Boot安全控制</vt:lpstr>
      <vt:lpstr>10.4 Spring Boot安全控制</vt:lpstr>
      <vt:lpstr>10.4 Spring Boot安全控制</vt:lpstr>
      <vt:lpstr>10.4 Spring Boot安全控制</vt:lpstr>
      <vt:lpstr>10.4 Spring Boot安全控制</vt:lpstr>
      <vt:lpstr>10.4 Spring Boot安全控制</vt:lpstr>
      <vt:lpstr>10.4 Spring Boot安全控制</vt:lpstr>
      <vt:lpstr>10.4 Spring Boot安全控制</vt:lpstr>
      <vt:lpstr>10.4 Spring Boot安全控制</vt:lpstr>
      <vt:lpstr>10.4 Spring Boot安全控制</vt:lpstr>
      <vt:lpstr>10.4 Spring Boot安全控制</vt:lpstr>
      <vt:lpstr>10.4 Spring Boot安全控制</vt:lpstr>
      <vt:lpstr>10.4 Spring Boot安全控制</vt:lpstr>
      <vt:lpstr>本章小结</vt:lpstr>
      <vt:lpstr>本章小结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管理信息系统  Management Information System</dc:title>
  <dc:creator>px</dc:creator>
  <cp:lastModifiedBy>潘章明</cp:lastModifiedBy>
  <cp:revision>235</cp:revision>
  <dcterms:created xsi:type="dcterms:W3CDTF">2018-07-29T11:00:00Z</dcterms:created>
  <dcterms:modified xsi:type="dcterms:W3CDTF">2023-06-06T14:45:17Z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CE8092A020264827AE19C4BA46719D33</vt:lpwstr>
  </property>
  <property fmtid="{D5CDD505-2E9C-101B-9397-08002B2CF9AE}" pid="3" name="KSOProductBuildVer">
    <vt:lpwstr>2052-11.1.0.14309</vt:lpwstr>
  </property>
</Properties>
</file>