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9" r:id="rId4"/>
    <p:sldId id="489" r:id="rId5"/>
    <p:sldId id="321" r:id="rId6"/>
    <p:sldId id="485" r:id="rId7"/>
    <p:sldId id="486" r:id="rId8"/>
    <p:sldId id="487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18" r:id="rId17"/>
  </p:sldIdLst>
  <p:sldSz cx="12192000" cy="6858000"/>
  <p:notesSz cx="6858000" cy="9144000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2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84"/>
      </p:cViewPr>
      <p:guideLst>
        <p:guide orient="horz" pos="2072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7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051FFFF3-E39B-4E0D-B798-A3F48F446DB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533" y="1341438"/>
            <a:ext cx="10363200" cy="1655762"/>
          </a:xfrm>
        </p:spPr>
        <p:txBody>
          <a:bodyPr/>
          <a:lstStyle>
            <a:lvl1pPr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3" y="3933825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B46E5F6-B413-480F-8F7D-5CADBA6693A6}" type="slidenum">
              <a:rPr lang="en-US" altLang="zh-CN"/>
            </a:fld>
            <a:endParaRPr lang="en-US" altLang="zh-CN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624417" y="3213100"/>
            <a:ext cx="103632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87B39-F052-4446-96C4-64A29AF8D9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7" y="228600"/>
            <a:ext cx="2669116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228600"/>
            <a:ext cx="7806267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66717-4F46-4365-BE3E-62A7D517BA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87FA3-DA84-48EE-BCA2-D099E528C6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1CA67-9F77-49A6-A01C-D1EAEE69AE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1F69D-F5C0-4E81-9D91-23C1B380F1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62275-CDC1-46F8-B238-F45F7C904A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296C3-ED9F-46D3-A925-436F926E81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F1FD8-37CB-4F0A-8DB5-5F72A5DDD8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9832D-7E3F-48F2-8574-743A82C4F1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531BB-009F-465A-9EDF-F5E6ABB4FF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228600"/>
            <a:ext cx="106680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19200"/>
            <a:ext cx="10668000" cy="480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812800" y="1066800"/>
            <a:ext cx="10610851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latin typeface="Times New Roman" panose="02020603050405020304" charset="0"/>
            </a:endParaRP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600" b="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0"/>
            </a:lvl1pPr>
          </a:lstStyle>
          <a:p>
            <a:endParaRPr lang="en-US" altLang="zh-CN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0"/>
            </a:lvl1pPr>
          </a:lstStyle>
          <a:p>
            <a:fld id="{730F9FC3-988C-4398-9812-F0854FDAC92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469900" indent="-469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2800" b="1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5pPr>
      <a:lvl6pPr marL="25514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6pPr>
      <a:lvl7pPr marL="30086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7pPr>
      <a:lvl8pPr marL="34658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8pPr>
      <a:lvl9pPr marL="39230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76374AF-5FE4-4AFF-8D8F-E247DF6F871F}" type="slidenum">
              <a:rPr lang="en-US" altLang="zh-CN"/>
            </a:fld>
            <a:endParaRPr lang="en-US" altLang="zh-CN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sym typeface="+mn-ea"/>
              </a:rPr>
              <a:t>Java EE</a:t>
            </a:r>
            <a:r>
              <a:rPr lang="zh-CN" altLang="en-US" sz="4400" dirty="0">
                <a:sym typeface="+mn-ea"/>
              </a:rPr>
              <a:t>项目开发教程</a:t>
            </a:r>
            <a:endParaRPr lang="zh-CN" alt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2888" y="3573463"/>
            <a:ext cx="7058025" cy="2376487"/>
          </a:xfrm>
        </p:spPr>
        <p:txBody>
          <a:bodyPr/>
          <a:lstStyle/>
          <a:p>
            <a:r>
              <a:rPr dirty="0"/>
              <a:t>第11章 Spring Boot项目实践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11.2 项目基础环境配置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dirty="0"/>
              <a:t>统一异常处理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47850" y="1772920"/>
            <a:ext cx="824166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@ControllerAdvice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public class ExceptionController {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@ExceptionHandler(Exception.class)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public String doException(Exception e, Model model){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String errorInfo;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if (e instanceof ArithmeticException)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    errorInfo = "算术异常";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else if (e instanceof ArrayIndexOutOfBoundsException)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    errorInfo = "数组下标越界异常";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else if (e instanceof SQLException)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    errorInfo = "数据库访问异常";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else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    errorInfo = "未知异常";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model.addAttribute("errorInfo", errorInfo);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return "exception/exception_info";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}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}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11.3模块功能实现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dirty="0"/>
              <a:t>页面总体组织</a:t>
            </a:r>
            <a:endParaRPr dirty="0"/>
          </a:p>
          <a:p>
            <a:pPr lvl="1" algn="l">
              <a:buSzTx/>
            </a:pPr>
            <a:r>
              <a:rPr dirty="0"/>
              <a:t>简易教材发放系统视图部分是基于Thymeleaf框架引擎的HTML页面，采用响应式布局，用到了部分前端框架，如jQuary和BootStrap等。除了登录和注册页面外，其余大部分操作界面都集成在同一个页面home_page.html中组织。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11.3模块功能实现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dirty="0"/>
              <a:t>home_page.html页面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487170" y="1917065"/>
            <a:ext cx="8928735" cy="6477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header.html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87170" y="2564765"/>
            <a:ext cx="2209800" cy="34550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left_menu.html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96970" y="2564765"/>
            <a:ext cx="6718935" cy="34550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sys_admin_user.html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11.3模块功能实现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dirty="0"/>
              <a:t>用户管理模块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pic>
        <p:nvPicPr>
          <p:cNvPr id="6" name="图片 6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3660" y="1844675"/>
            <a:ext cx="9683750" cy="4083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11.3模块功能实现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dirty="0"/>
              <a:t>教材申请模块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5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9560" y="1917065"/>
            <a:ext cx="9006205" cy="4090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以简易教材发放系统为例，介绍基于Spring Boot的Web项目开发的过程及思路。</a:t>
            </a:r>
            <a:endParaRPr lang="en-US" altLang="zh-CN" dirty="0"/>
          </a:p>
          <a:p>
            <a:r>
              <a:rPr lang="en-US" altLang="zh-CN" dirty="0"/>
              <a:t>2. 本章项目实践的目的并不是追求业务需求的完善，而是将重点放在本书中的相关技术的综合应用，尤其是在前、后端框架的整合和交互方面，给读者更多的启发和思考。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基于</a:t>
            </a:r>
            <a:r>
              <a:rPr lang="en-US" altLang="zh-CN" dirty="0"/>
              <a:t>Spring Boot</a:t>
            </a:r>
            <a:r>
              <a:rPr lang="zh-CN" altLang="en-US" dirty="0"/>
              <a:t>，实现一个完整的</a:t>
            </a:r>
            <a:r>
              <a:rPr lang="en-US" altLang="zh-CN" dirty="0"/>
              <a:t>Web</a:t>
            </a:r>
            <a:r>
              <a:rPr lang="zh-CN" altLang="en-US" dirty="0"/>
              <a:t>系统。</a:t>
            </a:r>
            <a:endParaRPr lang="zh-CN" altLang="en-US" dirty="0"/>
          </a:p>
          <a:p>
            <a:pPr algn="l">
              <a:buSzTx/>
            </a:pPr>
            <a:r>
              <a:rPr lang="zh-CN" altLang="en-US" dirty="0"/>
              <a:t>通过系统实现过程，进一步加深对</a:t>
            </a:r>
            <a:r>
              <a:rPr lang="en-US" altLang="zh-CN" dirty="0"/>
              <a:t>MyBatis</a:t>
            </a:r>
            <a:r>
              <a:rPr lang="zh-CN" altLang="en-US" dirty="0"/>
              <a:t>、</a:t>
            </a:r>
            <a:r>
              <a:rPr lang="en-US" altLang="zh-CN" dirty="0"/>
              <a:t>Spring</a:t>
            </a:r>
            <a:r>
              <a:rPr lang="zh-CN" altLang="en-US" dirty="0"/>
              <a:t>和</a:t>
            </a:r>
            <a:r>
              <a:rPr lang="en-US" altLang="zh-CN" dirty="0"/>
              <a:t>Spring Boot</a:t>
            </a:r>
            <a:r>
              <a:rPr lang="zh-CN" altLang="en-US" dirty="0"/>
              <a:t>框架的理解。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en-US" dirty="0"/>
              <a:t>11.1 系统分析与设计</a:t>
            </a:r>
            <a:endParaRPr lang="en-US" dirty="0"/>
          </a:p>
          <a:p>
            <a:pPr algn="l">
              <a:buSzTx/>
            </a:pPr>
            <a:r>
              <a:rPr lang="en-US" dirty="0"/>
              <a:t>11.2 项目基础环境配置</a:t>
            </a:r>
            <a:endParaRPr lang="en-US" dirty="0"/>
          </a:p>
          <a:p>
            <a:pPr algn="l">
              <a:buSzTx/>
            </a:pPr>
            <a:r>
              <a:rPr lang="en-US" dirty="0"/>
              <a:t>11.3模块功能实现 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11.1 系统分析与设计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en-US" dirty="0"/>
              <a:t>系统需求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-2147482621" name="对象 -214748262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207260" y="2060575"/>
          <a:ext cx="7004050" cy="365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5288915" imgH="2760980" progId="Visio.Drawing.11">
                  <p:embed/>
                </p:oleObj>
              </mc:Choice>
              <mc:Fallback>
                <p:oleObj name="" r:id="rId2" imgW="5288915" imgH="276098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7260" y="2060575"/>
                        <a:ext cx="7004050" cy="36525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11.1 系统分析与设计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en-US" dirty="0"/>
              <a:t>数据库</a:t>
            </a:r>
            <a:r>
              <a:rPr lang="zh-CN" altLang="en-US" dirty="0"/>
              <a:t>概念结构</a:t>
            </a:r>
            <a:r>
              <a:rPr lang="en-US" dirty="0"/>
              <a:t>设计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-2147482622" name="对象 -214748262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703705" y="2420620"/>
          <a:ext cx="9139555" cy="335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4815205" imgH="1771650" progId="Visio.Drawing.11">
                  <p:embed/>
                </p:oleObj>
              </mc:Choice>
              <mc:Fallback>
                <p:oleObj name="" r:id="rId2" imgW="4815205" imgH="177165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03705" y="2420620"/>
                        <a:ext cx="9139555" cy="33585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11.1 系统分析与设计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en-US" dirty="0"/>
              <a:t>数据库</a:t>
            </a:r>
            <a:r>
              <a:rPr dirty="0"/>
              <a:t>逻辑结构设计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1271270" y="2204720"/>
            <a:ext cx="969835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800" b="0">
                <a:latin typeface="Times New Roman" panose="02020603050405020304" charset="0"/>
                <a:ea typeface="宋体" panose="02010600030101010101" pitchFamily="2" charset="-122"/>
              </a:rPr>
              <a:t>publisher(</a:t>
            </a:r>
            <a:r>
              <a:rPr lang="en-US" sz="1800" u="sng">
                <a:latin typeface="Times New Roman" panose="02020603050405020304" charset="0"/>
                <a:ea typeface="宋体" panose="02010600030101010101" pitchFamily="2" charset="-122"/>
              </a:rPr>
              <a:t>pub_id</a:t>
            </a:r>
            <a:r>
              <a:rPr lang="en-US" sz="1800" b="0">
                <a:latin typeface="Times New Roman" panose="02020603050405020304" charset="0"/>
                <a:ea typeface="宋体" panose="02010600030101010101" pitchFamily="2" charset="-122"/>
              </a:rPr>
              <a:t>,pub_name,contacter,mobile)course(</a:t>
            </a:r>
            <a:r>
              <a:rPr lang="en-US" sz="1800" u="sng">
                <a:latin typeface="Times New Roman" panose="02020603050405020304" charset="0"/>
                <a:ea typeface="宋体" panose="02010600030101010101" pitchFamily="2" charset="-122"/>
              </a:rPr>
              <a:t>course_id</a:t>
            </a:r>
            <a:r>
              <a:rPr lang="en-US" sz="1800" b="0">
                <a:latin typeface="Times New Roman" panose="02020603050405020304" charset="0"/>
                <a:ea typeface="宋体" panose="02010600030101010101" pitchFamily="2" charset="-122"/>
              </a:rPr>
              <a:t>,course_name,period,credit)book(</a:t>
            </a:r>
            <a:r>
              <a:rPr lang="en-US" sz="1800" u="sng">
                <a:latin typeface="Times New Roman" panose="02020603050405020304" charset="0"/>
                <a:ea typeface="宋体" panose="02010600030101010101" pitchFamily="2" charset="-122"/>
              </a:rPr>
              <a:t>book_id</a:t>
            </a:r>
            <a:r>
              <a:rPr lang="en-US" sz="1800" b="0">
                <a:latin typeface="Times New Roman" panose="02020603050405020304" charset="0"/>
                <a:ea typeface="宋体" panose="02010600030101010101" pitchFamily="2" charset="-122"/>
              </a:rPr>
              <a:t>,book_name,isbn,price,pub_date,warehousing_date,author,inventory,</a:t>
            </a:r>
            <a:r>
              <a:rPr lang="en-US" sz="1800" i="1">
                <a:latin typeface="Times New Roman" panose="02020603050405020304" charset="0"/>
                <a:ea typeface="宋体" panose="02010600030101010101" pitchFamily="2" charset="-122"/>
              </a:rPr>
              <a:t>pub_id,course_id</a:t>
            </a:r>
            <a:r>
              <a:rPr lang="en-US" sz="1800" b="0">
                <a:latin typeface="Times New Roman" panose="02020603050405020304" charset="0"/>
                <a:ea typeface="宋体" panose="02010600030101010101" pitchFamily="2" charset="-122"/>
              </a:rPr>
              <a:t>)role(</a:t>
            </a:r>
            <a:r>
              <a:rPr lang="en-US" sz="1800" u="sng">
                <a:latin typeface="Times New Roman" panose="02020603050405020304" charset="0"/>
                <a:ea typeface="宋体" panose="02010600030101010101" pitchFamily="2" charset="-122"/>
              </a:rPr>
              <a:t>role_id</a:t>
            </a:r>
            <a:r>
              <a:rPr lang="en-US" sz="1800" b="0">
                <a:latin typeface="Times New Roman" panose="02020603050405020304" charset="0"/>
                <a:ea typeface="宋体" panose="02010600030101010101" pitchFamily="2" charset="-122"/>
              </a:rPr>
              <a:t>, role_name)user(</a:t>
            </a:r>
            <a:r>
              <a:rPr lang="en-US" sz="1800" u="sng">
                <a:latin typeface="Times New Roman" panose="02020603050405020304" charset="0"/>
                <a:ea typeface="宋体" panose="02010600030101010101" pitchFamily="2" charset="-122"/>
              </a:rPr>
              <a:t>user_id</a:t>
            </a:r>
            <a:r>
              <a:rPr lang="en-US" sz="1800" b="0">
                <a:latin typeface="Times New Roman" panose="02020603050405020304" charset="0"/>
                <a:ea typeface="宋体" panose="02010600030101010101" pitchFamily="2" charset="-122"/>
              </a:rPr>
              <a:t>,login_name,password,user_name,mobile)user_role(</a:t>
            </a:r>
            <a:r>
              <a:rPr lang="en-US" sz="1800" i="1" u="sng">
                <a:latin typeface="Times New Roman" panose="02020603050405020304" charset="0"/>
                <a:ea typeface="宋体" panose="02010600030101010101" pitchFamily="2" charset="-122"/>
              </a:rPr>
              <a:t>user_id,role_id</a:t>
            </a:r>
            <a:r>
              <a:rPr lang="en-US" sz="1800" b="0">
                <a:latin typeface="Times New Roman" panose="02020603050405020304" charset="0"/>
                <a:ea typeface="宋体" panose="02010600030101010101" pitchFamily="2" charset="-122"/>
              </a:rPr>
              <a:t>)distribute_book(</a:t>
            </a:r>
            <a:r>
              <a:rPr lang="en-US" sz="1800" i="1" u="sng">
                <a:latin typeface="Times New Roman" panose="02020603050405020304" charset="0"/>
                <a:ea typeface="宋体" panose="02010600030101010101" pitchFamily="2" charset="-122"/>
              </a:rPr>
              <a:t>book_id,user_id</a:t>
            </a:r>
            <a:r>
              <a:rPr lang="en-US" sz="1800" b="0">
                <a:latin typeface="Times New Roman" panose="02020603050405020304" charset="0"/>
                <a:ea typeface="宋体" panose="02010600030101010101" pitchFamily="2" charset="-122"/>
              </a:rPr>
              <a:t>,distribute_date,distribute_count)apply_book(</a:t>
            </a:r>
            <a:r>
              <a:rPr lang="en-US" sz="1800" i="1" u="sng">
                <a:latin typeface="Times New Roman" panose="02020603050405020304" charset="0"/>
                <a:ea typeface="宋体" panose="02010600030101010101" pitchFamily="2" charset="-122"/>
              </a:rPr>
              <a:t>book_id,user_id</a:t>
            </a:r>
            <a:r>
              <a:rPr lang="en-US" sz="1800" b="0">
                <a:latin typeface="Times New Roman" panose="02020603050405020304" charset="0"/>
                <a:ea typeface="宋体" panose="02010600030101010101" pitchFamily="2" charset="-122"/>
              </a:rPr>
              <a:t>,apply_date,apply_count,apply_status,approver,approve_date)</a:t>
            </a:r>
            <a:endParaRPr lang="en-US" altLang="en-US" sz="1800" b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11.2 项目基础环境配置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dirty="0"/>
              <a:t>项目依赖信息</a:t>
            </a:r>
            <a:endParaRPr dirty="0"/>
          </a:p>
          <a:p>
            <a:pPr lvl="1" algn="l">
              <a:buSzTx/>
            </a:pPr>
            <a:r>
              <a:rPr dirty="0"/>
              <a:t>基于Spring Boot的简易教材发放系统需要MySQL数据库的支持，客户端采用Thymeleaf模板引擎</a:t>
            </a:r>
            <a:r>
              <a:rPr lang="zh-CN" dirty="0"/>
              <a:t>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43885" y="2853055"/>
            <a:ext cx="5754370" cy="3847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11.2 项目基础环境配置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dirty="0"/>
              <a:t>项目基本配置</a:t>
            </a:r>
            <a:endParaRPr dirty="0"/>
          </a:p>
          <a:p>
            <a:pPr lvl="1" algn="l">
              <a:buSzTx/>
            </a:pPr>
            <a:r>
              <a:rPr dirty="0"/>
              <a:t>由于对约定编程和自动配置的良好支持，Spring Boot项目的配置相对简单。简易教材发放系统的项目配置主要位于属性文件application.properties中</a:t>
            </a:r>
            <a:r>
              <a:rPr lang="zh-CN" dirty="0"/>
              <a:t>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19605" y="3356610"/>
            <a:ext cx="901319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spring.datasource.driver-class-name=com.mysql.cj.jdbc.Driver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spring.datasource.url=jdbc:mysql://localhost:3306/textbook?useUnicode=true&amp;userSSL=false&amp;characterEncoding=utf8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spring.datasource.username=root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spring.datasource.password=root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mybatis.mapper-locations=classpath:mapper/*.xml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mybatis.type-aliases-package=com.javaee.ex11.po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mybatis.configuration.map-underscore-to-camel-case=true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spring.thymeleaf.cache=false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pagehelper.helperDialect=mysql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pagehelper.reasonable=true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11.2 项目基础环境配置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dirty="0"/>
              <a:t>项目文件组织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图片 7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15865" y="1052830"/>
            <a:ext cx="2538730" cy="56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PP_MARK_KEY" val="5ef9426e-f9e7-4236-a3fe-33001efe3294"/>
  <p:tag name="COMMONDATA" val="eyJoZGlkIjoiYWE0YWE4MDg4ZTE0ODZjMGMxMjIyZjM1OWQxMzAwYTMifQ=="/>
</p:tagLst>
</file>

<file path=ppt/theme/theme1.xml><?xml version="1.0" encoding="utf-8"?>
<a:theme xmlns:a="http://schemas.openxmlformats.org/drawingml/2006/main" name="Management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主题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Management</Template>
  <TotalTime>0</TotalTime>
  <Words>2260</Words>
  <Application>WPS 演示</Application>
  <PresentationFormat>全屏显示(4:3)</PresentationFormat>
  <Paragraphs>141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Verdana</vt:lpstr>
      <vt:lpstr>Times New Roman</vt:lpstr>
      <vt:lpstr>楷体_GB2312</vt:lpstr>
      <vt:lpstr>新宋体</vt:lpstr>
      <vt:lpstr>微软雅黑</vt:lpstr>
      <vt:lpstr>Arial Unicode MS</vt:lpstr>
      <vt:lpstr>楷体_GB2312</vt:lpstr>
      <vt:lpstr>Management</vt:lpstr>
      <vt:lpstr>Visio.Drawing.11</vt:lpstr>
      <vt:lpstr>Visio.Drawing.11</vt:lpstr>
      <vt:lpstr>Java EE项目开发教程</vt:lpstr>
      <vt:lpstr>本章目标</vt:lpstr>
      <vt:lpstr>本章内容</vt:lpstr>
      <vt:lpstr>本章内容</vt:lpstr>
      <vt:lpstr>11.1 系统分析与设计</vt:lpstr>
      <vt:lpstr>11.1 系统分析与设计</vt:lpstr>
      <vt:lpstr>11.1 系统分析与设计</vt:lpstr>
      <vt:lpstr>11.2 项目基础环境配置</vt:lpstr>
      <vt:lpstr>11.2 项目基础环境配置</vt:lpstr>
      <vt:lpstr>11.2 项目基础环境配置</vt:lpstr>
      <vt:lpstr>11.2 项目基础环境配置</vt:lpstr>
      <vt:lpstr>11.3模块功能实现</vt:lpstr>
      <vt:lpstr>11.3模块功能实现</vt:lpstr>
      <vt:lpstr>11.3模块功能实现</vt:lpstr>
      <vt:lpstr>本章小结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管理信息系统  Management Information System</dc:title>
  <dc:creator>px</dc:creator>
  <cp:lastModifiedBy>潘章明</cp:lastModifiedBy>
  <cp:revision>237</cp:revision>
  <dcterms:created xsi:type="dcterms:W3CDTF">2018-07-29T11:00:00Z</dcterms:created>
  <dcterms:modified xsi:type="dcterms:W3CDTF">2023-01-02T03:06:25Z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CE8092A020264827AE19C4BA46719D33</vt:lpwstr>
  </property>
  <property fmtid="{D5CDD505-2E9C-101B-9397-08002B2CF9AE}" pid="3" name="KSOProductBuildVer">
    <vt:lpwstr>2052-11.1.0.12980</vt:lpwstr>
  </property>
</Properties>
</file>