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3"/>
    <p:sldId id="259" r:id="rId4"/>
    <p:sldId id="321" r:id="rId5"/>
    <p:sldId id="260" r:id="rId6"/>
    <p:sldId id="323" r:id="rId7"/>
    <p:sldId id="322" r:id="rId8"/>
    <p:sldId id="32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26" r:id="rId17"/>
    <p:sldId id="313" r:id="rId18"/>
    <p:sldId id="315" r:id="rId19"/>
    <p:sldId id="316" r:id="rId20"/>
    <p:sldId id="317" r:id="rId21"/>
    <p:sldId id="318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9" r:id="rId40"/>
    <p:sldId id="344" r:id="rId41"/>
    <p:sldId id="345" r:id="rId42"/>
    <p:sldId id="346" r:id="rId43"/>
    <p:sldId id="347" r:id="rId44"/>
    <p:sldId id="265" r:id="rId45"/>
  </p:sldIdLst>
  <p:sldSz cx="12192000" cy="6858000"/>
  <p:notesSz cx="6858000" cy="9144000"/>
  <p:custDataLst>
    <p:tags r:id="rId5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6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636" y="-84"/>
      </p:cViewPr>
      <p:guideLst>
        <p:guide orient="horz" pos="210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0" Type="http://schemas.openxmlformats.org/officeDocument/2006/relationships/tags" Target="tags/tag11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notesMaster" Target="notesMasters/notesMaster1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051FFFF3-E39B-4E0D-B798-A3F48F446DB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7533" y="1341438"/>
            <a:ext cx="10363200" cy="1655762"/>
          </a:xfrm>
        </p:spPr>
        <p:txBody>
          <a:bodyPr/>
          <a:lstStyle>
            <a:lvl1pPr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3" y="3933825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B46E5F6-B413-480F-8F7D-5CADBA6693A6}" type="slidenum">
              <a:rPr lang="en-US" altLang="zh-CN"/>
            </a:fld>
            <a:endParaRPr lang="en-US" altLang="zh-CN"/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624417" y="3213100"/>
            <a:ext cx="103632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zh-CN" sz="2400" b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87B39-F052-4446-96C4-64A29AF8D9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7" y="228600"/>
            <a:ext cx="2669116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228600"/>
            <a:ext cx="7806267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66717-4F46-4365-BE3E-62A7D517BA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A87FA3-DA84-48EE-BCA2-D099E528C6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1CA67-9F77-49A6-A01C-D1EAEE69AE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219200"/>
            <a:ext cx="523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1F69D-F5C0-4E81-9D91-23C1B380F1A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62275-CDC1-46F8-B238-F45F7C904A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296C3-ED9F-46D3-A925-436F926E812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F1FD8-37CB-4F0A-8DB5-5F72A5DDD8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9832D-7E3F-48F2-8574-743A82C4F1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531BB-009F-465A-9EDF-F5E6ABB4FF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228600"/>
            <a:ext cx="106680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219200"/>
            <a:ext cx="10668000" cy="480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812800" y="1066800"/>
            <a:ext cx="10610851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zh-CN" sz="2400" b="0">
              <a:latin typeface="Times New Roman" panose="02020603050405020304" charset="0"/>
            </a:endParaRP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600" b="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="0"/>
            </a:lvl1pPr>
          </a:lstStyle>
          <a:p>
            <a:endParaRPr lang="en-US" altLang="zh-CN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b="0"/>
            </a:lvl1pPr>
          </a:lstStyle>
          <a:p>
            <a:fld id="{730F9FC3-988C-4398-9812-F0854FDAC92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469900" indent="-469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304925" indent="-39560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3pPr>
      <a:lvl4pPr marL="1694180" indent="-3873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ü"/>
        <a:defRPr sz="2800" b="1">
          <a:solidFill>
            <a:schemeClr val="tx1"/>
          </a:solidFill>
          <a:latin typeface="+mn-lt"/>
          <a:ea typeface="+mn-ea"/>
        </a:defRPr>
      </a:lvl4pPr>
      <a:lvl5pPr marL="20942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5pPr>
      <a:lvl6pPr marL="25514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6pPr>
      <a:lvl7pPr marL="30086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7pPr>
      <a:lvl8pPr marL="34658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8pPr>
      <a:lvl9pPr marL="39230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76374AF-5FE4-4AFF-8D8F-E247DF6F871F}" type="slidenum">
              <a:rPr lang="en-US" altLang="zh-CN"/>
            </a:fld>
            <a:endParaRPr lang="en-US" altLang="zh-CN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sym typeface="+mn-ea"/>
              </a:rPr>
              <a:t>Java EE</a:t>
            </a:r>
            <a:r>
              <a:rPr lang="zh-CN" altLang="en-US" sz="4400" dirty="0">
                <a:sym typeface="+mn-ea"/>
              </a:rPr>
              <a:t>项目开发教程</a:t>
            </a:r>
            <a:endParaRPr lang="zh-CN" altLang="en-US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82888" y="3573463"/>
            <a:ext cx="7058025" cy="2376487"/>
          </a:xfrm>
        </p:spPr>
        <p:txBody>
          <a:bodyPr/>
          <a:lstStyle/>
          <a:p>
            <a:r>
              <a:rPr dirty="0"/>
              <a:t>第2章 MyBatis框架基础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dirty="0"/>
              <a:t>2 MyBatis工作原理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基础层</a:t>
            </a:r>
            <a:endParaRPr lang="zh-CN" altLang="en-US" dirty="0"/>
          </a:p>
          <a:p>
            <a:pPr lvl="1"/>
            <a:r>
              <a:rPr lang="zh-CN" altLang="en-US" dirty="0"/>
              <a:t>基础层是MyBatis框架的基础功能，为核心层的SQL解析、执行和结果映射等提供服务。</a:t>
            </a:r>
            <a:endParaRPr lang="zh-CN" altLang="en-US" dirty="0"/>
          </a:p>
          <a:p>
            <a:pPr lvl="2"/>
            <a:r>
              <a:rPr lang="zh-CN" altLang="en-US" dirty="0"/>
              <a:t>（1）日志模块</a:t>
            </a:r>
            <a:endParaRPr lang="zh-CN" altLang="en-US" dirty="0"/>
          </a:p>
          <a:p>
            <a:pPr lvl="2"/>
            <a:r>
              <a:rPr lang="zh-CN" altLang="en-US" dirty="0"/>
              <a:t>（2）缓存模块</a:t>
            </a:r>
            <a:endParaRPr lang="zh-CN" altLang="en-US" dirty="0"/>
          </a:p>
          <a:p>
            <a:pPr lvl="2"/>
            <a:r>
              <a:rPr lang="zh-CN" altLang="en-US" dirty="0"/>
              <a:t>（3）数据源模块</a:t>
            </a:r>
            <a:endParaRPr lang="zh-CN" altLang="en-US" dirty="0"/>
          </a:p>
          <a:p>
            <a:pPr lvl="2"/>
            <a:r>
              <a:rPr lang="zh-CN" altLang="en-US" dirty="0"/>
              <a:t>（4）事务模块</a:t>
            </a:r>
            <a:endParaRPr lang="zh-CN" altLang="en-US" dirty="0"/>
          </a:p>
          <a:p>
            <a:pPr lvl="2"/>
            <a:r>
              <a:rPr lang="zh-CN" altLang="en-US" dirty="0"/>
              <a:t>（5）类型转换模块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dirty="0"/>
              <a:t>2 MyBatis工作原理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核心层</a:t>
            </a:r>
            <a:endParaRPr lang="zh-CN" altLang="en-US" dirty="0"/>
          </a:p>
          <a:p>
            <a:pPr lvl="1"/>
            <a:r>
              <a:rPr lang="zh-CN" altLang="en-US" dirty="0"/>
              <a:t>在基础层的支持下，核心层主要解决SQL执行前的参数处理、SQL执行控制及SQL执行后的结果映射等问题。</a:t>
            </a:r>
            <a:endParaRPr lang="zh-CN" altLang="en-US" dirty="0"/>
          </a:p>
          <a:p>
            <a:pPr lvl="1"/>
            <a:r>
              <a:rPr lang="zh-CN" altLang="en-US" dirty="0"/>
              <a:t>（1）参数处理</a:t>
            </a:r>
            <a:endParaRPr lang="zh-CN" altLang="en-US" dirty="0"/>
          </a:p>
          <a:p>
            <a:pPr lvl="1"/>
            <a:r>
              <a:rPr lang="zh-CN" altLang="en-US" dirty="0"/>
              <a:t>（2）SQL执行</a:t>
            </a:r>
            <a:endParaRPr lang="zh-CN" altLang="en-US" dirty="0"/>
          </a:p>
          <a:p>
            <a:pPr lvl="1"/>
            <a:r>
              <a:rPr lang="zh-CN" altLang="en-US" dirty="0"/>
              <a:t>（3）结果映射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dirty="0"/>
              <a:t>2 MyBatis工作原理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接口层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接口层是MyBatis开放出来的服务功能，主要是SqlSession接口，通过该接口，开发人员可以轻松实现对数据库的插入、删除、更新及查询等操作，同时，还可以进行事务管理。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dirty="0"/>
              <a:t>2 MyBatis工作原理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MyBatis工作流程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准备阶段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执行阶段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对象 -214748262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575685" y="1196975"/>
          <a:ext cx="8056880" cy="549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" r:id="rId2" imgW="6526530" imgH="4464685" progId="Visio.Drawing.11">
                  <p:embed/>
                </p:oleObj>
              </mc:Choice>
              <mc:Fallback>
                <p:oleObj name="" r:id="rId2" imgW="6526530" imgH="446468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75685" y="1196975"/>
                        <a:ext cx="8056880" cy="549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dirty="0"/>
              <a:t>2 MyBatis工作原理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准备阶段的主要任务有二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构造会话工厂：</a:t>
            </a:r>
            <a:r>
              <a:rPr lang="en-US" altLang="zh-CN" dirty="0">
                <a:sym typeface="+mn-ea"/>
              </a:rPr>
              <a:t>SqlSessionFactory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以会话工厂创建会话对象：</a:t>
            </a:r>
            <a:r>
              <a:rPr lang="en-US" altLang="zh-CN" dirty="0">
                <a:sym typeface="+mn-ea"/>
              </a:rPr>
              <a:t>SqlSession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会话工厂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是数据库在内存中的映像，同一个应用中，一个数据源通常只需要构造一个会话工厂。MyBatis框架的启动从构造会话工厂开始，构造会话工厂需要读取MyBatis配置文件和映射文件。MyBatis配置文件提供了面向整个MyBatis框架的全局配置信息，如数据库连接、别名及要加载映射文件路径等。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dirty="0"/>
              <a:t>2 MyBatis工作原理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会话对象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会话工厂代表一个数据库的连接，访问数据库前需要基于该连接创建SqlSession对象，SqlSession对象描述了与数据库一次会话的所有信息。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SqlSession对象由SqlSessionFactory实例的openSession()方法创建，用于执行定义在映射文件中的SQL语句。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由于SqlSession对象代表了与数据库的一次会话，因此，SqlSession对象存在期间，可执行一个或多个SQL语句。SqlSession对象是线程不安全的，使用完后，要及时调用其close()方法，关闭会话。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dirty="0"/>
              <a:t>2 MyBatis工作原理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SqlSession对象提供了执行SQL语句的各种方法，同时还包括关闭会话和事务管理的方法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343660" y="2277110"/>
            <a:ext cx="1050671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eaLnBrk="1" latinLnBrk="0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</a:rPr>
              <a:t>&lt;T&gt;T selectOne(String statement[, Object parameter])</a:t>
            </a:r>
            <a:endParaRPr lang="zh-CN" altLang="en-US" sz="1600" dirty="0">
              <a:solidFill>
                <a:srgbClr val="0070C0"/>
              </a:solidFill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</a:rPr>
              <a:t>&lt;E&gt;List&lt;E&gt; selectList(String statement[, Object parameter[, RowBounds rowBounds]])</a:t>
            </a:r>
            <a:endParaRPr lang="zh-CN" altLang="en-US" sz="1600" dirty="0">
              <a:solidFill>
                <a:srgbClr val="0070C0"/>
              </a:solidFill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</a:rPr>
              <a:t>int insert(String statement[, Object statement])</a:t>
            </a:r>
            <a:endParaRPr lang="zh-CN" altLang="en-US" sz="1600" dirty="0">
              <a:solidFill>
                <a:srgbClr val="0070C0"/>
              </a:solidFill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</a:rPr>
              <a:t>int update(String statement[, Object parameter])</a:t>
            </a:r>
            <a:endParaRPr lang="zh-CN" altLang="en-US" sz="1600" dirty="0">
              <a:solidFill>
                <a:srgbClr val="0070C0"/>
              </a:solidFill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</a:rPr>
              <a:t>int delete(String statement[, Object parameter])</a:t>
            </a:r>
            <a:endParaRPr lang="zh-CN" altLang="en-US" sz="1600" dirty="0">
              <a:solidFill>
                <a:srgbClr val="0070C0"/>
              </a:solidFill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</a:rPr>
              <a:t>void commit()</a:t>
            </a:r>
            <a:endParaRPr lang="zh-CN" altLang="en-US" sz="1600" dirty="0">
              <a:solidFill>
                <a:srgbClr val="0070C0"/>
              </a:solidFill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</a:rPr>
              <a:t>void rollback()</a:t>
            </a:r>
            <a:endParaRPr lang="zh-CN" altLang="en-US" sz="1600" dirty="0">
              <a:solidFill>
                <a:srgbClr val="0070C0"/>
              </a:solidFill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</a:rPr>
              <a:t>void openSession()</a:t>
            </a:r>
            <a:endParaRPr lang="zh-CN" altLang="en-US" sz="1600" dirty="0">
              <a:solidFill>
                <a:srgbClr val="0070C0"/>
              </a:solidFill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</a:rPr>
              <a:t>void close()</a:t>
            </a:r>
            <a:endParaRPr lang="zh-CN" altLang="en-US" sz="1600" dirty="0">
              <a:solidFill>
                <a:srgbClr val="0070C0"/>
              </a:solidFill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</a:rPr>
              <a:t>&lt;T&gt;T getMapper(Class&lt;T&gt; type)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dirty="0"/>
              <a:t>2 MyBatis工作原理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执行阶段：SqlSession对象可通过id或映射器接口执行映射文件中的SQL语句，执行SQL语句的过程大致分为3个阶段。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（1）参数处理：该阶段主要处理SQL语句执行时的参数输入和动态SQL等问题，主要目的是分析Java程序中的数据（如Map、List、基本类型及POJO对象等）以及动态SQL中的控制信息，拼装成完整的、可执行的SQL语句。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（2）SQL执行：执行SQL语句，并负责查询结果集的缓存和维护。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（3）结果映射：负责查询结果集到Java程序中数据结构的映射，即将记录集中的数据映射到Map、List、基本类型及POJO对象等。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dirty="0"/>
              <a:t>3 MyBatis入门示例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示例功能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创建一个Maven项目，基于MySQL数据库，利用MyBatis实现数据表的查询（select）、插入（insert）、删除（delete）及更新（update）等操作。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dirty="0"/>
              <a:t>3 MyBatis入门示例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数据库准备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对象 -214748262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9515" y="1988820"/>
          <a:ext cx="9966960" cy="3665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" r:id="rId2" imgW="4815205" imgH="1771650" progId="Visio.Drawing.11">
                  <p:embed/>
                </p:oleObj>
              </mc:Choice>
              <mc:Fallback>
                <p:oleObj name="" r:id="rId2" imgW="4815205" imgH="177165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99515" y="1988820"/>
                        <a:ext cx="9966960" cy="3665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熟悉框架的基本概念</a:t>
            </a:r>
            <a:endParaRPr lang="zh-CN" altLang="en-US" dirty="0"/>
          </a:p>
          <a:p>
            <a:pPr algn="l">
              <a:buSzTx/>
            </a:pPr>
            <a:r>
              <a:rPr lang="en-US" altLang="zh-CN" dirty="0"/>
              <a:t>MyBatis</a:t>
            </a:r>
            <a:r>
              <a:rPr lang="zh-CN" altLang="en-US" dirty="0"/>
              <a:t>工作原理</a:t>
            </a:r>
            <a:endParaRPr lang="zh-CN" altLang="en-US" dirty="0"/>
          </a:p>
          <a:p>
            <a:r>
              <a:rPr lang="zh-CN" altLang="en-US" dirty="0"/>
              <a:t>掌握</a:t>
            </a:r>
            <a:r>
              <a:rPr lang="en-US" dirty="0"/>
              <a:t>MyBatis</a:t>
            </a:r>
            <a:r>
              <a:rPr lang="zh-CN" altLang="en-US" dirty="0"/>
              <a:t>访问数据库的基本思路</a:t>
            </a:r>
            <a:endParaRPr lang="zh-CN" altLang="en-US" dirty="0"/>
          </a:p>
          <a:p>
            <a:r>
              <a:rPr lang="zh-CN" altLang="en-US" dirty="0"/>
              <a:t>理解</a:t>
            </a:r>
            <a:r>
              <a:rPr lang="en-US" altLang="zh-CN" dirty="0"/>
              <a:t>MyBatis</a:t>
            </a:r>
            <a:r>
              <a:rPr lang="zh-CN" altLang="en-US" dirty="0"/>
              <a:t>配置文件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dirty="0"/>
              <a:t>3 MyBatis入门示例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访问数据库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39470" y="1917065"/>
            <a:ext cx="2007235" cy="5289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配置依赖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9470" y="2708910"/>
            <a:ext cx="2014220" cy="5289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编写配置文件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9470" y="3501390"/>
            <a:ext cx="2014855" cy="5289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创建实体类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9470" y="4364990"/>
            <a:ext cx="2014220" cy="5289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编写映射文件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9470" y="5229225"/>
            <a:ext cx="2007235" cy="5289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测试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>
          <a:xfrm>
            <a:off x="1843405" y="2446020"/>
            <a:ext cx="3175" cy="2628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>
            <a:off x="1846580" y="3237865"/>
            <a:ext cx="635" cy="2635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</p:cNvCxnSpPr>
          <p:nvPr/>
        </p:nvCxnSpPr>
        <p:spPr>
          <a:xfrm>
            <a:off x="1847215" y="4030345"/>
            <a:ext cx="0" cy="2628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  <a:endCxn id="11" idx="0"/>
          </p:cNvCxnSpPr>
          <p:nvPr/>
        </p:nvCxnSpPr>
        <p:spPr>
          <a:xfrm flipH="1">
            <a:off x="1843405" y="4893945"/>
            <a:ext cx="3175" cy="3352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3287395" y="1917065"/>
            <a:ext cx="7991475" cy="38417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访问数据库需要用到的依赖：</a:t>
            </a:r>
            <a:endParaRPr lang="zh-CN" sz="2400" b="0">
              <a:latin typeface="Calibri" panose="020F0502020204030204" charset="0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>
                <a:latin typeface="Calibri" panose="020F0502020204030204" charset="0"/>
                <a:ea typeface="宋体" panose="02010600030101010101" pitchFamily="2" charset="-122"/>
              </a:rPr>
              <a:t>MySQL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数据库驱动</a:t>
            </a:r>
            <a:endParaRPr lang="zh-CN" sz="2400" b="0">
              <a:latin typeface="Calibri" panose="020F0502020204030204" charset="0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>
                <a:latin typeface="Calibri" panose="020F0502020204030204" charset="0"/>
                <a:ea typeface="宋体" panose="02010600030101010101" pitchFamily="2" charset="-122"/>
              </a:rPr>
              <a:t>MyBatis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框架</a:t>
            </a:r>
            <a:endParaRPr lang="zh-CN" sz="2400" b="0">
              <a:latin typeface="Calibri" panose="020F0502020204030204" charset="0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0">
                <a:latin typeface="Calibri" panose="020F0502020204030204" charset="0"/>
                <a:ea typeface="宋体" panose="02010600030101010101" pitchFamily="2" charset="-122"/>
              </a:rPr>
              <a:t>JUnit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单元测试框架</a:t>
            </a:r>
            <a:endParaRPr lang="zh-CN" sz="2400" b="0">
              <a:latin typeface="Calibri" panose="020F0502020204030204" charset="0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sz="2400" b="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加载映射文件</a:t>
            </a:r>
            <a:endParaRPr lang="zh-CN" sz="2400" b="0">
              <a:latin typeface="Calibri" panose="020F0502020204030204" charset="0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b="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400" b="0">
                <a:latin typeface="Calibri" panose="020F0502020204030204" charset="0"/>
                <a:ea typeface="宋体" panose="02010600030101010101" pitchFamily="2" charset="-122"/>
              </a:rPr>
              <a:t>依赖信息请参考code 2.1 (pom.xml)</a:t>
            </a:r>
            <a:endParaRPr lang="zh-CN" altLang="en-US" sz="24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dirty="0"/>
              <a:t>3 MyBatis入门示例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访问数据库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39470" y="1917065"/>
            <a:ext cx="2007235" cy="5289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配置依赖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9470" y="2708910"/>
            <a:ext cx="2014220" cy="5289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编写配置文件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9470" y="3501390"/>
            <a:ext cx="2014855" cy="5289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创建实体类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9470" y="4364990"/>
            <a:ext cx="2014220" cy="5289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编写映射文件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9470" y="5229225"/>
            <a:ext cx="2007235" cy="5289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测试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>
          <a:xfrm>
            <a:off x="1843405" y="2446020"/>
            <a:ext cx="3175" cy="2628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>
            <a:off x="1846580" y="3237865"/>
            <a:ext cx="635" cy="2635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</p:cNvCxnSpPr>
          <p:nvPr/>
        </p:nvCxnSpPr>
        <p:spPr>
          <a:xfrm>
            <a:off x="1847215" y="4030345"/>
            <a:ext cx="0" cy="2628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  <a:endCxn id="11" idx="0"/>
          </p:cNvCxnSpPr>
          <p:nvPr/>
        </p:nvCxnSpPr>
        <p:spPr>
          <a:xfrm flipH="1">
            <a:off x="1843405" y="4893945"/>
            <a:ext cx="3175" cy="3352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>
            <p:custDataLst>
              <p:tags r:id="rId1"/>
            </p:custDataLst>
          </p:nvPr>
        </p:nvSpPr>
        <p:spPr>
          <a:xfrm>
            <a:off x="3287395" y="1917065"/>
            <a:ext cx="7991475" cy="38417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数据库连接信息：</a:t>
            </a:r>
            <a:endParaRPr lang="zh-CN" sz="2400" b="0">
              <a:latin typeface="Calibri" panose="020F0502020204030204" charset="0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数据库连接驱动</a:t>
            </a:r>
            <a:endParaRPr lang="zh-CN" sz="2400" b="0">
              <a:latin typeface="Calibri" panose="020F0502020204030204" charset="0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数据库</a:t>
            </a:r>
            <a:r>
              <a:rPr lang="en-US" altLang="zh-CN" sz="2400" b="0">
                <a:latin typeface="Calibri" panose="020F0502020204030204" charset="0"/>
                <a:ea typeface="宋体" panose="02010600030101010101" pitchFamily="2" charset="-122"/>
              </a:rPr>
              <a:t>URL</a:t>
            </a:r>
            <a:endParaRPr lang="en-US" altLang="zh-CN" sz="2400" b="0">
              <a:latin typeface="Calibri" panose="020F0502020204030204" charset="0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0">
                <a:latin typeface="Calibri" panose="020F0502020204030204" charset="0"/>
                <a:ea typeface="宋体" panose="02010600030101010101" pitchFamily="2" charset="-122"/>
              </a:rPr>
              <a:t>账户名称</a:t>
            </a:r>
            <a:endParaRPr lang="zh-CN" altLang="en-US" sz="2400" b="0">
              <a:latin typeface="Calibri" panose="020F0502020204030204" charset="0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0">
                <a:latin typeface="Calibri" panose="020F0502020204030204" charset="0"/>
                <a:ea typeface="宋体" panose="02010600030101010101" pitchFamily="2" charset="-122"/>
              </a:rPr>
              <a:t>账户密码</a:t>
            </a:r>
            <a:endParaRPr lang="zh-CN" sz="2400" b="0">
              <a:latin typeface="Calibri" panose="020F0502020204030204" charset="0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b="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altLang="en-US" sz="2400" b="0">
                <a:latin typeface="Calibri" panose="020F0502020204030204" charset="0"/>
                <a:ea typeface="宋体" panose="02010600030101010101" pitchFamily="2" charset="-122"/>
              </a:rPr>
              <a:t>配置信息请参考</a:t>
            </a:r>
            <a:r>
              <a:rPr lang="en-US" altLang="zh-CN" sz="2400" b="0">
                <a:latin typeface="Calibri" panose="020F0502020204030204" charset="0"/>
                <a:ea typeface="宋体" panose="02010600030101010101" pitchFamily="2" charset="-122"/>
              </a:rPr>
              <a:t>c</a:t>
            </a:r>
            <a:r>
              <a:rPr lang="zh-CN" altLang="en-US" sz="2400" b="0">
                <a:latin typeface="Calibri" panose="020F0502020204030204" charset="0"/>
                <a:ea typeface="宋体" panose="02010600030101010101" pitchFamily="2" charset="-122"/>
              </a:rPr>
              <a:t>ode 2.2 (db.properties)和code 2.3 (mybatis_config.xml)</a:t>
            </a:r>
            <a:endParaRPr lang="zh-CN" altLang="en-US" sz="24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dirty="0"/>
              <a:t>3 MyBatis入门示例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访问数据库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39470" y="1917065"/>
            <a:ext cx="2007235" cy="5289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配置依赖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9470" y="2708910"/>
            <a:ext cx="2014220" cy="5289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编写配置文件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9470" y="3501390"/>
            <a:ext cx="2014855" cy="5289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创建实体类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9470" y="4364990"/>
            <a:ext cx="2014220" cy="5289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编写映射文件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9470" y="5229225"/>
            <a:ext cx="2007235" cy="5289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测试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>
          <a:xfrm>
            <a:off x="1843405" y="2446020"/>
            <a:ext cx="3175" cy="2628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>
            <a:off x="1846580" y="3237865"/>
            <a:ext cx="635" cy="2635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</p:cNvCxnSpPr>
          <p:nvPr/>
        </p:nvCxnSpPr>
        <p:spPr>
          <a:xfrm>
            <a:off x="1847215" y="4030345"/>
            <a:ext cx="0" cy="2628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  <a:endCxn id="11" idx="0"/>
          </p:cNvCxnSpPr>
          <p:nvPr/>
        </p:nvCxnSpPr>
        <p:spPr>
          <a:xfrm flipH="1">
            <a:off x="1843405" y="4893945"/>
            <a:ext cx="3175" cy="3352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>
            <p:custDataLst>
              <p:tags r:id="rId1"/>
            </p:custDataLst>
          </p:nvPr>
        </p:nvSpPr>
        <p:spPr>
          <a:xfrm>
            <a:off x="3287395" y="1917065"/>
            <a:ext cx="7991475" cy="38417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0">
                <a:latin typeface="Calibri" panose="020F0502020204030204" charset="0"/>
                <a:ea typeface="宋体" panose="02010600030101010101" pitchFamily="2" charset="-122"/>
              </a:rPr>
              <a:t>Publisher</a:t>
            </a:r>
            <a:r>
              <a:rPr lang="zh-CN" altLang="en-US" sz="2400" b="0">
                <a:latin typeface="Calibri" panose="020F0502020204030204" charset="0"/>
                <a:ea typeface="宋体" panose="02010600030101010101" pitchFamily="2" charset="-122"/>
              </a:rPr>
              <a:t>实体类</a:t>
            </a:r>
            <a:endParaRPr lang="zh-CN" altLang="en-US" sz="2400" b="0">
              <a:latin typeface="Calibri" panose="020F0502020204030204" charset="0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en-US" sz="2400" b="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zh-CN" altLang="en-US" sz="24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47440" y="2708910"/>
            <a:ext cx="6096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package com.javaee.ex02.po;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public class Publisher {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private int pubId;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private String pubName;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private String contacter;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private String mobile;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// 省略了getter、setter和toString方法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}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dirty="0"/>
              <a:t>3 MyBatis入门示例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访问数据库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39470" y="1917065"/>
            <a:ext cx="2007235" cy="5289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配置依赖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9470" y="2708910"/>
            <a:ext cx="2014220" cy="5289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编写配置文件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9470" y="3501390"/>
            <a:ext cx="2014855" cy="5289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创建实体类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9470" y="4364990"/>
            <a:ext cx="2014220" cy="5289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编写映射文件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9470" y="5229225"/>
            <a:ext cx="2007235" cy="5289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测试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>
          <a:xfrm>
            <a:off x="1843405" y="2446020"/>
            <a:ext cx="3175" cy="2628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>
            <a:off x="1846580" y="3237865"/>
            <a:ext cx="635" cy="2635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</p:cNvCxnSpPr>
          <p:nvPr/>
        </p:nvCxnSpPr>
        <p:spPr>
          <a:xfrm>
            <a:off x="1847215" y="4030345"/>
            <a:ext cx="0" cy="2628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  <a:endCxn id="11" idx="0"/>
          </p:cNvCxnSpPr>
          <p:nvPr/>
        </p:nvCxnSpPr>
        <p:spPr>
          <a:xfrm flipH="1">
            <a:off x="1843405" y="4893945"/>
            <a:ext cx="3175" cy="3352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>
            <p:custDataLst>
              <p:tags r:id="rId1"/>
            </p:custDataLst>
          </p:nvPr>
        </p:nvSpPr>
        <p:spPr>
          <a:xfrm>
            <a:off x="3287395" y="1917065"/>
            <a:ext cx="7991475" cy="38417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映射文件，详见code 2.5 (PublisherMapper.xml)</a:t>
            </a:r>
            <a:endParaRPr lang="zh-CN" sz="2400" b="0">
              <a:latin typeface="Calibri" panose="020F0502020204030204" charset="0"/>
              <a:ea typeface="宋体" panose="02010600030101010101" pitchFamily="2" charset="-122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zh-CN" altLang="en-US" sz="24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87395" y="2780665"/>
            <a:ext cx="821690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rgbClr val="0070C0"/>
                </a:solidFill>
              </a:rPr>
              <a:t>&lt;?xml version="1.0" encoding="UTF-8"?&gt;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zh-CN" altLang="en-US" sz="1600">
                <a:solidFill>
                  <a:srgbClr val="0070C0"/>
                </a:solidFill>
              </a:rPr>
              <a:t>&lt;!DOCTYPE mapper PUBLIC "-//mybatis.org//DTD Mapper 3.0//EN"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zh-CN" altLang="en-US" sz="1600">
                <a:solidFill>
                  <a:srgbClr val="0070C0"/>
                </a:solidFill>
              </a:rPr>
              <a:t>        "http://mybatis.org/dtd/mybatis-3-mapper.dtd"&gt;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zh-CN" altLang="en-US" sz="1600">
                <a:solidFill>
                  <a:srgbClr val="0070C0"/>
                </a:solidFill>
              </a:rPr>
              <a:t>&lt;mapper namespace="com.javaee.ex02.mapper.PublisherMapper"&gt;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zh-CN" altLang="en-US" sz="1600">
                <a:solidFill>
                  <a:srgbClr val="0070C0"/>
                </a:solidFill>
              </a:rPr>
              <a:t>    &lt;select id="findPublisherByPubId" parameterType="Integer" 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zh-CN" altLang="en-US" sz="1600">
                <a:solidFill>
                  <a:srgbClr val="0070C0"/>
                </a:solidFill>
              </a:rPr>
              <a:t>            resultType="com.javaee.ex02.po.Publisher"&gt;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zh-CN" altLang="en-US" sz="1600">
                <a:solidFill>
                  <a:srgbClr val="0070C0"/>
                </a:solidFill>
              </a:rPr>
              <a:t>        select * from publisher where pub_id=#{pubId};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zh-CN" altLang="en-US" sz="1600">
                <a:solidFill>
                  <a:srgbClr val="0070C0"/>
                </a:solidFill>
              </a:rPr>
              <a:t>    &lt;/select&gt;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zh-CN" altLang="en-US" sz="1600">
                <a:solidFill>
                  <a:srgbClr val="0070C0"/>
                </a:solidFill>
              </a:rPr>
              <a:t> </a:t>
            </a:r>
            <a:r>
              <a:rPr lang="en-US" altLang="zh-CN" sz="1600">
                <a:solidFill>
                  <a:srgbClr val="0070C0"/>
                </a:solidFill>
              </a:rPr>
              <a:t>   &lt;!-- ... ... --&gt;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zh-CN" altLang="en-US" sz="1600">
                <a:solidFill>
                  <a:srgbClr val="0070C0"/>
                </a:solidFill>
              </a:rPr>
              <a:t>&lt;/mapper&gt;</a:t>
            </a:r>
            <a:endParaRPr lang="zh-CN" altLang="en-US" sz="16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dirty="0"/>
              <a:t>3 MyBatis入门示例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访问数据库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39470" y="1917065"/>
            <a:ext cx="2007235" cy="5289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配置依赖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9470" y="2708910"/>
            <a:ext cx="2014220" cy="5289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编写配置文件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9470" y="3501390"/>
            <a:ext cx="2014855" cy="5289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创建实体类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9470" y="4364990"/>
            <a:ext cx="2014220" cy="5289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sym typeface="+mn-ea"/>
              </a:rPr>
              <a:t>编写映射文件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39470" y="5229225"/>
            <a:ext cx="2007235" cy="52895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测试</a:t>
            </a:r>
            <a:endParaRPr kumimoji="0" lang="zh-CN" altLang="en-US" sz="2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>
            <a:stCxn id="6" idx="2"/>
            <a:endCxn id="7" idx="0"/>
          </p:cNvCxnSpPr>
          <p:nvPr/>
        </p:nvCxnSpPr>
        <p:spPr>
          <a:xfrm>
            <a:off x="1843405" y="2446020"/>
            <a:ext cx="3175" cy="2628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2"/>
            <a:endCxn id="8" idx="0"/>
          </p:cNvCxnSpPr>
          <p:nvPr/>
        </p:nvCxnSpPr>
        <p:spPr>
          <a:xfrm>
            <a:off x="1846580" y="3237865"/>
            <a:ext cx="635" cy="2635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2"/>
          </p:cNvCxnSpPr>
          <p:nvPr/>
        </p:nvCxnSpPr>
        <p:spPr>
          <a:xfrm>
            <a:off x="1847215" y="4030345"/>
            <a:ext cx="0" cy="26289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2"/>
            <a:endCxn id="11" idx="0"/>
          </p:cNvCxnSpPr>
          <p:nvPr/>
        </p:nvCxnSpPr>
        <p:spPr>
          <a:xfrm flipH="1">
            <a:off x="1843405" y="4893945"/>
            <a:ext cx="3175" cy="3352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>
            <p:custDataLst>
              <p:tags r:id="rId1"/>
            </p:custDataLst>
          </p:nvPr>
        </p:nvSpPr>
        <p:spPr>
          <a:xfrm>
            <a:off x="3287395" y="1917065"/>
            <a:ext cx="7991475" cy="384175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zh-CN" sz="2400" b="0" dirty="0">
                <a:latin typeface="Calibri" panose="020F0502020204030204" charset="0"/>
                <a:ea typeface="宋体" panose="02010600030101010101" pitchFamily="2" charset="-122"/>
              </a:rPr>
              <a:t>测试类，详</a:t>
            </a:r>
            <a:r>
              <a:rPr lang="zh-CN" sz="2400" b="0" dirty="0" smtClean="0">
                <a:latin typeface="Calibri" panose="020F0502020204030204" charset="0"/>
                <a:ea typeface="宋体" panose="02010600030101010101" pitchFamily="2" charset="-122"/>
              </a:rPr>
              <a:t>见</a:t>
            </a:r>
            <a:r>
              <a:rPr lang="en-US" altLang="zh-CN" sz="2400" b="0" dirty="0" smtClean="0">
                <a:latin typeface="Calibri" panose="020F0502020204030204" charset="0"/>
                <a:ea typeface="宋体" panose="02010600030101010101" pitchFamily="2" charset="-122"/>
              </a:rPr>
              <a:t>c</a:t>
            </a:r>
            <a:r>
              <a:rPr lang="zh-CN" sz="2400" b="0" dirty="0" smtClean="0">
                <a:latin typeface="Calibri" panose="020F0502020204030204" charset="0"/>
                <a:ea typeface="宋体" panose="02010600030101010101" pitchFamily="2" charset="-122"/>
              </a:rPr>
              <a:t>ode </a:t>
            </a:r>
            <a:r>
              <a:rPr lang="zh-CN" sz="2400" b="0" dirty="0">
                <a:latin typeface="Calibri" panose="020F0502020204030204" charset="0"/>
                <a:ea typeface="宋体" panose="02010600030101010101" pitchFamily="2" charset="-122"/>
              </a:rPr>
              <a:t>2.6 (PublisherMapperTest.java)</a:t>
            </a:r>
            <a:endParaRPr lang="zh-CN" sz="2400" b="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59785" y="2348865"/>
            <a:ext cx="852297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>
                <a:solidFill>
                  <a:srgbClr val="0070C0"/>
                </a:solidFill>
              </a:rPr>
              <a:t>package com.javaee.ex02;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zh-CN" altLang="en-US" sz="1600">
                <a:solidFill>
                  <a:srgbClr val="0070C0"/>
                </a:solidFill>
              </a:rPr>
              <a:t>// 省略了import语句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zh-CN" altLang="en-US" sz="1600">
                <a:solidFill>
                  <a:srgbClr val="0070C0"/>
                </a:solidFill>
              </a:rPr>
              <a:t>@FixMethodOrder(MethodSorters.JVM)  // 按JVM获得的方法顺序执行测试方法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zh-CN" altLang="en-US" sz="1600">
                <a:solidFill>
                  <a:srgbClr val="0070C0"/>
                </a:solidFill>
              </a:rPr>
              <a:t>public class PublisherMapperTest {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zh-CN" altLang="en-US" sz="1600">
                <a:solidFill>
                  <a:srgbClr val="0070C0"/>
                </a:solidFill>
              </a:rPr>
              <a:t>    private SqlSessionFactory sqlSessionFactory;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zh-CN" altLang="en-US" sz="1600">
                <a:solidFill>
                  <a:srgbClr val="0070C0"/>
                </a:solidFill>
              </a:rPr>
              <a:t>    </a:t>
            </a:r>
            <a:r>
              <a:rPr lang="zh-CN" altLang="en-US" sz="1600">
                <a:solidFill>
                  <a:srgbClr val="0070C0"/>
                </a:solidFill>
                <a:sym typeface="+mn-ea"/>
              </a:rPr>
              <a:t>// ... ...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zh-CN" altLang="en-US" sz="1600">
                <a:solidFill>
                  <a:srgbClr val="0070C0"/>
                </a:solidFill>
              </a:rPr>
              <a:t>    @Test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zh-CN" altLang="en-US" sz="1600">
                <a:solidFill>
                  <a:srgbClr val="0070C0"/>
                </a:solidFill>
              </a:rPr>
              <a:t>    public void findPublisherByPubIdTest() {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zh-CN" altLang="en-US" sz="1600">
                <a:solidFill>
                  <a:srgbClr val="0070C0"/>
                </a:solidFill>
              </a:rPr>
              <a:t>        SqlSession sqlSession = sqlSessionFactory.openSession();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zh-CN" altLang="en-US" sz="1600">
                <a:solidFill>
                  <a:srgbClr val="0070C0"/>
                </a:solidFill>
              </a:rPr>
              <a:t>        Publisher publisher = sqlSession.selectOne("com.javaee.ex02.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zh-CN" altLang="en-US" sz="1600">
                <a:solidFill>
                  <a:srgbClr val="0070C0"/>
                </a:solidFill>
              </a:rPr>
              <a:t> </a:t>
            </a:r>
            <a:r>
              <a:rPr lang="en-US" altLang="zh-CN" sz="1600">
                <a:solidFill>
                  <a:srgbClr val="0070C0"/>
                </a:solidFill>
              </a:rPr>
              <a:t>                </a:t>
            </a:r>
            <a:r>
              <a:rPr lang="zh-CN" altLang="en-US" sz="1600">
                <a:solidFill>
                  <a:srgbClr val="0070C0"/>
                </a:solidFill>
              </a:rPr>
              <a:t>mapper.PublisherMapper.findPublisherByPubId", 1);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zh-CN" altLang="en-US" sz="1600">
                <a:solidFill>
                  <a:srgbClr val="0070C0"/>
                </a:solidFill>
              </a:rPr>
              <a:t>        System.out.println(publisher);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zh-CN" altLang="en-US" sz="1600">
                <a:solidFill>
                  <a:srgbClr val="0070C0"/>
                </a:solidFill>
              </a:rPr>
              <a:t>        sqlSession.close();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zh-CN" altLang="en-US" sz="1600">
                <a:solidFill>
                  <a:srgbClr val="0070C0"/>
                </a:solidFill>
              </a:rPr>
              <a:t>    }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zh-CN" altLang="en-US" sz="1600">
                <a:solidFill>
                  <a:srgbClr val="0070C0"/>
                </a:solidFill>
              </a:rPr>
              <a:t>    // ... ...</a:t>
            </a:r>
            <a:endParaRPr lang="zh-CN" altLang="en-US" sz="1600">
              <a:solidFill>
                <a:srgbClr val="0070C0"/>
              </a:solidFill>
            </a:endParaRPr>
          </a:p>
          <a:p>
            <a:r>
              <a:rPr lang="zh-CN" altLang="en-US" sz="1600">
                <a:solidFill>
                  <a:srgbClr val="0070C0"/>
                </a:solidFill>
              </a:rPr>
              <a:t> }</a:t>
            </a:r>
            <a:endParaRPr lang="zh-CN" altLang="en-US" sz="16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dirty="0"/>
              <a:t>3 MyBatis入门示例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接口方式</a:t>
            </a:r>
            <a:endParaRPr lang="zh-CN" altLang="en-US" dirty="0">
              <a:sym typeface="+mn-ea"/>
            </a:endParaRPr>
          </a:p>
          <a:p>
            <a:pPr lvl="1"/>
            <a:r>
              <a:rPr lang="en-US" altLang="zh-CN" dirty="0">
                <a:sym typeface="+mn-ea"/>
              </a:rPr>
              <a:t>id</a:t>
            </a:r>
            <a:r>
              <a:rPr lang="zh-CN" altLang="en-US" dirty="0">
                <a:sym typeface="+mn-ea"/>
              </a:rPr>
              <a:t>方式使用繁琐，错误不易在编译时发现，因此，实际应用中，通常采用接口方式。</a:t>
            </a:r>
            <a:endParaRPr lang="zh-CN" altLang="en-US" dirty="0"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pSp>
        <p:nvGrpSpPr>
          <p:cNvPr id="23" name="组合 22"/>
          <p:cNvGrpSpPr/>
          <p:nvPr/>
        </p:nvGrpSpPr>
        <p:grpSpPr>
          <a:xfrm>
            <a:off x="2423795" y="2997200"/>
            <a:ext cx="6840855" cy="2665095"/>
            <a:chOff x="5291" y="5286"/>
            <a:chExt cx="10773" cy="4197"/>
          </a:xfrm>
        </p:grpSpPr>
        <p:sp>
          <p:nvSpPr>
            <p:cNvPr id="17" name="矩形 16"/>
            <p:cNvSpPr/>
            <p:nvPr/>
          </p:nvSpPr>
          <p:spPr>
            <a:xfrm>
              <a:off x="5291" y="7669"/>
              <a:ext cx="2382" cy="1361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  <a:ea typeface="宋体" panose="02010600030101010101" pitchFamily="2" charset="-122"/>
                </a:rPr>
                <a:t>映射器接口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剪去单角的矩形 17"/>
            <p:cNvSpPr/>
            <p:nvPr/>
          </p:nvSpPr>
          <p:spPr>
            <a:xfrm>
              <a:off x="8466" y="5286"/>
              <a:ext cx="3062" cy="1701"/>
            </a:xfrm>
            <a:prstGeom prst="snip1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  <a:ea typeface="宋体" panose="02010600030101010101" pitchFamily="2" charset="-122"/>
                </a:rPr>
                <a:t>映射文件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806" y="7668"/>
              <a:ext cx="2382" cy="1361"/>
            </a:xfrm>
            <a:prstGeom prst="rect">
              <a:avLst/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anose="020B0604030504040204" pitchFamily="34" charset="0"/>
                  <a:ea typeface="宋体" panose="02010600030101010101" pitchFamily="2" charset="-122"/>
                </a:rPr>
                <a:t>代理类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0" name="直接箭头连接符 19"/>
            <p:cNvCxnSpPr>
              <a:stCxn id="19" idx="1"/>
            </p:cNvCxnSpPr>
            <p:nvPr/>
          </p:nvCxnSpPr>
          <p:spPr>
            <a:xfrm flipH="1">
              <a:off x="7785" y="8349"/>
              <a:ext cx="1021" cy="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8" idx="1"/>
              <a:endCxn id="19" idx="0"/>
            </p:cNvCxnSpPr>
            <p:nvPr/>
          </p:nvCxnSpPr>
          <p:spPr>
            <a:xfrm>
              <a:off x="9997" y="6987"/>
              <a:ext cx="0" cy="681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2" name="椭圆形标注 21"/>
            <p:cNvSpPr/>
            <p:nvPr/>
          </p:nvSpPr>
          <p:spPr>
            <a:xfrm>
              <a:off x="12662" y="7895"/>
              <a:ext cx="3402" cy="1588"/>
            </a:xfrm>
            <a:prstGeom prst="wedgeEllipseCallout">
              <a:avLst>
                <a:gd name="adj1" fmla="val -92034"/>
                <a:gd name="adj2" fmla="val -27015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anose="020B0604030504040204" pitchFamily="34" charset="0"/>
                  <a:ea typeface="宋体" panose="02010600030101010101" pitchFamily="2" charset="-122"/>
                </a:rPr>
                <a:t>动态创建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dirty="0"/>
              <a:t>3 MyBatis入门示例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>
                <a:sym typeface="+mn-ea"/>
              </a:rPr>
              <a:t>由于</a:t>
            </a:r>
            <a:r>
              <a:rPr lang="en-US" altLang="zh-CN" dirty="0">
                <a:sym typeface="+mn-ea"/>
              </a:rPr>
              <a:t>MyBatis</a:t>
            </a:r>
            <a:r>
              <a:rPr lang="zh-CN" altLang="en-US" dirty="0">
                <a:sym typeface="+mn-ea"/>
              </a:rPr>
              <a:t>会根据映射器接口及映射文件，在运行时自动创建访问数据库的代理类，因此，映射器接口和映射文件要满足一定的规则。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（1）映射器接口名与映射文件的命名空间（即namespace属性值）相同。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（2）映射器接口中的方法与SQL标签元素的id属性同名。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（3）映射器接口方法的形参类型与SQL标签元的parameterType属性一致。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（4）映射器接口方法的返回类型与SQL标签元的resultType或resultMap属性一致。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dirty="0"/>
              <a:t>3 MyBatis入门示例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>
                <a:sym typeface="+mn-ea"/>
              </a:rPr>
              <a:t>示例小结</a:t>
            </a:r>
            <a:endParaRPr lang="zh-CN" dirty="0">
              <a:sym typeface="+mn-ea"/>
            </a:endParaRPr>
          </a:p>
          <a:p>
            <a:pPr lvl="1"/>
            <a:r>
              <a:rPr lang="zh-CN" dirty="0">
                <a:sym typeface="+mn-ea"/>
              </a:rPr>
              <a:t>配置文件是创建会话工厂的核心，配置文件中要需要配置数据源和加载映射文件。</a:t>
            </a:r>
            <a:endParaRPr lang="zh-CN" dirty="0">
              <a:sym typeface="+mn-ea"/>
            </a:endParaRPr>
          </a:p>
          <a:p>
            <a:pPr lvl="1"/>
            <a:r>
              <a:rPr lang="zh-CN" dirty="0">
                <a:sym typeface="+mn-ea"/>
              </a:rPr>
              <a:t>映射文件通常与某一数据表的查询相关。</a:t>
            </a:r>
            <a:endParaRPr lang="zh-CN" dirty="0">
              <a:sym typeface="+mn-ea"/>
            </a:endParaRPr>
          </a:p>
          <a:p>
            <a:pPr lvl="1"/>
            <a:r>
              <a:rPr lang="zh-CN" dirty="0">
                <a:sym typeface="+mn-ea"/>
              </a:rPr>
              <a:t>映射器接口与映射文件对应，并且要满足一定的规则。</a:t>
            </a:r>
            <a:endParaRPr lang="zh-CN" dirty="0">
              <a:sym typeface="+mn-ea"/>
            </a:endParaRPr>
          </a:p>
          <a:p>
            <a:pPr lvl="1"/>
            <a:r>
              <a:rPr lang="zh-CN" dirty="0">
                <a:sym typeface="+mn-ea"/>
              </a:rPr>
              <a:t>使用</a:t>
            </a:r>
            <a:r>
              <a:rPr lang="en-US" altLang="zh-CN" dirty="0">
                <a:sym typeface="+mn-ea"/>
              </a:rPr>
              <a:t>SqlSession</a:t>
            </a:r>
            <a:r>
              <a:rPr lang="zh-CN" altLang="en-US" dirty="0">
                <a:sym typeface="+mn-ea"/>
              </a:rPr>
              <a:t>对象的</a:t>
            </a:r>
            <a:r>
              <a:rPr lang="en-US" altLang="zh-CN" dirty="0">
                <a:sym typeface="+mn-ea"/>
              </a:rPr>
              <a:t>getMapper()</a:t>
            </a:r>
            <a:r>
              <a:rPr lang="zh-CN" altLang="en-US" dirty="0">
                <a:sym typeface="+mn-ea"/>
              </a:rPr>
              <a:t>方法，获得映射器接口的代理类，从而实现对数据表的查询。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项目中，配置文件中的内容相对稳定，而映射文件与数据库结构以及业务需求有关，因此，变动频率较高。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2.4 MyBatis</a:t>
            </a:r>
            <a:r>
              <a:rPr lang="zh-CN" altLang="en-US" dirty="0">
                <a:sym typeface="+mn-ea"/>
              </a:rPr>
              <a:t>配置文件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+mn-ea"/>
              </a:rPr>
              <a:t>配置文件在</a:t>
            </a:r>
            <a:r>
              <a:rPr lang="en-US" altLang="zh-CN" dirty="0">
                <a:sym typeface="+mn-ea"/>
              </a:rPr>
              <a:t>MyBatis</a:t>
            </a:r>
            <a:r>
              <a:rPr lang="zh-CN" altLang="en-US" dirty="0">
                <a:sym typeface="+mn-ea"/>
              </a:rPr>
              <a:t>框架启动（即创建会话工厂）时加载，</a:t>
            </a:r>
            <a:r>
              <a:rPr lang="en-US" altLang="zh-CN" dirty="0">
                <a:sym typeface="+mn-ea"/>
              </a:rPr>
              <a:t>MyBatis</a:t>
            </a:r>
            <a:r>
              <a:rPr lang="zh-CN" altLang="en-US" dirty="0">
                <a:sym typeface="+mn-ea"/>
              </a:rPr>
              <a:t>框架按配置文件的要求，确定自己的行为。因此，配置文件可以看做是与</a:t>
            </a:r>
            <a:r>
              <a:rPr lang="en-US" altLang="zh-CN" dirty="0">
                <a:sym typeface="+mn-ea"/>
              </a:rPr>
              <a:t>MyBatis</a:t>
            </a:r>
            <a:r>
              <a:rPr lang="zh-CN" altLang="en-US" dirty="0">
                <a:sym typeface="+mn-ea"/>
              </a:rPr>
              <a:t>框架交流的通道。</a:t>
            </a:r>
            <a:endParaRPr lang="zh-CN" altLang="en-US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常见的配置元素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326515" y="3429000"/>
          <a:ext cx="9761220" cy="24384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357120"/>
                <a:gridCol w="7404100"/>
              </a:tblGrid>
              <a:tr h="406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 err="1"/>
                        <a:t>配置项</a:t>
                      </a:r>
                      <a:endParaRPr lang="en-US" altLang="en-US" sz="2000" b="1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/>
                        <a:t>描述</a:t>
                      </a:r>
                      <a:endParaRPr lang="en-US" altLang="en-US" sz="2000" b="1"/>
                    </a:p>
                  </a:txBody>
                  <a:tcPr marL="68580" marR="68580" marT="0" marB="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&lt;properties/&gt;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2000"/>
                        <a:t>加载外部属性文件中的配置信息。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dirty="0"/>
                        <a:t>&lt;settings/&gt;</a:t>
                      </a:r>
                      <a:endParaRPr lang="en-US" altLang="en-US" sz="20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2000"/>
                        <a:t>设置MyBatis基本配置参数，从而改变其全局的行为特征。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dirty="0"/>
                        <a:t>&lt;</a:t>
                      </a:r>
                      <a:r>
                        <a:rPr lang="en-US" sz="2000" dirty="0" err="1"/>
                        <a:t>typeAliases</a:t>
                      </a:r>
                      <a:r>
                        <a:rPr lang="en-US" sz="2000" dirty="0"/>
                        <a:t>/&gt;</a:t>
                      </a:r>
                      <a:endParaRPr lang="en-US" altLang="en-US" sz="20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2000"/>
                        <a:t>给映射文件中的全限定类名起一个简短的别名。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dirty="0"/>
                        <a:t>&lt;</a:t>
                      </a:r>
                      <a:r>
                        <a:rPr lang="en-US" sz="2000" dirty="0" err="1"/>
                        <a:t>evironments</a:t>
                      </a:r>
                      <a:r>
                        <a:rPr lang="en-US" sz="2000" dirty="0"/>
                        <a:t>/&gt;</a:t>
                      </a:r>
                      <a:endParaRPr lang="en-US" altLang="en-US" sz="20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2000"/>
                        <a:t>配置事务管理方式及数据源。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</a:tr>
              <a:tr h="406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dirty="0"/>
                        <a:t>&lt;mappers/&gt;</a:t>
                      </a:r>
                      <a:endParaRPr lang="en-US" altLang="en-US" sz="20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2000"/>
                        <a:t>加载映射文件。</a:t>
                      </a:r>
                      <a:endParaRPr lang="en-US" altLang="en-US" sz="2000"/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03712" y="6165304"/>
            <a:ext cx="250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注意：配置项顺序敏感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2.4 MyBatis</a:t>
            </a:r>
            <a:r>
              <a:rPr lang="zh-CN" altLang="en-US" dirty="0">
                <a:sym typeface="+mn-ea"/>
              </a:rPr>
              <a:t>配置文件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>
                <a:sym typeface="+mn-ea"/>
              </a:rPr>
              <a:t>&lt;properties/&gt;元素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&lt;properties/&gt;元素用于加载外部的属性文件，也可以用于修改加载的属性值。</a:t>
            </a:r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703705" y="3140710"/>
            <a:ext cx="86182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&lt;properties resource="mapper/db.properties"&gt;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&lt;property name="mysql.username" value="dev_user"/&gt;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&lt;property name="mysql.password" value="%fsdIJ97234"/&gt;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&lt;/properties&gt;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en-US" altLang="zh-CN" dirty="0"/>
              <a:t>2.1 MyBatis框架简介</a:t>
            </a:r>
            <a:endParaRPr lang="en-US" altLang="zh-CN" dirty="0"/>
          </a:p>
          <a:p>
            <a:r>
              <a:rPr lang="en-US" altLang="zh-CN" dirty="0"/>
              <a:t>2.2 </a:t>
            </a:r>
            <a:r>
              <a:rPr lang="en-US" dirty="0"/>
              <a:t>MyBatis</a:t>
            </a:r>
            <a:r>
              <a:rPr lang="zh-CN" altLang="en-US" dirty="0"/>
              <a:t>工作原理</a:t>
            </a:r>
            <a:endParaRPr lang="zh-CN" altLang="en-US" dirty="0"/>
          </a:p>
          <a:p>
            <a:r>
              <a:rPr lang="en-US" altLang="zh-CN" dirty="0"/>
              <a:t>2.3 </a:t>
            </a:r>
            <a:r>
              <a:rPr lang="en-US" dirty="0"/>
              <a:t>MyBatis</a:t>
            </a:r>
            <a:r>
              <a:rPr lang="zh-CN" altLang="en-US" dirty="0"/>
              <a:t>入门示例</a:t>
            </a:r>
            <a:endParaRPr lang="zh-CN" altLang="en-US" dirty="0"/>
          </a:p>
          <a:p>
            <a:r>
              <a:rPr lang="en-US" altLang="zh-CN" dirty="0"/>
              <a:t>2.4 MyBatis</a:t>
            </a:r>
            <a:r>
              <a:rPr lang="zh-CN" altLang="en-US" dirty="0"/>
              <a:t>配置文件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2.4 MyBatis</a:t>
            </a:r>
            <a:r>
              <a:rPr lang="zh-CN" altLang="en-US" dirty="0">
                <a:sym typeface="+mn-ea"/>
              </a:rPr>
              <a:t>配置文件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>
                <a:sym typeface="+mn-ea"/>
              </a:rPr>
              <a:t>&lt;settings/&gt;元素</a:t>
            </a:r>
            <a:endParaRPr lang="en-US" dirty="0">
              <a:sym typeface="+mn-ea"/>
            </a:endParaRPr>
          </a:p>
          <a:p>
            <a:pPr lvl="1"/>
            <a:r>
              <a:rPr dirty="0">
                <a:sym typeface="+mn-ea"/>
              </a:rPr>
              <a:t>该元素用于设置MyBatis运行时的全局行为特征</a:t>
            </a:r>
            <a:r>
              <a:rPr lang="zh-CN" dirty="0">
                <a:sym typeface="+mn-ea"/>
              </a:rPr>
              <a:t>，常见的配置项如表</a:t>
            </a:r>
            <a:r>
              <a:rPr lang="en-US" altLang="zh-CN" dirty="0">
                <a:sym typeface="+mn-ea"/>
              </a:rPr>
              <a:t>2.3</a:t>
            </a:r>
            <a:r>
              <a:rPr lang="zh-CN" altLang="en-US" dirty="0">
                <a:sym typeface="+mn-ea"/>
              </a:rPr>
              <a:t>所示。</a:t>
            </a:r>
            <a:endParaRPr lang="zh-CN" altLang="en-US" dirty="0">
              <a:sym typeface="+mn-ea"/>
            </a:endParaRPr>
          </a:p>
          <a:p>
            <a:pPr lvl="1"/>
            <a:r>
              <a:rPr lang="zh-CN" dirty="0">
                <a:sym typeface="+mn-ea"/>
              </a:rPr>
              <a:t>大部分设置都有默认值。</a:t>
            </a:r>
            <a:endParaRPr 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919605" y="3573145"/>
            <a:ext cx="86182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&lt;settings&gt;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  &lt;setting name="cacheEnabled" value="true"/&gt;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  &lt;setting name="lazyLoadingEnabled" value="true"/&gt;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  &lt;setting name="autoMappingBehavior" value="PARTIAL"/&gt;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  &lt;setting name="defaultExecutorType" value="SIMPLE"/&gt;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  &lt;setting name="defaultStatementTimeout" value="25"/&gt;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  &lt;setting name="mapUnderscoreToCamelCase" value="true"/&gt;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&lt;/settings&gt;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2.4 MyBatis</a:t>
            </a:r>
            <a:r>
              <a:rPr lang="zh-CN" altLang="en-US" dirty="0">
                <a:sym typeface="+mn-ea"/>
              </a:rPr>
              <a:t>配置文件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>
                <a:sym typeface="+mn-ea"/>
              </a:rPr>
              <a:t>&lt;typeAliases/&gt;元素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映射文件中标签元素的属性parameterType及resultType等，需要指定引用类型（通常是项目中定义的实体类）的全限定类名，如入门示例中的com.javaee.ex02.po.Publisher。</a:t>
            </a:r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560830" y="3429000"/>
            <a:ext cx="96469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&lt;typeAliases&gt;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    &lt;typeAlias alias="Publisher" type="com.javaee.ex02.po.Publisher"&gt;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    &lt;typeAlias alias="book" type="com.javaee.ex02.po.Book"&gt;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    &lt;typeAlias alias="Course" type="com.javaee.ex02.po.Course"&gt;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&lt;/typeAliases&gt;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2.4 MyBatis</a:t>
            </a:r>
            <a:r>
              <a:rPr lang="zh-CN" altLang="en-US" dirty="0">
                <a:sym typeface="+mn-ea"/>
              </a:rPr>
              <a:t>配置文件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>
                <a:sym typeface="+mn-ea"/>
              </a:rPr>
              <a:t>&lt;typeAliases/&gt;元素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当需要定义别名的实体类较多时，可采用自动扫描的方式配置别名。</a:t>
            </a:r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此外，为简化Java类型（如包装类、字符串及容器类等）的使用，MyBatis为它们提供了默认的别名，这些别名也不区分大小写</a:t>
            </a:r>
            <a:r>
              <a:rPr lang="zh-CN" dirty="0">
                <a:sym typeface="+mn-ea"/>
              </a:rPr>
              <a:t>，如表</a:t>
            </a:r>
            <a:r>
              <a:rPr lang="en-US" altLang="zh-CN" dirty="0">
                <a:sym typeface="+mn-ea"/>
              </a:rPr>
              <a:t>2.4</a:t>
            </a:r>
            <a:r>
              <a:rPr lang="zh-CN" altLang="en-US" dirty="0">
                <a:sym typeface="+mn-ea"/>
              </a:rPr>
              <a:t>所示</a:t>
            </a:r>
            <a:r>
              <a:rPr lang="zh-CN" dirty="0">
                <a:sym typeface="+mn-ea"/>
              </a:rPr>
              <a:t>。</a:t>
            </a:r>
            <a:endParaRPr 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847215" y="2853690"/>
            <a:ext cx="73190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&lt;typeAliases&gt;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    </a:t>
            </a:r>
            <a:r>
              <a:rPr lang="zh-CN" altLang="en-US" dirty="0">
                <a:solidFill>
                  <a:srgbClr val="0070C0"/>
                </a:solidFill>
              </a:rPr>
              <a:t>&lt;package name="com.javaee.ex02.po"/&gt;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&lt;/typeAliases&gt;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2.4 MyBatis</a:t>
            </a:r>
            <a:r>
              <a:rPr lang="zh-CN" altLang="en-US" dirty="0">
                <a:sym typeface="+mn-ea"/>
              </a:rPr>
              <a:t>配置文件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>
                <a:sym typeface="+mn-ea"/>
              </a:rPr>
              <a:t>&lt;environments/&gt;元素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项目开发通常需要经历开发、测试及部署运行等阶段，不同阶段的数据库运行环境通常是有差异的。MyBatis支持多运行环境（如开发环境、测试环境或生产环境等）配置，以满足不同开发阶段的需求。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&lt;environments/&gt;元素可以包含多个&lt;environment/&gt;子元素，每个&lt;environment/&gt;子元素可配置一组包括事务管理器及数据源的运行环境信息。</a:t>
            </a:r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2.4 MyBatis</a:t>
            </a:r>
            <a:r>
              <a:rPr lang="zh-CN" altLang="en-US" dirty="0">
                <a:sym typeface="+mn-ea"/>
              </a:rPr>
              <a:t>配置文件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>
                <a:sym typeface="+mn-ea"/>
              </a:rPr>
              <a:t>&lt;environments/&gt;元素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&lt;environment/&gt;元素包含&lt;transactionManager/&gt;和&lt;dataSource/&gt;两个子元素，其中，&lt;transactionManager/&gt;元素用于指定事务管理器的类型，&lt;dataSource/&gt;元素用于配置数据源。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&lt;transactionManager/&gt;元素的type属性用于指定事务管理器类型，MyBatis支持两种事务管理器类型，即JDBC和MANAGED。JDBC表示直接采纳JDBC的提交和回滚设置，因此事务管理方式取决于从数据源获得的连接类型。MANAGED表示自身不提供事务管理，由容器负责事务生命周期的管理。</a:t>
            </a:r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2.4 MyBatis</a:t>
            </a:r>
            <a:r>
              <a:rPr lang="zh-CN" altLang="en-US" dirty="0">
                <a:sym typeface="+mn-ea"/>
              </a:rPr>
              <a:t>配置文件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>
                <a:sym typeface="+mn-ea"/>
              </a:rPr>
              <a:t>&lt;environments/&gt;元素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&lt;dataSource/&gt;元素type属性用于指定数据源类型，MyBatis支持UNPOOLED、POOLED和JNDI等三种数据源类型。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1、UNPOOLED数据源</a:t>
            </a:r>
            <a:r>
              <a:rPr lang="en-US" dirty="0">
                <a:sym typeface="+mn-ea"/>
              </a:rPr>
              <a:t>	</a:t>
            </a:r>
            <a:endParaRPr lang="en-US" dirty="0">
              <a:sym typeface="+mn-ea"/>
            </a:endParaRPr>
          </a:p>
          <a:p>
            <a:pPr lvl="2"/>
            <a:r>
              <a:rPr lang="en-US" dirty="0">
                <a:sym typeface="+mn-ea"/>
              </a:rPr>
              <a:t>该数据源不提供数据库连接池，每次请求时都需要打开和关闭连接，因此，数据库访问性能稍差，其适合于连接数量较少的简单应用，或连接数较少的数据分析场合。UNPOOLED数据源只需配置5个连接属性</a:t>
            </a:r>
            <a:r>
              <a:rPr lang="zh-CN" altLang="en-US" dirty="0">
                <a:sym typeface="+mn-ea"/>
              </a:rPr>
              <a:t>，如表</a:t>
            </a:r>
            <a:r>
              <a:rPr lang="en-US" altLang="zh-CN" dirty="0">
                <a:sym typeface="+mn-ea"/>
              </a:rPr>
              <a:t>2.5</a:t>
            </a:r>
            <a:r>
              <a:rPr lang="zh-CN" altLang="en-US" dirty="0">
                <a:sym typeface="+mn-ea"/>
              </a:rPr>
              <a:t>所示。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2.4 MyBatis</a:t>
            </a:r>
            <a:r>
              <a:rPr lang="zh-CN" altLang="en-US" dirty="0">
                <a:sym typeface="+mn-ea"/>
              </a:rPr>
              <a:t>配置文件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>
                <a:sym typeface="+mn-ea"/>
              </a:rPr>
              <a:t>事务隔离级别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（1）</a:t>
            </a:r>
            <a:r>
              <a:rPr dirty="0">
                <a:solidFill>
                  <a:srgbClr val="0070C0"/>
                </a:solidFill>
                <a:sym typeface="+mn-ea"/>
              </a:rPr>
              <a:t>NONE</a:t>
            </a:r>
            <a:r>
              <a:rPr dirty="0">
                <a:sym typeface="+mn-ea"/>
              </a:rPr>
              <a:t>：采用JDBC的默认事务隔离级别。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（2）</a:t>
            </a:r>
            <a:r>
              <a:rPr dirty="0">
                <a:solidFill>
                  <a:srgbClr val="0070C0"/>
                </a:solidFill>
                <a:cs typeface="+mn-ea"/>
                <a:sym typeface="+mn-ea"/>
              </a:rPr>
              <a:t>READ_UNCOMMITTED</a:t>
            </a:r>
            <a:r>
              <a:rPr dirty="0">
                <a:sym typeface="+mn-ea"/>
              </a:rPr>
              <a:t>：允许一个事务读取另一个事务修改但未提交的数据，即脏读。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（3）</a:t>
            </a:r>
            <a:r>
              <a:rPr dirty="0">
                <a:solidFill>
                  <a:srgbClr val="0070C0"/>
                </a:solidFill>
                <a:cs typeface="+mn-ea"/>
                <a:sym typeface="+mn-ea"/>
              </a:rPr>
              <a:t>READ_COMMITTED</a:t>
            </a:r>
            <a:r>
              <a:rPr dirty="0">
                <a:sym typeface="+mn-ea"/>
              </a:rPr>
              <a:t>：一个事务只能读取另一个事务提交后的数据，即消除了脏读问题。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（4）</a:t>
            </a:r>
            <a:r>
              <a:rPr dirty="0">
                <a:solidFill>
                  <a:srgbClr val="0070C0"/>
                </a:solidFill>
                <a:cs typeface="+mn-ea"/>
                <a:sym typeface="+mn-ea"/>
              </a:rPr>
              <a:t>REPEATABLE_READ</a:t>
            </a:r>
            <a:r>
              <a:rPr dirty="0">
                <a:sym typeface="+mn-ea"/>
              </a:rPr>
              <a:t>：一个事务执行期间，从数据库中多次读取相同记录的数据是一致的，即消除了不可重复读问题。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（5）</a:t>
            </a:r>
            <a:r>
              <a:rPr dirty="0">
                <a:solidFill>
                  <a:srgbClr val="0070C0"/>
                </a:solidFill>
                <a:cs typeface="+mn-ea"/>
                <a:sym typeface="+mn-ea"/>
              </a:rPr>
              <a:t>SERIALIZABLE</a:t>
            </a:r>
            <a:r>
              <a:rPr dirty="0">
                <a:sym typeface="+mn-ea"/>
              </a:rPr>
              <a:t>：一个事务在执行期间查询或修改的记录数据，不允许其他事务并发访问。</a:t>
            </a:r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2.4 MyBatis</a:t>
            </a:r>
            <a:r>
              <a:rPr lang="zh-CN" altLang="en-US" dirty="0">
                <a:sym typeface="+mn-ea"/>
              </a:rPr>
              <a:t>配置文件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>
                <a:sym typeface="+mn-ea"/>
              </a:rPr>
              <a:t>2、POOLED数据源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该数据源支持数据库连接池，JDBC连接信息可缓存，不需要每次请求时创建新的连接实例，因此，节省了创建新连接实例时的初始化及认证时间，性能更好，适合在高并发应用环境下快速响应服务。除了包括UNPOOLED数据源支持的属性外，还可配置如表2.6所示的属性。</a:t>
            </a:r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F1FD8-37CB-4F0A-8DB5-5F72A5DDD846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9336" y="116632"/>
          <a:ext cx="11809312" cy="6455517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3672408"/>
                <a:gridCol w="8136904"/>
              </a:tblGrid>
              <a:tr h="327637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属性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描述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64451">
                <a:tc>
                  <a:txBody>
                    <a:bodyPr/>
                    <a:lstStyle/>
                    <a:p>
                      <a:pPr indent="127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poolMaximumActiveConnections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连接池中可保留的最大活动连接数，默认值为</a:t>
                      </a:r>
                      <a:r>
                        <a:rPr lang="en-US" sz="1800" kern="100" dirty="0">
                          <a:effectLst/>
                        </a:rPr>
                        <a:t>10</a:t>
                      </a:r>
                      <a:r>
                        <a:rPr lang="zh-CN" sz="1800" kern="100" dirty="0">
                          <a:effectLst/>
                        </a:rPr>
                        <a:t>。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32048">
                <a:tc>
                  <a:txBody>
                    <a:bodyPr/>
                    <a:lstStyle/>
                    <a:p>
                      <a:pPr indent="127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poolMaximumIdleConnections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连接池中可保留的最大空闲连接数。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1080120">
                <a:tc>
                  <a:txBody>
                    <a:bodyPr/>
                    <a:lstStyle/>
                    <a:p>
                      <a:pPr indent="127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poolMaximumCheckoutTime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池中连接被检出（</a:t>
                      </a:r>
                      <a:r>
                        <a:rPr lang="en-US" sz="1800" kern="100" dirty="0">
                          <a:effectLst/>
                        </a:rPr>
                        <a:t>checked out</a:t>
                      </a:r>
                      <a:r>
                        <a:rPr lang="zh-CN" sz="1800" kern="100" dirty="0">
                          <a:effectLst/>
                        </a:rPr>
                        <a:t>）的超时时间，默认值为</a:t>
                      </a:r>
                      <a:r>
                        <a:rPr lang="en-US" sz="1800" kern="100" dirty="0">
                          <a:effectLst/>
                        </a:rPr>
                        <a:t>20000</a:t>
                      </a:r>
                      <a:r>
                        <a:rPr lang="zh-CN" sz="1800" kern="100" dirty="0">
                          <a:effectLst/>
                        </a:rPr>
                        <a:t>毫秒，即活动连接列表中的活动连接数达到最大后，若有新的连接请求到来，需要优先从活动连接列表中删除的超时连接。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792088">
                <a:tc>
                  <a:txBody>
                    <a:bodyPr/>
                    <a:lstStyle/>
                    <a:p>
                      <a:pPr indent="127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poolTimeToWait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获取连接时的等待时间，默认值为</a:t>
                      </a:r>
                      <a:r>
                        <a:rPr lang="en-US" sz="1800" kern="100" dirty="0">
                          <a:effectLst/>
                        </a:rPr>
                        <a:t>20000</a:t>
                      </a:r>
                      <a:r>
                        <a:rPr lang="zh-CN" sz="1800" kern="100" dirty="0">
                          <a:effectLst/>
                        </a:rPr>
                        <a:t>毫秒，超过这个时间后，连接池会输出状态日志并重新尝试获取一个连接。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1310545">
                <a:tc>
                  <a:txBody>
                    <a:bodyPr/>
                    <a:lstStyle/>
                    <a:p>
                      <a:pPr indent="127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poolMaximumLocalBadConnectionTolerance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在获得坏连接后，继续尝试重新获取连接的次数，默认值为</a:t>
                      </a:r>
                      <a:r>
                        <a:rPr lang="en-US" sz="1800" kern="100" dirty="0">
                          <a:effectLst/>
                        </a:rPr>
                        <a:t>3</a:t>
                      </a:r>
                      <a:r>
                        <a:rPr lang="zh-CN" sz="1800" kern="100" dirty="0">
                          <a:effectLst/>
                        </a:rPr>
                        <a:t>。该属性与</a:t>
                      </a:r>
                      <a:r>
                        <a:rPr lang="en-US" sz="1800" kern="100" dirty="0" err="1">
                          <a:effectLst/>
                        </a:rPr>
                        <a:t>poolMaximumIdleConnections</a:t>
                      </a:r>
                      <a:r>
                        <a:rPr lang="zh-CN" sz="1800" kern="100" dirty="0">
                          <a:effectLst/>
                        </a:rPr>
                        <a:t>共同控制重新尝试连接的次数，即重新尝试连接的次数不应超过 </a:t>
                      </a:r>
                      <a:r>
                        <a:rPr lang="en-US" sz="1800" kern="100" dirty="0" err="1">
                          <a:effectLst/>
                        </a:rPr>
                        <a:t>poolMaximumLocalBadConnectionTolerance</a:t>
                      </a:r>
                      <a:r>
                        <a:rPr lang="zh-CN" sz="1800" kern="100" dirty="0">
                          <a:effectLst/>
                        </a:rPr>
                        <a:t>与</a:t>
                      </a:r>
                      <a:r>
                        <a:rPr lang="en-US" sz="1800" kern="100" dirty="0" err="1">
                          <a:effectLst/>
                        </a:rPr>
                        <a:t>poolMaximumIdleConnections</a:t>
                      </a:r>
                      <a:r>
                        <a:rPr lang="zh-CN" sz="1800" kern="100" dirty="0">
                          <a:effectLst/>
                        </a:rPr>
                        <a:t>之和。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655273">
                <a:tc>
                  <a:txBody>
                    <a:bodyPr/>
                    <a:lstStyle/>
                    <a:p>
                      <a:pPr indent="127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poolPingQuery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指定连接是否正常的可执行的侦测查询语句（通常是一个执行速度很快的</a:t>
                      </a:r>
                      <a:r>
                        <a:rPr lang="en-US" sz="1800" kern="100" dirty="0">
                          <a:effectLst/>
                        </a:rPr>
                        <a:t>SQL</a:t>
                      </a:r>
                      <a:r>
                        <a:rPr lang="zh-CN" sz="1800" kern="100" dirty="0">
                          <a:effectLst/>
                        </a:rPr>
                        <a:t>语句），默认值是“</a:t>
                      </a:r>
                      <a:r>
                        <a:rPr lang="en-US" sz="1800" kern="100" dirty="0">
                          <a:effectLst/>
                        </a:rPr>
                        <a:t>NO PING QUERY SET</a:t>
                      </a:r>
                      <a:r>
                        <a:rPr lang="zh-CN" sz="1800" kern="100" dirty="0">
                          <a:effectLst/>
                        </a:rPr>
                        <a:t>”。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410446">
                <a:tc>
                  <a:txBody>
                    <a:bodyPr/>
                    <a:lstStyle/>
                    <a:p>
                      <a:pPr indent="127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poolPingEnabled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是否启用侦测查询，若启动，则需要设置</a:t>
                      </a:r>
                      <a:r>
                        <a:rPr lang="en-US" sz="1800" kern="100" dirty="0" err="1">
                          <a:effectLst/>
                        </a:rPr>
                        <a:t>poolPingQuery</a:t>
                      </a:r>
                      <a:r>
                        <a:rPr lang="zh-CN" sz="1800" kern="100" dirty="0">
                          <a:effectLst/>
                        </a:rPr>
                        <a:t>，默认值为</a:t>
                      </a:r>
                      <a:r>
                        <a:rPr lang="en-US" sz="1800" kern="100" dirty="0">
                          <a:effectLst/>
                        </a:rPr>
                        <a:t>false</a:t>
                      </a:r>
                      <a:r>
                        <a:rPr lang="zh-CN" sz="1800" kern="100" dirty="0">
                          <a:effectLst/>
                        </a:rPr>
                        <a:t>。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  <a:tr h="982909">
                <a:tc>
                  <a:txBody>
                    <a:bodyPr/>
                    <a:lstStyle/>
                    <a:p>
                      <a:pPr indent="127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effectLst/>
                        </a:rPr>
                        <a:t>poolPingConnectionsNotUsedFor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执行侦测查询的频率，默认值为</a:t>
                      </a:r>
                      <a:r>
                        <a:rPr lang="en-US" sz="1800" kern="100" dirty="0">
                          <a:effectLst/>
                        </a:rPr>
                        <a:t>0</a:t>
                      </a:r>
                      <a:r>
                        <a:rPr lang="zh-CN" sz="1800" kern="100" dirty="0">
                          <a:effectLst/>
                        </a:rPr>
                        <a:t>毫秒，即每执行一条</a:t>
                      </a:r>
                      <a:r>
                        <a:rPr lang="en-US" sz="1800" kern="100" dirty="0">
                          <a:effectLst/>
                        </a:rPr>
                        <a:t>SQL</a:t>
                      </a:r>
                      <a:r>
                        <a:rPr lang="zh-CN" sz="1800" kern="100" dirty="0">
                          <a:effectLst/>
                        </a:rPr>
                        <a:t>语句，都会额外执行一次侦测查询。若设为</a:t>
                      </a:r>
                      <a:r>
                        <a:rPr lang="en-US" sz="1800" kern="100" dirty="0">
                          <a:effectLst/>
                        </a:rPr>
                        <a:t>20000</a:t>
                      </a:r>
                      <a:r>
                        <a:rPr lang="zh-CN" sz="1800" kern="100" dirty="0">
                          <a:effectLst/>
                        </a:rPr>
                        <a:t>毫秒，则从连接池中使用连接时，若该连接闲置超过</a:t>
                      </a:r>
                      <a:r>
                        <a:rPr lang="en-US" sz="1800" kern="100" dirty="0">
                          <a:effectLst/>
                        </a:rPr>
                        <a:t>20</a:t>
                      </a:r>
                      <a:r>
                        <a:rPr lang="zh-CN" sz="1800" kern="100" dirty="0">
                          <a:effectLst/>
                        </a:rPr>
                        <a:t>秒，才会先执行一次侦测查询，以判断连接是否正常。</a:t>
                      </a:r>
                      <a:endParaRPr lang="zh-CN" sz="18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2.4 MyBatis</a:t>
            </a:r>
            <a:r>
              <a:rPr lang="zh-CN" altLang="en-US" dirty="0">
                <a:sym typeface="+mn-ea"/>
              </a:rPr>
              <a:t>配置文件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>
                <a:sym typeface="+mn-ea"/>
              </a:rPr>
              <a:t>3、JNDI数据源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JNDI（Java Naming and Directory Interface）支持使用外置连接池，可以在EJB或应用服务器等容器中使用。MyBatis通过实例化InitialContext对象，确定上下文中的数据源，并从应用服务器中向配置好的JNDI数据源dataSource，获取数据库连接。在生产环境中，优先使用这种方式。JNDI数据源需配置2个属性，如表2.7所示。</a:t>
            </a:r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063750" y="4796790"/>
          <a:ext cx="8657590" cy="152082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501775"/>
                <a:gridCol w="7155815"/>
              </a:tblGrid>
              <a:tr h="2533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dirty="0" err="1"/>
                        <a:t>属性</a:t>
                      </a:r>
                      <a:endParaRPr lang="en-US" altLang="en-US" sz="16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/>
                        <a:t>描述</a:t>
                      </a:r>
                      <a:endParaRPr lang="en-US" altLang="en-US" sz="1600"/>
                    </a:p>
                  </a:txBody>
                  <a:tcPr marL="68580" marR="68580" marT="0" marB="0"/>
                </a:tc>
              </a:tr>
              <a:tr h="7607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/>
                        <a:t>initial_context</a:t>
                      </a:r>
                      <a:endParaRPr lang="en-US" altLang="en-US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dirty="0" err="1"/>
                        <a:t>指定数据源的上下文，该属性为可选属性，若被设置，其值将传递给InitialContext类的look</a:t>
                      </a:r>
                      <a:r>
                        <a:rPr lang="en-US" sz="1600" dirty="0"/>
                        <a:t>()</a:t>
                      </a:r>
                      <a:r>
                        <a:rPr lang="en-US" sz="1600" dirty="0" err="1"/>
                        <a:t>方法，用于确定寻找上下文，若被忽略，则直接由InitialContext的data_source属性确定数据源的上下文路径</a:t>
                      </a:r>
                      <a:r>
                        <a:rPr lang="en-US" sz="1600" dirty="0"/>
                        <a:t>。</a:t>
                      </a:r>
                      <a:endParaRPr lang="en-US" altLang="en-US" sz="1600" dirty="0"/>
                    </a:p>
                  </a:txBody>
                  <a:tcPr marL="68580" marR="68580" marT="0" marB="0"/>
                </a:tc>
              </a:tr>
              <a:tr h="5067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/>
                        <a:t>data_source</a:t>
                      </a:r>
                      <a:endParaRPr lang="en-US" altLang="en-US" sz="16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/>
                        <a:t>指定数据源的上下文路径，如：&lt;dataSource type="JNDI"&gt;&lt;property name="data_source" value="java:comp/env/jdbc/mybatis/"&gt;&lt;/dataSource&gt;。</a:t>
                      </a:r>
                      <a:endParaRPr lang="en-US" altLang="en-US" sz="1600"/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MyBatis框架简介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dirty="0"/>
              <a:t>系统设计的分层理念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639695" y="2348865"/>
            <a:ext cx="702945" cy="24485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视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图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层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51630" y="2348865"/>
            <a:ext cx="702945" cy="24485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控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制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层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63565" y="2348865"/>
            <a:ext cx="700405" cy="17316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业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务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层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72960" y="2348865"/>
            <a:ext cx="700405" cy="24485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持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久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层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左右箭头 8"/>
          <p:cNvSpPr/>
          <p:nvPr/>
        </p:nvSpPr>
        <p:spPr>
          <a:xfrm>
            <a:off x="3359785" y="3429000"/>
            <a:ext cx="791845" cy="360045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左右箭头 9"/>
          <p:cNvSpPr/>
          <p:nvPr/>
        </p:nvSpPr>
        <p:spPr>
          <a:xfrm>
            <a:off x="4862830" y="2997200"/>
            <a:ext cx="791845" cy="360045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左右箭头 10"/>
          <p:cNvSpPr/>
          <p:nvPr/>
        </p:nvSpPr>
        <p:spPr>
          <a:xfrm>
            <a:off x="6363970" y="2997200"/>
            <a:ext cx="791845" cy="360045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左右箭头 11"/>
          <p:cNvSpPr/>
          <p:nvPr/>
        </p:nvSpPr>
        <p:spPr>
          <a:xfrm>
            <a:off x="4871720" y="4221480"/>
            <a:ext cx="2286000" cy="360045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圆柱形 12"/>
          <p:cNvSpPr/>
          <p:nvPr/>
        </p:nvSpPr>
        <p:spPr>
          <a:xfrm>
            <a:off x="8900795" y="3140710"/>
            <a:ext cx="1080135" cy="1007745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数据库或文件</a:t>
            </a: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左右箭头 13"/>
          <p:cNvSpPr/>
          <p:nvPr/>
        </p:nvSpPr>
        <p:spPr>
          <a:xfrm>
            <a:off x="7893050" y="3500755"/>
            <a:ext cx="1011555" cy="360045"/>
          </a:xfrm>
          <a:prstGeom prst="left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2.4 MyBatis</a:t>
            </a:r>
            <a:r>
              <a:rPr lang="zh-CN" altLang="en-US" dirty="0">
                <a:sym typeface="+mn-ea"/>
              </a:rPr>
              <a:t>配置文件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>
                <a:sym typeface="+mn-ea"/>
              </a:rPr>
              <a:t>&lt;mappers/&gt;元素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&lt;mappers/&gt;元素用于指定加载映射文件的引用路径，MyBatis根据该引用路径加载映射文件。映射文件的引用方式以类路径（classpath）为起点，指定资源文件的相对路径、映射器接口的全限定类名或映射器接口的包路径，也可以是本地（或远程）的绝对路径。</a:t>
            </a:r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2.4 MyBatis</a:t>
            </a:r>
            <a:r>
              <a:rPr lang="zh-CN" altLang="en-US" dirty="0">
                <a:sym typeface="+mn-ea"/>
              </a:rPr>
              <a:t>配置文件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>
                <a:sym typeface="+mn-ea"/>
              </a:rPr>
              <a:t>&lt;mappers/&gt;元素</a:t>
            </a:r>
            <a:endParaRPr dirty="0">
              <a:sym typeface="+mn-ea"/>
            </a:endParaRPr>
          </a:p>
          <a:p>
            <a:pPr lvl="1"/>
            <a:r>
              <a:rPr lang="zh-CN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</a:t>
            </a:r>
            <a:r>
              <a:rPr dirty="0">
                <a:sym typeface="+mn-ea"/>
              </a:rPr>
              <a:t>引用类路径文件</a:t>
            </a:r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（2）引用绝对路径文</a:t>
            </a:r>
            <a:r>
              <a:rPr lang="zh-CN" dirty="0">
                <a:sym typeface="+mn-ea"/>
              </a:rPr>
              <a:t>件</a:t>
            </a:r>
            <a:endParaRPr 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75460" y="2420620"/>
            <a:ext cx="82791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&lt;mappers&gt;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&lt;mapper resource="mapper/PublisherMapper.xml"/&gt;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&lt;/mappers&gt;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75460" y="4076700"/>
            <a:ext cx="82791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&lt;mappers&gt;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&lt;mapper url="file:///d:/ ex03/src/main/resources/mapper/PublisherMapper.xml"/&gt;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&lt;/mappers&gt;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2.4 MyBatis</a:t>
            </a:r>
            <a:r>
              <a:rPr lang="zh-CN" altLang="en-US" dirty="0">
                <a:sym typeface="+mn-ea"/>
              </a:rPr>
              <a:t>配置文件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>
                <a:sym typeface="+mn-ea"/>
              </a:rPr>
              <a:t>&lt;mappers/&gt;元素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（3）引用映射器接口的全限定类名</a:t>
            </a:r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  <a:p>
            <a:pPr lvl="1"/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（4）引用映射器接口的包路径</a:t>
            </a:r>
            <a:endParaRPr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75460" y="2420620"/>
            <a:ext cx="82791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&lt;mappers&gt;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    </a:t>
            </a:r>
            <a:r>
              <a:rPr lang="zh-CN" altLang="en-US">
                <a:solidFill>
                  <a:srgbClr val="0070C0"/>
                </a:solidFill>
              </a:rPr>
              <a:t>&lt;mapper class="com.ex02.mapper.PublisherMapper"/&gt;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&lt;/mappers&gt;</a:t>
            </a:r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75460" y="4076700"/>
            <a:ext cx="827913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0070C0"/>
                </a:solidFill>
              </a:rPr>
              <a:t>&lt;mappers&gt;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en-US" altLang="zh-CN">
                <a:solidFill>
                  <a:srgbClr val="0070C0"/>
                </a:solidFill>
              </a:rPr>
              <a:t>     </a:t>
            </a:r>
            <a:r>
              <a:rPr lang="zh-CN" altLang="en-US">
                <a:solidFill>
                  <a:srgbClr val="0070C0"/>
                </a:solidFill>
              </a:rPr>
              <a:t>&lt;mapper package=" com.ex02.mapper"/&gt;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&lt;/mappers&gt;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本章从MyBatis的概念入手，阐述了MyBatis框架的工作原理，并通过一个入门示例增加MyBatis框架应用的感性认识。在入门示例的基础上，详细阐述了MyBatis配置文件中常用配置项的含义及用法。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MyBatis的配置文件内容相对稳定，在实际项目中被修改的频率较低。与之相对的，映射文件的内容及其映射器接口会随着应用需求不同，差异很大。下一章将围绕映射文件，详细介绍MyBatis框架的使用方法。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MyBatis框架简介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视图层</a:t>
            </a:r>
            <a:endParaRPr lang="zh-CN" altLang="en-US" dirty="0"/>
          </a:p>
          <a:p>
            <a:pPr lvl="1"/>
            <a:r>
              <a:rPr lang="zh-CN" altLang="en-US" dirty="0"/>
              <a:t>系统的操作接口，负责请求发送，数据接收及显示等。</a:t>
            </a:r>
            <a:endParaRPr lang="zh-CN" altLang="en-US" dirty="0"/>
          </a:p>
          <a:p>
            <a:pPr lvl="0"/>
            <a:r>
              <a:rPr lang="zh-CN" altLang="en-US" dirty="0"/>
              <a:t>控制层</a:t>
            </a:r>
            <a:endParaRPr lang="zh-CN" altLang="en-US" dirty="0"/>
          </a:p>
          <a:p>
            <a:pPr lvl="1"/>
            <a:r>
              <a:rPr lang="zh-CN" altLang="en-US" dirty="0"/>
              <a:t>系统中请求</a:t>
            </a:r>
            <a:r>
              <a:rPr lang="en-US" altLang="zh-CN" dirty="0"/>
              <a:t>/</a:t>
            </a:r>
            <a:r>
              <a:rPr lang="zh-CN" altLang="en-US" dirty="0"/>
              <a:t>响应的调度者，负责接收请求、转发请求给合适的处理者（如业务类或实体类等）、响应请求。</a:t>
            </a:r>
            <a:endParaRPr lang="zh-CN" altLang="en-US" dirty="0"/>
          </a:p>
          <a:p>
            <a:pPr lvl="0"/>
            <a:r>
              <a:rPr lang="zh-CN" altLang="en-US" dirty="0"/>
              <a:t>业务层</a:t>
            </a:r>
            <a:endParaRPr lang="zh-CN" altLang="en-US" dirty="0"/>
          </a:p>
          <a:p>
            <a:pPr lvl="1"/>
            <a:r>
              <a:rPr lang="zh-CN" altLang="en-US" dirty="0"/>
              <a:t>处理系统的业务逻辑，即按系统需求处理业务数据。</a:t>
            </a:r>
            <a:endParaRPr lang="zh-CN" altLang="en-US" dirty="0"/>
          </a:p>
          <a:p>
            <a:pPr lvl="0"/>
            <a:r>
              <a:rPr lang="zh-CN" altLang="en-US" dirty="0"/>
              <a:t>持久层</a:t>
            </a:r>
            <a:endParaRPr lang="zh-CN" altLang="en-US" dirty="0"/>
          </a:p>
          <a:p>
            <a:pPr lvl="1"/>
            <a:r>
              <a:rPr lang="zh-CN" altLang="en-US" dirty="0"/>
              <a:t>负责数据的存取。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MyBatis框架简介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框架的概念</a:t>
            </a:r>
            <a:endParaRPr lang="zh-CN" altLang="en-US" dirty="0"/>
          </a:p>
          <a:p>
            <a:pPr lvl="1"/>
            <a:r>
              <a:rPr lang="zh-CN" altLang="en-US" dirty="0"/>
              <a:t>框架（Framework）是构成一类特定软件可复用设计的一组相互协作的类，这些相互协作的类为某个领域的各类问题提供了完善的解决方案。</a:t>
            </a:r>
            <a:endParaRPr lang="zh-CN" altLang="en-US" dirty="0"/>
          </a:p>
          <a:p>
            <a:pPr lvl="0"/>
            <a:r>
              <a:rPr lang="zh-CN" altLang="en-US" dirty="0"/>
              <a:t>微软集成开发环境的发展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框架发展方向：开放、细化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2423795" y="4364990"/>
            <a:ext cx="5482590" cy="791210"/>
            <a:chOff x="3817" y="6874"/>
            <a:chExt cx="8634" cy="1246"/>
          </a:xfrm>
        </p:grpSpPr>
        <p:sp>
          <p:nvSpPr>
            <p:cNvPr id="5" name="圆角矩形 4"/>
            <p:cNvSpPr/>
            <p:nvPr/>
          </p:nvSpPr>
          <p:spPr>
            <a:xfrm>
              <a:off x="3817" y="6874"/>
              <a:ext cx="1605" cy="124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  <a:ea typeface="宋体" panose="02010600030101010101" pitchFamily="2" charset="-122"/>
                </a:rPr>
                <a:t>库函数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219" y="6874"/>
              <a:ext cx="1605" cy="124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  <a:ea typeface="宋体" panose="02010600030101010101" pitchFamily="2" charset="-122"/>
                </a:rPr>
                <a:t>类库</a:t>
              </a: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  <a:ea typeface="宋体" panose="02010600030101010101" pitchFamily="2" charset="-122"/>
                </a:rPr>
                <a:t>MFC</a:t>
              </a:r>
              <a:endParaRPr kumimoji="0" lang="en-US" altLang="zh-CN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0847" y="6874"/>
              <a:ext cx="1605" cy="124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  <a:ea typeface="宋体" panose="02010600030101010101" pitchFamily="2" charset="-122"/>
                </a:rPr>
                <a:t>.NET</a:t>
              </a:r>
              <a:r>
                <a:rPr kumimoji="0" lang="zh-CN" altLang="en-US" sz="1800" b="1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Verdana" panose="020B0604030504040204" pitchFamily="34" charset="0"/>
                  <a:ea typeface="宋体" panose="02010600030101010101" pitchFamily="2" charset="-122"/>
                </a:rPr>
                <a:t>框架</a:t>
              </a: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右箭头 7"/>
            <p:cNvSpPr/>
            <p:nvPr/>
          </p:nvSpPr>
          <p:spPr>
            <a:xfrm>
              <a:off x="5753" y="7101"/>
              <a:ext cx="1134" cy="793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右箭头 8"/>
            <p:cNvSpPr/>
            <p:nvPr/>
          </p:nvSpPr>
          <p:spPr>
            <a:xfrm>
              <a:off x="9312" y="7101"/>
              <a:ext cx="1134" cy="793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MyBatis框架简介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MyBatis</a:t>
            </a:r>
            <a:r>
              <a:rPr lang="zh-CN" altLang="en-US" dirty="0"/>
              <a:t>框架的由来</a:t>
            </a:r>
            <a:endParaRPr lang="zh-CN" altLang="en-US" dirty="0"/>
          </a:p>
          <a:p>
            <a:pPr lvl="1"/>
            <a:r>
              <a:rPr lang="zh-CN" altLang="en-US" dirty="0"/>
              <a:t>MyBatis是一个服务于实体层的框架，其前身为iBatis（源于internet和abatis的组合），是2001年由Clinton Begin发起的一个开源项目，2010年推出iBatis 3.0版本，并正式更名为MyBatis。</a:t>
            </a:r>
            <a:endParaRPr lang="zh-CN" altLang="en-US" dirty="0"/>
          </a:p>
          <a:p>
            <a:pPr lvl="1"/>
            <a:r>
              <a:rPr lang="zh-CN" altLang="en-US" dirty="0"/>
              <a:t>2013年11月，整个MyBatis项目迁移至GitHub。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MyBatis框架简介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MyBatis</a:t>
            </a:r>
            <a:r>
              <a:rPr lang="zh-CN" altLang="en-US" dirty="0"/>
              <a:t>框架</a:t>
            </a:r>
            <a:endParaRPr lang="zh-CN" altLang="en-US" dirty="0"/>
          </a:p>
          <a:p>
            <a:pPr lvl="1"/>
            <a:r>
              <a:rPr lang="zh-CN" altLang="en-US" dirty="0"/>
              <a:t>MyBatis是一个主要服务于数据库访问的Java持久层框架。</a:t>
            </a:r>
            <a:endParaRPr lang="zh-CN" altLang="en-US" dirty="0"/>
          </a:p>
          <a:p>
            <a:pPr lvl="1"/>
            <a:r>
              <a:rPr lang="zh-CN" altLang="en-US" dirty="0"/>
              <a:t>因其具有数据库访问高性能、易优化、易维护、可扩展等优点。</a:t>
            </a:r>
            <a:endParaRPr lang="zh-CN" altLang="en-US" dirty="0"/>
          </a:p>
          <a:p>
            <a:pPr lvl="1"/>
            <a:r>
              <a:rPr lang="zh-CN" altLang="en-US" dirty="0"/>
              <a:t>已成为众多软件开发人员的首选框架。</a:t>
            </a:r>
            <a:endParaRPr lang="zh-CN" altLang="en-US" dirty="0"/>
          </a:p>
          <a:p>
            <a:pPr lvl="1"/>
            <a:r>
              <a:rPr lang="zh-CN" altLang="en-US" dirty="0"/>
              <a:t>目的是简化数据库的访问。</a:t>
            </a:r>
            <a:endParaRPr lang="zh-CN" altLang="en-US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对象 -214748262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423795" y="4580890"/>
          <a:ext cx="6894195" cy="210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2" imgW="5038090" imgH="1532890" progId="Visio.Drawing.11">
                  <p:embed/>
                </p:oleObj>
              </mc:Choice>
              <mc:Fallback>
                <p:oleObj name="" r:id="rId2" imgW="5038090" imgH="153289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23795" y="4580890"/>
                        <a:ext cx="6894195" cy="210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dirty="0"/>
              <a:t>2 MyBatis工作原理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MyBatis基本架构</a:t>
            </a:r>
            <a:endParaRPr lang="zh-CN" altLang="en-US" dirty="0"/>
          </a:p>
          <a:p>
            <a:pPr lvl="1"/>
            <a:r>
              <a:rPr lang="zh-CN" altLang="en-US" dirty="0"/>
              <a:t>基础层</a:t>
            </a:r>
            <a:endParaRPr lang="zh-CN" altLang="en-US" dirty="0"/>
          </a:p>
          <a:p>
            <a:pPr lvl="1"/>
            <a:r>
              <a:rPr lang="zh-CN" altLang="en-US" dirty="0"/>
              <a:t>核心层</a:t>
            </a:r>
            <a:endParaRPr lang="zh-CN" altLang="en-US" dirty="0"/>
          </a:p>
          <a:p>
            <a:pPr lvl="1"/>
            <a:r>
              <a:rPr lang="zh-CN" altLang="en-US" dirty="0"/>
              <a:t>接口层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对象 -214748262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791585" y="1844675"/>
          <a:ext cx="6813550" cy="416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" r:id="rId2" imgW="5181600" imgH="3173730" progId="Visio.Drawing.11">
                  <p:embed/>
                </p:oleObj>
              </mc:Choice>
              <mc:Fallback>
                <p:oleObj name="" r:id="rId2" imgW="5181600" imgH="317373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91585" y="1844675"/>
                        <a:ext cx="6813550" cy="41617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511675" y="6236970"/>
            <a:ext cx="50298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基础层为核心层服务，核心层为接口层服务。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UNIT_TABLE_BEAUTIFY" val="smartTable{6c1a7bfc-6082-4d31-8fb9-ad80eb0bb34e}"/>
</p:tagLst>
</file>

<file path=ppt/tags/tag11.xml><?xml version="1.0" encoding="utf-8"?>
<p:tagLst xmlns:p="http://schemas.openxmlformats.org/presentationml/2006/main">
  <p:tag name="KSO_WPP_MARK_KEY" val="5ef9426e-f9e7-4236-a3fe-33001efe3294"/>
  <p:tag name="COMMONDATA" val="eyJoZGlkIjoiYWE0YWE4MDg4ZTE0ODZjMGMxMjIyZjM1OWQxMzAwYT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TABLE_BEAUTIFY" val="smartTable{d815d37a-20b5-4e50-a988-2ba9c967fbf0}"/>
  <p:tag name="TABLE_ENDDRAG_ORIGIN_RECT" val="767*191"/>
  <p:tag name="TABLE_ENDDRAG_RECT" val="94*287*767*191"/>
</p:tagLst>
</file>

<file path=ppt/theme/theme1.xml><?xml version="1.0" encoding="utf-8"?>
<a:theme xmlns:a="http://schemas.openxmlformats.org/drawingml/2006/main" name="Management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主题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Management</Template>
  <TotalTime>0</TotalTime>
  <Words>9166</Words>
  <Application>WPS 演示</Application>
  <PresentationFormat>自定义</PresentationFormat>
  <Paragraphs>625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43</vt:i4>
      </vt:variant>
    </vt:vector>
  </HeadingPairs>
  <TitlesOfParts>
    <vt:vector size="59" baseType="lpstr">
      <vt:lpstr>Arial</vt:lpstr>
      <vt:lpstr>宋体</vt:lpstr>
      <vt:lpstr>Wingdings</vt:lpstr>
      <vt:lpstr>Verdana</vt:lpstr>
      <vt:lpstr>Times New Roman</vt:lpstr>
      <vt:lpstr>楷体_GB2312</vt:lpstr>
      <vt:lpstr>新宋体</vt:lpstr>
      <vt:lpstr>微软雅黑</vt:lpstr>
      <vt:lpstr>Arial Unicode MS</vt:lpstr>
      <vt:lpstr>Calibri</vt:lpstr>
      <vt:lpstr>Times New Roman</vt:lpstr>
      <vt:lpstr>Management</vt:lpstr>
      <vt:lpstr>Visio.Drawing.11</vt:lpstr>
      <vt:lpstr>Visio.Drawing.11</vt:lpstr>
      <vt:lpstr>Visio.Drawing.11</vt:lpstr>
      <vt:lpstr>Visio.Drawing.11</vt:lpstr>
      <vt:lpstr>Java EE项目开发教程</vt:lpstr>
      <vt:lpstr>本章目标</vt:lpstr>
      <vt:lpstr>本章内容</vt:lpstr>
      <vt:lpstr>2.1 MyBatis框架简介</vt:lpstr>
      <vt:lpstr>2.1 MyBatis框架简介</vt:lpstr>
      <vt:lpstr>2.1 MyBatis框架简介</vt:lpstr>
      <vt:lpstr>2.1 MyBatis框架简介</vt:lpstr>
      <vt:lpstr>2.1 MyBatis框架简介</vt:lpstr>
      <vt:lpstr>2.2 MyBatis工作原理</vt:lpstr>
      <vt:lpstr>2.2 MyBatis工作原理</vt:lpstr>
      <vt:lpstr>2.2 MyBatis工作原理</vt:lpstr>
      <vt:lpstr>2.2 MyBatis工作原理</vt:lpstr>
      <vt:lpstr>2.2 MyBatis工作原理</vt:lpstr>
      <vt:lpstr>2.2 MyBatis工作原理</vt:lpstr>
      <vt:lpstr>2.2 MyBatis工作原理</vt:lpstr>
      <vt:lpstr>2.2 MyBatis工作原理</vt:lpstr>
      <vt:lpstr>2.2 MyBatis工作原理</vt:lpstr>
      <vt:lpstr>2.3 MyBatis入门示例</vt:lpstr>
      <vt:lpstr>2.3 MyBatis入门示例</vt:lpstr>
      <vt:lpstr>2.3 MyBatis入门示例</vt:lpstr>
      <vt:lpstr>2.3 MyBatis入门示例</vt:lpstr>
      <vt:lpstr>2.3 MyBatis入门示例</vt:lpstr>
      <vt:lpstr>2.3 MyBatis入门示例</vt:lpstr>
      <vt:lpstr>2.3 MyBatis入门示例</vt:lpstr>
      <vt:lpstr>2.3 MyBatis入门示例</vt:lpstr>
      <vt:lpstr>2.3 MyBatis入门示例</vt:lpstr>
      <vt:lpstr>2.3 MyBatis入门示例</vt:lpstr>
      <vt:lpstr>2.4 MyBatis配置文件</vt:lpstr>
      <vt:lpstr>2.4 MyBatis配置文件</vt:lpstr>
      <vt:lpstr>2.4 MyBatis配置文件</vt:lpstr>
      <vt:lpstr>2.4 MyBatis配置文件</vt:lpstr>
      <vt:lpstr>2.4 MyBatis配置文件</vt:lpstr>
      <vt:lpstr>2.4 MyBatis配置文件</vt:lpstr>
      <vt:lpstr>2.4 MyBatis配置文件</vt:lpstr>
      <vt:lpstr>2.4 MyBatis配置文件</vt:lpstr>
      <vt:lpstr>2.4 MyBatis配置文件</vt:lpstr>
      <vt:lpstr>2.4 MyBatis配置文件</vt:lpstr>
      <vt:lpstr>PowerPoint 演示文稿</vt:lpstr>
      <vt:lpstr>2.4 MyBatis配置文件</vt:lpstr>
      <vt:lpstr>2.4 MyBatis配置文件</vt:lpstr>
      <vt:lpstr>2.4 MyBatis配置文件</vt:lpstr>
      <vt:lpstr>2.4 MyBatis配置文件</vt:lpstr>
      <vt:lpstr>本章小结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管理信息系统  Management Information System</dc:title>
  <dc:creator>px</dc:creator>
  <cp:lastModifiedBy>潘章明</cp:lastModifiedBy>
  <cp:revision>171</cp:revision>
  <dcterms:created xsi:type="dcterms:W3CDTF">2018-07-29T11:00:00Z</dcterms:created>
  <dcterms:modified xsi:type="dcterms:W3CDTF">2023-03-13T12:35:12Z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CE8092A020264827AE19C4BA46719D33</vt:lpwstr>
  </property>
  <property fmtid="{D5CDD505-2E9C-101B-9397-08002B2CF9AE}" pid="3" name="KSOProductBuildVer">
    <vt:lpwstr>2052-11.1.0.13703</vt:lpwstr>
  </property>
</Properties>
</file>