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6"/>
  </p:notesMasterIdLst>
  <p:sldIdLst>
    <p:sldId id="361" r:id="rId5"/>
    <p:sldId id="362" r:id="rId6"/>
    <p:sldId id="363" r:id="rId7"/>
    <p:sldId id="403" r:id="rId8"/>
    <p:sldId id="405" r:id="rId9"/>
    <p:sldId id="407" r:id="rId10"/>
    <p:sldId id="406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4" r:id="rId37"/>
    <p:sldId id="433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  <p:sldId id="453" r:id="rId57"/>
    <p:sldId id="454" r:id="rId58"/>
    <p:sldId id="455" r:id="rId59"/>
    <p:sldId id="456" r:id="rId60"/>
    <p:sldId id="457" r:id="rId61"/>
    <p:sldId id="458" r:id="rId62"/>
    <p:sldId id="459" r:id="rId63"/>
    <p:sldId id="460" r:id="rId64"/>
    <p:sldId id="402" r:id="rId65"/>
  </p:sldIdLst>
  <p:sldSz cx="12192000" cy="6858000"/>
  <p:notesSz cx="6858000" cy="9144000"/>
  <p:custDataLst>
    <p:tags r:id="rId7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10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0" Type="http://schemas.openxmlformats.org/officeDocument/2006/relationships/tags" Target="tags/tag134.xml"/><Relationship Id="rId7" Type="http://schemas.openxmlformats.org/officeDocument/2006/relationships/slide" Target="slides/slide3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notesMaster" Target="notesMasters/notesMaster1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51FFFF3-E39B-4E0D-B798-A3F48F446DB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3" y="1341438"/>
            <a:ext cx="10363200" cy="1655762"/>
          </a:xfrm>
        </p:spPr>
        <p:txBody>
          <a:bodyPr/>
          <a:lstStyle>
            <a:lvl1pPr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3933825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B46E5F6-B413-480F-8F7D-5CADBA6693A6}" type="slidenum">
              <a:rPr lang="en-US" altLang="zh-CN"/>
            </a:fld>
            <a:endParaRPr lang="en-US" altLang="zh-CN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24417" y="321310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87B39-F052-4446-96C4-64A29AF8D9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7" y="228600"/>
            <a:ext cx="2669116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228600"/>
            <a:ext cx="7806267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66717-4F46-4365-BE3E-62A7D517BA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3" y="1341438"/>
            <a:ext cx="10363200" cy="1655762"/>
          </a:xfrm>
        </p:spPr>
        <p:txBody>
          <a:bodyPr/>
          <a:lstStyle>
            <a:lvl1pPr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3933825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B46E5F6-B413-480F-8F7D-5CADBA6693A6}" type="slidenum">
              <a:rPr lang="en-US" altLang="zh-CN"/>
            </a:fld>
            <a:endParaRPr lang="en-US" altLang="zh-CN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24417" y="321310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87FA3-DA84-48EE-BCA2-D099E528C6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1CA67-9F77-49A6-A01C-D1EAEE69AE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1F69D-F5C0-4E81-9D91-23C1B380F1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62275-CDC1-46F8-B238-F45F7C904A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296C3-ED9F-46D3-A925-436F926E81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F1FD8-37CB-4F0A-8DB5-5F72A5DDD8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9832D-7E3F-48F2-8574-743A82C4F1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87FA3-DA84-48EE-BCA2-D099E528C6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531BB-009F-465A-9EDF-F5E6ABB4FF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87B39-F052-4446-96C4-64A29AF8D9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7" y="228600"/>
            <a:ext cx="2669116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228600"/>
            <a:ext cx="7806267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66717-4F46-4365-BE3E-62A7D517BA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3" y="1341438"/>
            <a:ext cx="10363200" cy="1655762"/>
          </a:xfrm>
        </p:spPr>
        <p:txBody>
          <a:bodyPr/>
          <a:lstStyle>
            <a:lvl1pPr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3933825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B46E5F6-B413-480F-8F7D-5CADBA6693A6}" type="slidenum">
              <a:rPr lang="en-US" altLang="zh-CN"/>
            </a:fld>
            <a:endParaRPr lang="en-US" altLang="zh-CN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24417" y="321310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87FA3-DA84-48EE-BCA2-D099E528C6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1CA67-9F77-49A6-A01C-D1EAEE69AE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1F69D-F5C0-4E81-9D91-23C1B380F1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62275-CDC1-46F8-B238-F45F7C904A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296C3-ED9F-46D3-A925-436F926E81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F1FD8-37CB-4F0A-8DB5-5F72A5DDD8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1CA67-9F77-49A6-A01C-D1EAEE69AE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9832D-7E3F-48F2-8574-743A82C4F1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531BB-009F-465A-9EDF-F5E6ABB4FF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87B39-F052-4446-96C4-64A29AF8D9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7" y="228600"/>
            <a:ext cx="2669116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228600"/>
            <a:ext cx="7806267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66717-4F46-4365-BE3E-62A7D517BA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1F69D-F5C0-4E81-9D91-23C1B380F1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62275-CDC1-46F8-B238-F45F7C904A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296C3-ED9F-46D3-A925-436F926E81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F1FD8-37CB-4F0A-8DB5-5F72A5DDD8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9832D-7E3F-48F2-8574-743A82C4F1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531BB-009F-465A-9EDF-F5E6ABB4FF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228600"/>
            <a:ext cx="10668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19200"/>
            <a:ext cx="10668000" cy="48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812800" y="1066800"/>
            <a:ext cx="10610851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600" b="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0"/>
            </a:lvl1pPr>
          </a:lstStyle>
          <a:p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0"/>
            </a:lvl1pPr>
          </a:lstStyle>
          <a:p>
            <a:fld id="{730F9FC3-988C-4398-9812-F0854FDAC92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469900" indent="-469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8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228600"/>
            <a:ext cx="10668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19200"/>
            <a:ext cx="10668000" cy="48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812800" y="1066800"/>
            <a:ext cx="10610851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600" b="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0"/>
            </a:lvl1pPr>
          </a:lstStyle>
          <a:p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0"/>
            </a:lvl1pPr>
          </a:lstStyle>
          <a:p>
            <a:fld id="{730F9FC3-988C-4398-9812-F0854FDAC92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469900" indent="-469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8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228600"/>
            <a:ext cx="10668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19200"/>
            <a:ext cx="10668000" cy="48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812800" y="1066800"/>
            <a:ext cx="10610851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600" b="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0"/>
            </a:lvl1pPr>
          </a:lstStyle>
          <a:p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0"/>
            </a:lvl1pPr>
          </a:lstStyle>
          <a:p>
            <a:fld id="{730F9FC3-988C-4398-9812-F0854FDAC92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469900" indent="-469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8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/>
        <p:txBody>
          <a:bodyPr/>
          <a:lstStyle/>
          <a:p>
            <a:fld id="{876374AF-5FE4-4AFF-8D8F-E247DF6F871F}" type="slidenum">
              <a:rPr lang="en-US" altLang="zh-CN">
                <a:solidFill>
                  <a:schemeClr val="dk1"/>
                </a:solidFill>
              </a:rPr>
            </a:fld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solidFill>
                  <a:srgbClr val="0070C0"/>
                </a:solidFill>
                <a:sym typeface="+mn-ea"/>
              </a:rPr>
              <a:t>Java EE</a:t>
            </a:r>
            <a:r>
              <a:rPr lang="zh-CN" altLang="en-US" sz="4400" dirty="0">
                <a:solidFill>
                  <a:srgbClr val="0070C0"/>
                </a:solidFill>
                <a:sym typeface="+mn-ea"/>
              </a:rPr>
              <a:t>项目开发教程</a:t>
            </a:r>
            <a:endParaRPr lang="zh-CN" altLang="en-US" sz="4400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82888" y="3573463"/>
            <a:ext cx="7058025" cy="2376487"/>
          </a:xfrm>
        </p:spPr>
        <p:txBody>
          <a:bodyPr/>
          <a:lstStyle/>
          <a:p>
            <a:r>
              <a:rPr dirty="0">
                <a:solidFill>
                  <a:schemeClr val="dk1"/>
                </a:solidFill>
              </a:rPr>
              <a:t>第3章 MyBatis映射文件与注解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dirty="0">
                <a:solidFill>
                  <a:schemeClr val="dk1"/>
                </a:solidFill>
              </a:rPr>
              <a:t>&lt;insert/&gt;元素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对于不支持自增列的数据库（如</a:t>
            </a:r>
            <a:r>
              <a:rPr lang="en-US" altLang="zh-CN" dirty="0">
                <a:solidFill>
                  <a:schemeClr val="dk1"/>
                </a:solidFill>
              </a:rPr>
              <a:t>Oracle</a:t>
            </a:r>
            <a:r>
              <a:rPr lang="zh-CN" altLang="en-US" dirty="0">
                <a:solidFill>
                  <a:schemeClr val="dk1"/>
                </a:solidFill>
              </a:rPr>
              <a:t>）</a:t>
            </a:r>
            <a:r>
              <a:rPr lang="zh-CN" dirty="0">
                <a:solidFill>
                  <a:schemeClr val="dk1"/>
                </a:solidFill>
              </a:rPr>
              <a:t>中，则可以增加一个&lt;selectKey/&gt;子元素。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0595" y="3068955"/>
            <a:ext cx="1104011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&lt;insert id="insertPublisher3" parameterType="Publisher"&gt;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	&lt;selectKey keyProperty="pubId" resultType="Integer" order="BEFORE"&gt;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	select if (max(pub_id) is null, 1, max(pub_id) + 1) as newId from publisher;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	&lt;/selectKey&gt;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	insert into publisher(pub_id,pub_name,contacter,mobile)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		values(#{pubId},#{pubName},#{contacter},#{mobile});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&lt;/insert&gt;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dirty="0">
                <a:solidFill>
                  <a:schemeClr val="dk1"/>
                </a:solidFill>
              </a:rPr>
              <a:t>&lt;update/&gt;元素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该元素的属性与</a:t>
            </a:r>
            <a:r>
              <a:rPr lang="en-US" altLang="zh-CN" dirty="0">
                <a:solidFill>
                  <a:schemeClr val="dk1"/>
                </a:solidFill>
              </a:rPr>
              <a:t>&lt;insert/&gt;</a:t>
            </a:r>
            <a:r>
              <a:rPr lang="zh-CN" altLang="en-US" dirty="0">
                <a:solidFill>
                  <a:schemeClr val="dk1"/>
                </a:solidFill>
              </a:rPr>
              <a:t>元素相同。</a:t>
            </a:r>
            <a:endParaRPr lang="zh-CN" altLang="en-US" dirty="0">
              <a:solidFill>
                <a:schemeClr val="dk1"/>
              </a:solidFill>
            </a:endParaRPr>
          </a:p>
          <a:p>
            <a:pPr lvl="1" algn="l">
              <a:buSzTx/>
            </a:pPr>
            <a:endParaRPr lang="zh-CN" altLang="en-US" dirty="0">
              <a:solidFill>
                <a:schemeClr val="dk1"/>
              </a:solidFill>
            </a:endParaRPr>
          </a:p>
          <a:p>
            <a:pPr lvl="1" algn="l">
              <a:buSzTx/>
            </a:pPr>
            <a:endParaRPr lang="zh-CN" altLang="en-US" dirty="0">
              <a:solidFill>
                <a:schemeClr val="dk1"/>
              </a:solidFill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&lt;delete/&gt;元素</a:t>
            </a:r>
            <a:endParaRPr lang="zh-CN" altLang="en-US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元素的属性与&lt;insert/&gt;元素大部分相同，但没有useGeneratedKeys、keyProperty和keyColumn属性。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9515" y="2348865"/>
            <a:ext cx="106883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&lt;update id="updatePublisherByPubId" parameterType="Publisher"&gt;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	update publisher set pub_name=#{pubName},contacter=#{contacter},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		mobile=#{mobile} where pub_id=#{pubId};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&lt;/update&gt;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9515" y="5013325"/>
            <a:ext cx="94075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&lt;delete id="deletePublisherByPubId" parameterType="Integer"&gt;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	delete from publisher where pub_id=#{value};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&lt;/delete&gt;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dirty="0">
                <a:solidFill>
                  <a:schemeClr val="dk1"/>
                </a:solidFill>
              </a:rPr>
              <a:t>&lt;sql/&gt;元素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用于定义</a:t>
            </a:r>
            <a:r>
              <a:rPr lang="en-US" altLang="zh-CN" dirty="0">
                <a:solidFill>
                  <a:schemeClr val="dk1"/>
                </a:solidFill>
              </a:rPr>
              <a:t>SQL</a:t>
            </a:r>
            <a:r>
              <a:rPr lang="zh-CN" altLang="en-US" dirty="0">
                <a:solidFill>
                  <a:schemeClr val="dk1"/>
                </a:solidFill>
              </a:rPr>
              <a:t>片段，该片段可以在映射文件中多次使用。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3615" y="2637155"/>
            <a:ext cx="109651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&lt;sql id="pub_columns"&gt;select pub_name,contacter,mobile&lt;/sql&gt;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&lt;select id="findPublisherByPubId" parameterType="int" resultType="Publisher"&gt;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&lt;include refid="pub_columns"/&gt; from publisher where pub_id=#{pubId};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&lt;/select&gt;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&lt;select id="findPublisherByPubName" parameterType="String" resultType="Publisher"&gt;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&lt;include refid="pub_columns"/&gt; from publisher where pub_name like concat('%', #{value},'%');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&lt;/select&gt;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dirty="0">
                <a:solidFill>
                  <a:schemeClr val="dk1"/>
                </a:solidFill>
              </a:rPr>
              <a:t>&lt;cache/&gt;和&lt;cache-ref&gt;元素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</a:rPr>
              <a:t>为了减少从数据库中检索数据的次数，提升数据库的访问性能，MyBatis支持数据缓存配置。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</a:rPr>
              <a:t>在缓存的支持下，MyBatis可以在内存中暂存从数据库查询（select）出的记录数据，当有相同的查询请求时，将直接从缓存中获取记录数据。当有insert、update或delete语句被执行时，缓存中的数据将被清空。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dirty="0">
                <a:solidFill>
                  <a:schemeClr val="dk1"/>
                </a:solidFill>
              </a:rPr>
              <a:t>&lt;cache/&gt;和&lt;cache-ref&gt;元素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</a:rPr>
              <a:t>MyBatis缓存分为一级缓存和二级缓存。一级缓存是属于会话（SqlSession）级别的缓存，即如果在同一个会话中，多次执行相同的select查询，则第1次执行查询的结果被缓存，后面相同的查询将从缓存中读取数据，直到程序中执行了insert、update或delete语句后，一级缓存被清空。MyBatis中，一级缓存自动开启，不用设置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dirty="0">
                <a:solidFill>
                  <a:schemeClr val="dk1"/>
                </a:solidFill>
              </a:rPr>
              <a:t>&lt;cache/&gt;和&lt;cache-ref&gt;元素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</a:rPr>
              <a:t>二级缓存是属于映射文件（Mapper）级别的缓存，即在相同的命名空间（namespace）中，多个会话可以共享二级缓存中的数据。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</a:rPr>
              <a:t>&lt;cache/&gt;元素用于二级缓存的配置</a:t>
            </a:r>
            <a:r>
              <a:rPr lang="zh-CN" dirty="0">
                <a:solidFill>
                  <a:schemeClr val="dk1"/>
                </a:solidFill>
              </a:rPr>
              <a:t>。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31315" y="4004945"/>
            <a:ext cx="80505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&lt;cache eviction="FIFO" flushInterval="60000" size="512" readOnly="true"/&gt;</a:t>
            </a:r>
            <a:endParaRPr lang="en-US" altLang="en-US" sz="20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dirty="0">
                <a:solidFill>
                  <a:schemeClr val="dk1"/>
                </a:solidFill>
              </a:rPr>
              <a:t>&lt;cache/&gt;和&lt;cache-ref&gt;元素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101725" y="1988820"/>
          <a:ext cx="10161270" cy="4284980"/>
        </p:xfrm>
        <a:graphic>
          <a:graphicData uri="http://schemas.openxmlformats.org/drawingml/2006/table">
            <a:tbl>
              <a:tblPr/>
              <a:tblGrid>
                <a:gridCol w="1538605"/>
                <a:gridCol w="8622665"/>
              </a:tblGrid>
              <a:tr h="3136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名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描述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76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eviction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缓存的回收策略，即当有新的数据需要缓存时，需要以何种方式回收空间。回收策略有：最近最少使用（LRU），即回收最长时间不被使用的对象空间；先进先出（FIFO），即按对象进入缓存的顺序，回收最早进入缓存的对象空间；软引用（SOFT），也称强引用，基于垃圾回收器状态和软引用规则回收对象的空间，即，若内存空间足够，则不会回收，否则，会回收；弱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引用（WEAK），更积极地基于垃圾回收器状态和弱引用规则回收对象的空间，即，不管内存空间是否够用，只要被垃圾回收器线程扫描到，便会回收。默认值为LRU。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5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flushInterval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刷新（即清空缓存）间隔，单位是毫秒。默认为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set，表示由insert、update或delete语句触发刷新操作。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6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size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保存列表或对象的引用数，默认为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1024。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6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readOnly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设为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true，缓存只读，性能高；设为false，缓存可读写，性能低，但安全性高。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dirty="0">
                <a:solidFill>
                  <a:schemeClr val="dk1"/>
                </a:solidFill>
              </a:rPr>
              <a:t>&lt;cache/&gt;和&lt;cache-ref&gt;元素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</a:rPr>
              <a:t>&lt;cache/&gt;元素配置的缓存特性，只对当前映射文件（即namespace）起作用，若想在一个映射文件中采用另一个映射文件中的二级缓存配置，可采用&lt;cache-ref/&gt;元素，如code 3.12所示。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775460" y="4004945"/>
            <a:ext cx="8870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&lt;cache-ref namespace="com.</a:t>
            </a:r>
            <a:r>
              <a:rPr lang="en-US" sz="24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javaee.ex02.</a:t>
            </a:r>
            <a:r>
              <a:rPr lang="en-US" sz="24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mapper</a:t>
            </a:r>
            <a:r>
              <a:rPr lang="en-US" sz="24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.Book</a:t>
            </a:r>
            <a:r>
              <a:rPr lang="en-US" sz="24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Mapper"/&gt;</a:t>
            </a:r>
            <a:endParaRPr lang="en-US" altLang="en-US" sz="24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dirty="0">
                <a:solidFill>
                  <a:schemeClr val="dk1"/>
                </a:solidFill>
              </a:rPr>
              <a:t>&lt;cache/&gt;和&lt;cache-ref&gt;元素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</a:rPr>
              <a:t>若要开启全局二级缓存，可在MyBatis配置文件的&lt;settings/&gt;元素中配置</a:t>
            </a:r>
            <a:r>
              <a:rPr lang="zh-CN" dirty="0">
                <a:solidFill>
                  <a:schemeClr val="dk1"/>
                </a:solidFill>
              </a:rPr>
              <a:t>。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775460" y="3140710"/>
            <a:ext cx="785558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&lt;settings&gt;</a:t>
            </a:r>
            <a:endParaRPr lang="en-US" sz="24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/>
            <a:r>
              <a:rPr lang="en-US" sz="24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&lt;setting name="cacheEnabled" value="true"/&gt;</a:t>
            </a:r>
            <a:endParaRPr lang="en-US" sz="24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0" indent="0"/>
            <a:r>
              <a:rPr lang="en-US" sz="24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&lt;/settings&gt;</a:t>
            </a:r>
            <a:endParaRPr lang="en-US" sz="24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dirty="0">
                <a:solidFill>
                  <a:schemeClr val="dk1"/>
                </a:solidFill>
              </a:rPr>
              <a:t>应用实例</a:t>
            </a:r>
            <a:r>
              <a:rPr lang="zh-CN" dirty="0">
                <a:solidFill>
                  <a:schemeClr val="dk1"/>
                </a:solidFill>
              </a:rPr>
              <a:t>（访问</a:t>
            </a:r>
            <a:r>
              <a:rPr lang="en-US" altLang="zh-CN" dirty="0">
                <a:solidFill>
                  <a:schemeClr val="dk1"/>
                </a:solidFill>
              </a:rPr>
              <a:t>book</a:t>
            </a:r>
            <a:r>
              <a:rPr lang="zh-CN" altLang="en-US" dirty="0">
                <a:solidFill>
                  <a:schemeClr val="dk1"/>
                </a:solidFill>
              </a:rPr>
              <a:t>表）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实例目标：实现对</a:t>
            </a:r>
            <a:r>
              <a:rPr lang="en-US" altLang="zh-CN" dirty="0">
                <a:solidFill>
                  <a:schemeClr val="dk1"/>
                </a:solidFill>
              </a:rPr>
              <a:t>book</a:t>
            </a:r>
            <a:r>
              <a:rPr lang="zh-CN" altLang="en-US" dirty="0">
                <a:solidFill>
                  <a:schemeClr val="dk1"/>
                </a:solidFill>
              </a:rPr>
              <a:t>表的查询、插入、删除和更新操作。</a:t>
            </a:r>
            <a:endParaRPr lang="zh-CN" altLang="en-US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  <a:sym typeface="+mn-ea"/>
              </a:rPr>
              <a:t>实例思路</a:t>
            </a:r>
            <a:endParaRPr lang="zh-CN" dirty="0">
              <a:solidFill>
                <a:schemeClr val="dk1"/>
              </a:solidFill>
              <a:sym typeface="+mn-ea"/>
            </a:endParaRPr>
          </a:p>
          <a:p>
            <a:pPr lvl="2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新建</a:t>
            </a:r>
            <a:r>
              <a:rPr lang="en-US" altLang="zh-CN" dirty="0">
                <a:solidFill>
                  <a:schemeClr val="dk1"/>
                </a:solidFill>
              </a:rPr>
              <a:t>Maven</a:t>
            </a:r>
            <a:r>
              <a:rPr lang="zh-CN" altLang="en-US" dirty="0">
                <a:solidFill>
                  <a:schemeClr val="dk1"/>
                </a:solidFill>
              </a:rPr>
              <a:t>项目</a:t>
            </a:r>
            <a:endParaRPr lang="zh-CN" altLang="en-US" dirty="0">
              <a:solidFill>
                <a:schemeClr val="dk1"/>
              </a:solidFill>
            </a:endParaRPr>
          </a:p>
          <a:p>
            <a:pPr lvl="2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添加依赖信息</a:t>
            </a:r>
            <a:endParaRPr lang="zh-CN" altLang="en-US" dirty="0">
              <a:solidFill>
                <a:schemeClr val="dk1"/>
              </a:solidFill>
            </a:endParaRPr>
          </a:p>
          <a:p>
            <a:pPr lvl="2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编写配置文件：别名配置、数据源、加载映射文件等</a:t>
            </a:r>
            <a:endParaRPr lang="zh-CN" altLang="en-US" dirty="0">
              <a:solidFill>
                <a:schemeClr val="dk1"/>
              </a:solidFill>
            </a:endParaRPr>
          </a:p>
          <a:p>
            <a:pPr lvl="2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创建实体类</a:t>
            </a:r>
            <a:endParaRPr lang="zh-CN" altLang="en-US" dirty="0">
              <a:solidFill>
                <a:schemeClr val="dk1"/>
              </a:solidFill>
            </a:endParaRPr>
          </a:p>
          <a:p>
            <a:pPr lvl="2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创建映射器接口和映射文件</a:t>
            </a:r>
            <a:endParaRPr lang="zh-CN" altLang="en-US" dirty="0">
              <a:solidFill>
                <a:schemeClr val="dk1"/>
              </a:solidFill>
            </a:endParaRPr>
          </a:p>
          <a:p>
            <a:pPr lvl="2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编写测试类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本章目标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熟悉映射文件的编写</a:t>
            </a:r>
            <a:endParaRPr lang="zh-CN" altLang="en-US" dirty="0">
              <a:solidFill>
                <a:schemeClr val="dk1"/>
              </a:solidFill>
            </a:endParaRPr>
          </a:p>
          <a:p>
            <a:pPr algn="l">
              <a:buSzTx/>
            </a:pPr>
            <a:r>
              <a:rPr lang="zh-CN" dirty="0">
                <a:solidFill>
                  <a:schemeClr val="dk1"/>
                </a:solidFill>
              </a:rPr>
              <a:t>掌握动态</a:t>
            </a:r>
            <a:r>
              <a:rPr lang="en-US" altLang="zh-CN" dirty="0">
                <a:solidFill>
                  <a:schemeClr val="dk1"/>
                </a:solidFill>
              </a:rPr>
              <a:t>SQL</a:t>
            </a:r>
            <a:endParaRPr lang="en-US" altLang="zh-CN" dirty="0">
              <a:solidFill>
                <a:schemeClr val="dk1"/>
              </a:solidFill>
            </a:endParaRPr>
          </a:p>
          <a:p>
            <a:pPr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掌握多表查询策略</a:t>
            </a:r>
            <a:endParaRPr lang="zh-CN" altLang="en-US" dirty="0">
              <a:solidFill>
                <a:schemeClr val="dk1"/>
              </a:solidFill>
            </a:endParaRPr>
          </a:p>
          <a:p>
            <a:pPr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了解注解方式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dirty="0">
                <a:solidFill>
                  <a:schemeClr val="dk1"/>
                </a:solidFill>
              </a:rPr>
              <a:t>应用实例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实例测试运行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pic>
        <p:nvPicPr>
          <p:cNvPr id="23" name="图片 2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315" y="2410460"/>
            <a:ext cx="8525510" cy="360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3.2 动态SQL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lang="zh-CN" dirty="0">
                <a:solidFill>
                  <a:schemeClr val="dk1"/>
                </a:solidFill>
              </a:rPr>
              <a:t>动态</a:t>
            </a:r>
            <a:r>
              <a:rPr lang="en-US" altLang="zh-CN" dirty="0">
                <a:solidFill>
                  <a:schemeClr val="dk1"/>
                </a:solidFill>
              </a:rPr>
              <a:t>SQL</a:t>
            </a:r>
            <a:r>
              <a:rPr lang="zh-CN" altLang="en-US" dirty="0">
                <a:solidFill>
                  <a:schemeClr val="dk1"/>
                </a:solidFill>
              </a:rPr>
              <a:t>的优点</a:t>
            </a:r>
            <a:endParaRPr lang="zh-CN" altLang="en-US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动态SQL是MyBatis的重要特性之一，MyBatis能够通过几个简洁的元素，实现映射文件中SQL语句的动态组装，大大提升了SQL语句的表达能力，有效降低了程序中对映射器接口方法调用时的参数控制代码，充分展现了MyBatis在编写SQL语句方面的灵活性、可配置性及可维护性等优势。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3.2 动态SQL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MyBatis常见的动态SQL标签元素。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343660" y="2132965"/>
          <a:ext cx="9926320" cy="384937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106295"/>
                <a:gridCol w="7820025"/>
              </a:tblGrid>
              <a:tr h="3397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元素名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描述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3397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&lt;if/&gt;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单分支判别。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432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&lt;choose/&gt;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多分支判别。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370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&lt;when/&gt;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&lt;choose/&gt;的子元素，多分支中某一分支的入口判别。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667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&lt;otherwise/&gt;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&lt;choose/&gt;的子元素，表示多分支中的其余情况。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3397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&lt;trim/&gt;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用于处理SQL组装过程中的一些前、后缀问题。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3397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&lt;where/&gt;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表示where子句。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340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&lt;set/&gt;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表示update语句中的set子句。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3397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&lt;foreach/&gt;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生成如in子句中的集合。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3397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&lt;bind/&gt;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用于创建一个变量，并绑定到上下文中。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3.2 动态SQL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en-US" altLang="zh-CN" dirty="0">
                <a:solidFill>
                  <a:schemeClr val="dk1"/>
                </a:solidFill>
              </a:rPr>
              <a:t>&lt;if/&gt;</a:t>
            </a:r>
            <a:r>
              <a:rPr lang="zh-CN" altLang="en-US" dirty="0">
                <a:solidFill>
                  <a:schemeClr val="dk1"/>
                </a:solidFill>
              </a:rPr>
              <a:t>元素</a:t>
            </a:r>
            <a:endParaRPr lang="zh-CN" altLang="en-US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&lt;if/&gt;是单分支判别元素，用于判别的关系表达式或逻辑表达式，由test属性指定。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3705" y="2924810"/>
            <a:ext cx="86220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&lt;select id="findBookByBookNameDynamic" parameterType="String" resultType="book"&gt;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select * from book where 1=1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&lt;if test="bookName != null and bookName != ' ' 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and book_name like concat('%',#{bookName},'%');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&lt;/if&gt;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&lt;/select&gt;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3.2 动态SQL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dirty="0">
                <a:solidFill>
                  <a:schemeClr val="dk1"/>
                </a:solidFill>
              </a:rPr>
              <a:t>&lt;choose/&gt;及其子元素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&lt;choose/&gt;是确定多选一的元素，含有&lt;when/&gt;和&lt;otherwise/&gt;两个子元素，用于表示分支判别的入口条件。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3705" y="2924810"/>
            <a:ext cx="951547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&lt;select id="findBookByParams" parameterType="book" resultType="book"&gt;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select * from book where 1=1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&lt;choose&gt;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&lt;when test="bookId &gt; 0"&gt;and book_id=#{bookId};&lt;/when&gt;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&lt;when test="bookName != null and bookName != ''"&gt;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and book_name like concat('%',#{bookName},'%');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&lt;/when&gt;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&lt;when test="price &gt; 0.f"&gt;and price &amp;lt; #{price};&lt;/when&gt;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&lt;otherwise&gt;and isbn is not null; &lt;/otherwise&gt;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&lt;/choose&gt;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&lt;/select&gt;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3.2 动态SQL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dirty="0">
                <a:solidFill>
                  <a:schemeClr val="dk1"/>
                </a:solidFill>
              </a:rPr>
              <a:t>&lt;where/&gt;和&lt;trim/&gt;元素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</a:rPr>
              <a:t>&lt;where/&gt;元素用于构建合法的where子句，可自动删除where子句中多余的“and ”或“or ”前缀。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3705" y="2924810"/>
            <a:ext cx="951547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&lt;select id="findBookByParamsEx" parameterType="book" resultType="book"&gt;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select * from book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&lt;where&gt;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&lt;if test="bookId &gt;0"&gt;and book_id=#{bookId}&lt;/if&gt;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&lt;if test="bookName != null and bookName != ''"&gt;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and book_name like concat('%',#{bookName},'%')&lt;/if&gt;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&lt;if test="price &gt; 0.f"&gt;and price &amp;lt; #{price}&lt;/if&gt;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&lt;if test="isbn != null and isbn != ''"&gt;and isbn is not null &lt;/if&gt;            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&lt;/where&gt;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&lt;/select&gt;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3.2 动态SQL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dirty="0">
                <a:solidFill>
                  <a:schemeClr val="dk1"/>
                </a:solidFill>
              </a:rPr>
              <a:t>&lt;where/&gt;和&lt;trim/&gt;元素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</a:rPr>
              <a:t>&lt;trim/&gt;元素也可以实现&lt;where/&gt;元素的功能，将code 3.22中&lt;where/&gt;替换成&lt;trim/&gt;元素，便获得功能相同的配置。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3705" y="2924810"/>
            <a:ext cx="951547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&lt;select id="findBookByParamsEx" parameterType="book" resultType="book"&gt;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select * from book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&lt;trim prefix="where " prefixOverrides="and"&gt;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&lt;if test="bookId &gt; 0"&gt;and book_id=#{bookId}&lt;/if&gt;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&lt;if test="bookName != null and bookName != ''"&gt;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and book_name like concat('%',#{bookName},'%')&lt;/if&gt;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&lt;if test="price &gt; 0.f"&gt;and price &amp;lt; #{price}&lt;/if&gt;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&lt;if test="isbn != null and isbn != ''"&gt;and isbn is not null &lt;/if&gt;            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&lt;/where&gt;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&lt;/select&gt;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3.2 动态SQL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dirty="0">
                <a:solidFill>
                  <a:schemeClr val="dk1"/>
                </a:solidFill>
              </a:rPr>
              <a:t>&lt;set/&gt;元素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</a:rPr>
              <a:t>&lt;set/&gt;元素用于构建update语句中的set子句</a:t>
            </a:r>
            <a:r>
              <a:rPr lang="zh-CN" dirty="0">
                <a:solidFill>
                  <a:schemeClr val="dk1"/>
                </a:solidFill>
              </a:rPr>
              <a:t>。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43660" y="2493010"/>
            <a:ext cx="1065022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&lt;insert id="updateBook" parameterType="book"&gt;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update book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&lt;set&gt;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&lt;if test="bookName != null and bookName != ''"&gt;book_name=#{bookName},&lt;/if&gt;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&lt;if test=" isbn!= null and isbn!= ''"&gt;isbn=#{isbn},&lt;/if&gt;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&lt;if test="price &gt; 0.f"&gt;price=#{price},&lt;/if&gt;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&lt;if test="pubDate != null and pubDate != ''"&gt;pub_date=#{pubDate},&lt;/if&gt;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&lt;if test="author != null and author != ''"&gt;author = #{author},&lt;/if&gt;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&lt;if test="pubId &gt; 0"&gt;pub_id=#{pubId}&lt;/if&gt;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&lt;/set&gt;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where book_id=#{bookId};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&lt;/insert&gt;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3.2 动态SQL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dirty="0">
                <a:solidFill>
                  <a:schemeClr val="dk1"/>
                </a:solidFill>
              </a:rPr>
              <a:t>&lt;foreach/&gt;元素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</a:rPr>
              <a:t>&lt;foreach/&gt;是一个遍历集合的元素，适用于输入参数为数组、List、Set和Map等集合类型，常用于拼接in子句中的枚举集合</a:t>
            </a:r>
            <a:r>
              <a:rPr lang="zh-CN" dirty="0">
                <a:solidFill>
                  <a:schemeClr val="dk1"/>
                </a:solidFill>
              </a:rPr>
              <a:t>。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2870" y="3500755"/>
            <a:ext cx="102533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&lt;select id="findBookByBookIds" parameterType="list" resultType="book"&gt;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select * from book where book_id in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&lt;foreach item="bookId" index="index" collection="list" open="(" separator="," close=")"&gt;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#{bookId}    &lt;!-- bookId名与item属性值一致 --&gt;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&lt;/foreach&gt;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&lt;/select&gt;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3.2 动态SQL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dirty="0">
                <a:solidFill>
                  <a:schemeClr val="dk1"/>
                </a:solidFill>
              </a:rPr>
              <a:t>&lt;foreach/&gt;元素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</a:rPr>
              <a:t>&lt;foreach/&gt;元素中各属性的用法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631315" y="2637155"/>
          <a:ext cx="9826625" cy="29083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77010"/>
                <a:gridCol w="8349615"/>
              </a:tblGrid>
              <a:tr h="408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属性名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描述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408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collection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配置输入参数的类型，可以取array、list、set和map等，也可以取Map类型的键名。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item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配置遍历时的元素名。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408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index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在Map类型中，表示Map的key，其他类型中，表示当前元素的下标值。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408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open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指定拼接SQL片段的前缀。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408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close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指定拼接SQL片段的后缀。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408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separator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指定元素间的分隔符。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本章内容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lang="en-US" altLang="zh-CN" dirty="0">
                <a:solidFill>
                  <a:schemeClr val="dk1"/>
                </a:solidFill>
              </a:rPr>
              <a:t>3.1 映射文件基础</a:t>
            </a:r>
            <a:endParaRPr lang="en-US" altLang="zh-CN" dirty="0">
              <a:solidFill>
                <a:schemeClr val="dk1"/>
              </a:solidFill>
            </a:endParaRPr>
          </a:p>
          <a:p>
            <a:pPr algn="l">
              <a:buSzTx/>
            </a:pPr>
            <a:r>
              <a:rPr lang="en-US" altLang="zh-CN" dirty="0">
                <a:solidFill>
                  <a:schemeClr val="dk1"/>
                </a:solidFill>
              </a:rPr>
              <a:t>3.2 动态SQL</a:t>
            </a:r>
            <a:endParaRPr lang="en-US" altLang="zh-CN" dirty="0">
              <a:solidFill>
                <a:schemeClr val="dk1"/>
              </a:solidFill>
            </a:endParaRPr>
          </a:p>
          <a:p>
            <a:pPr algn="l">
              <a:buSzTx/>
            </a:pPr>
            <a:r>
              <a:rPr lang="en-US" altLang="zh-CN" dirty="0">
                <a:solidFill>
                  <a:schemeClr val="dk1"/>
                </a:solidFill>
              </a:rPr>
              <a:t>3.3 关联查询</a:t>
            </a:r>
            <a:endParaRPr lang="en-US" altLang="zh-CN" dirty="0">
              <a:solidFill>
                <a:schemeClr val="dk1"/>
              </a:solidFill>
            </a:endParaRPr>
          </a:p>
          <a:p>
            <a:pPr algn="l">
              <a:buSzTx/>
            </a:pPr>
            <a:r>
              <a:rPr lang="en-US" altLang="zh-CN" dirty="0">
                <a:solidFill>
                  <a:schemeClr val="dk1"/>
                </a:solidFill>
              </a:rPr>
              <a:t>3.4 注解方式</a:t>
            </a:r>
            <a:endParaRPr lang="en-US" alt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3.2 动态SQL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dirty="0">
                <a:solidFill>
                  <a:schemeClr val="dk1"/>
                </a:solidFill>
              </a:rPr>
              <a:t>&lt;bind/&gt;元素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</a:rPr>
              <a:t>&lt;bind/&gt;元素是&lt;select/&gt;、&lt;insert/&gt;、&lt;update/&gt;及&lt;delete&gt;等元素的子元素，用于定义一个上下文变量，并在上述元素中使用。&lt;bind/&gt;元素常用于拼接带有通配符的模糊查询</a:t>
            </a:r>
            <a:r>
              <a:rPr lang="zh-CN" dirty="0">
                <a:solidFill>
                  <a:schemeClr val="dk1"/>
                </a:solidFill>
              </a:rPr>
              <a:t>。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78000" y="3429000"/>
            <a:ext cx="95446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&lt;select id="findBookByBookNameEx" parameterType="String" resultType="book"&gt;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&lt;bind name="fuzzy_condition" value="'%' + _parameter + '%'"/&gt;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select * from book where book_name like #{fuzzy_condition};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&lt;/select&gt;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3.2 动态SQL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动态</a:t>
            </a:r>
            <a:r>
              <a:rPr lang="en-US" altLang="zh-CN" dirty="0">
                <a:solidFill>
                  <a:schemeClr val="dk1"/>
                </a:solidFill>
              </a:rPr>
              <a:t>SQL</a:t>
            </a:r>
            <a:r>
              <a:rPr lang="zh-CN" altLang="en-US" dirty="0">
                <a:solidFill>
                  <a:schemeClr val="dk1"/>
                </a:solidFill>
              </a:rPr>
              <a:t>应用实例</a:t>
            </a:r>
            <a:endParaRPr lang="zh-CN" altLang="en-US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实例目标：在访问</a:t>
            </a:r>
            <a:r>
              <a:rPr lang="en-US" altLang="zh-CN" dirty="0">
                <a:solidFill>
                  <a:schemeClr val="dk1"/>
                </a:solidFill>
              </a:rPr>
              <a:t>book</a:t>
            </a:r>
            <a:r>
              <a:rPr lang="zh-CN" altLang="en-US" dirty="0">
                <a:solidFill>
                  <a:schemeClr val="dk1"/>
                </a:solidFill>
              </a:rPr>
              <a:t>表实例的基础上，增加动态</a:t>
            </a:r>
            <a:r>
              <a:rPr lang="en-US" altLang="zh-CN" dirty="0">
                <a:solidFill>
                  <a:schemeClr val="dk1"/>
                </a:solidFill>
              </a:rPr>
              <a:t>SQL</a:t>
            </a:r>
            <a:r>
              <a:rPr lang="zh-CN" altLang="en-US" dirty="0">
                <a:solidFill>
                  <a:schemeClr val="dk1"/>
                </a:solidFill>
              </a:rPr>
              <a:t>的功能。</a:t>
            </a:r>
            <a:endParaRPr lang="zh-CN" altLang="en-US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实例思路</a:t>
            </a:r>
            <a:endParaRPr lang="zh-CN" altLang="en-US" dirty="0">
              <a:solidFill>
                <a:schemeClr val="dk1"/>
              </a:solidFill>
            </a:endParaRPr>
          </a:p>
          <a:p>
            <a:pPr lvl="2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创建含动态</a:t>
            </a:r>
            <a:r>
              <a:rPr lang="en-US" altLang="zh-CN" dirty="0">
                <a:solidFill>
                  <a:schemeClr val="dk1"/>
                </a:solidFill>
              </a:rPr>
              <a:t>SQL</a:t>
            </a:r>
            <a:r>
              <a:rPr lang="zh-CN" altLang="en-US" dirty="0">
                <a:solidFill>
                  <a:schemeClr val="dk1"/>
                </a:solidFill>
              </a:rPr>
              <a:t>的映射文件和映射器接口。</a:t>
            </a:r>
            <a:endParaRPr lang="zh-CN" altLang="en-US" dirty="0">
              <a:solidFill>
                <a:schemeClr val="dk1"/>
              </a:solidFill>
            </a:endParaRPr>
          </a:p>
          <a:p>
            <a:pPr lvl="2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在配置文件中加载映射文件。</a:t>
            </a:r>
            <a:endParaRPr lang="zh-CN" altLang="en-US" dirty="0">
              <a:solidFill>
                <a:schemeClr val="dk1"/>
              </a:solidFill>
            </a:endParaRPr>
          </a:p>
          <a:p>
            <a:pPr lvl="2" algn="l">
              <a:buSzTx/>
            </a:pPr>
            <a:r>
              <a:rPr lang="zh-CN" altLang="en-US" dirty="0">
                <a:solidFill>
                  <a:schemeClr val="dk1"/>
                </a:solidFill>
              </a:rPr>
              <a:t>编写映射器接口的测试代码。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3.2 动态SQL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动态</a:t>
            </a:r>
            <a:r>
              <a:rPr lang="en-US" altLang="zh-CN" dirty="0">
                <a:solidFill>
                  <a:schemeClr val="dk1"/>
                </a:solidFill>
              </a:rPr>
              <a:t>SQL</a:t>
            </a:r>
            <a:r>
              <a:rPr lang="zh-CN" altLang="en-US" dirty="0">
                <a:solidFill>
                  <a:schemeClr val="dk1"/>
                </a:solidFill>
              </a:rPr>
              <a:t>应用实例</a:t>
            </a:r>
            <a:endParaRPr lang="zh-CN" altLang="en-US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实例测试运行结果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315" y="2421255"/>
            <a:ext cx="8920480" cy="3526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在进行多表查询时，对结果集的存储通常有两种方法，一是单独为查询结果集创建一个实体类，二是用现有的实体类（即和数据表对应的实体类）存储查询结果。</a:t>
            </a:r>
            <a:endParaRPr lang="zh-CN" dirty="0">
              <a:solidFill>
                <a:schemeClr val="dk1"/>
              </a:solidFill>
            </a:endParaRPr>
          </a:p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前一种方法存在两个缺陷：会导致项目中的实体类显著增加；查询结果集中的数据冗余，会在实体类中保存下来。</a:t>
            </a:r>
            <a:endParaRPr lang="zh-CN" dirty="0">
              <a:solidFill>
                <a:schemeClr val="dk1"/>
              </a:solidFill>
            </a:endParaRPr>
          </a:p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关联查询解决多表查询结果集的存储问题，即采用实体类之间的关联关系表达数据表之间的联系。</a:t>
            </a:r>
            <a:endParaRPr lang="zh-CN" dirty="0">
              <a:solidFill>
                <a:schemeClr val="dk1"/>
              </a:solidFill>
            </a:endParaRPr>
          </a:p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关联查询能够有效避免数据冗余和增加实体类。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关系之间的联系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graphicFrame>
        <p:nvGraphicFramePr>
          <p:cNvPr id="5" name="对象 -214748262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51280" y="2132965"/>
          <a:ext cx="9498965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5755640" imgH="2169160" progId="Visio.Drawing.11">
                  <p:embed/>
                </p:oleObj>
              </mc:Choice>
              <mc:Fallback>
                <p:oleObj name="" r:id="rId4" imgW="5755640" imgH="216916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1280" y="2132965"/>
                        <a:ext cx="9498965" cy="357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实体类之间的关联关系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graphicFrame>
        <p:nvGraphicFramePr>
          <p:cNvPr id="5" name="对象 -214748262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83615" y="2277110"/>
          <a:ext cx="10052685" cy="323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4356735" imgH="1407160" progId="Visio.Drawing.11">
                  <p:embed/>
                </p:oleObj>
              </mc:Choice>
              <mc:Fallback>
                <p:oleObj name="" r:id="rId4" imgW="4356735" imgH="140716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3615" y="2277110"/>
                        <a:ext cx="10052685" cy="3232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一对一查询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MyBatis提供&lt;association/&gt;元素处理一对一关联映射，&lt;association/&gt;是&lt;resultMap/&gt;元素的子元素。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1703705" y="3068955"/>
          <a:ext cx="9512300" cy="28321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21460"/>
                <a:gridCol w="7990840"/>
              </a:tblGrid>
              <a:tr h="4578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属性名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描述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</a:tr>
              <a:tr h="4584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property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指定映射到实体类对象的属性名。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</a:tr>
              <a:tr h="541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column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指定结果集中与实体类对象属性对应的列名。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</a:tr>
              <a:tr h="4578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javaType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由property指定的属性名类型。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</a:tr>
              <a:tr h="4584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fetchType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指定关联查询是否启用延迟加载，可以取lazy和eager。默认为lazy，启动延迟加载。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</a:tr>
              <a:tr h="4578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select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指定用于嵌套的SQL查询的id。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一对一查询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&lt;association/&gt;元素支持嵌套结果和嵌套查询两种方式。嵌套结果是先获得关联查询结果集，再将结果集映射到实体类对象中；嵌套查询是执行一个表的查询，获得部分结果集，再依据结果集中的数据，执行另一个表的查询，两阶段查询结果皆映射到实体类对象中。显然，嵌套查询需要执行两次查询，效率稍差。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一对一查询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1、嵌套查询</a:t>
            </a:r>
            <a:endParaRPr lang="zh-CN" dirty="0">
              <a:solidFill>
                <a:schemeClr val="dk1"/>
              </a:solidFill>
            </a:endParaRPr>
          </a:p>
          <a:p>
            <a:pPr lvl="2" algn="l">
              <a:buSzTx/>
            </a:pPr>
            <a:r>
              <a:rPr lang="zh-CN" dirty="0">
                <a:solidFill>
                  <a:schemeClr val="dk1"/>
                </a:solidFill>
              </a:rPr>
              <a:t>嵌套查询通常需要配置&lt;association/&gt;元素的property、column、javaType和select等属性。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9470" y="3644900"/>
            <a:ext cx="1086802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0070C0"/>
                </a:solidFill>
              </a:rPr>
              <a:t>    &lt;select id="findCourseByCourseId" parameterType="int" resultMap="findCourseMap"&gt;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    select * from course where course_id=#{value};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&lt;/select&gt;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&lt;resultMap id="findCourseMap" type="course"&gt;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    &lt;!--&lt;result property="bookId" column="book_id"/&gt;--&gt;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    &lt;association property="book" column="book_id" javaType="book" 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en-US" altLang="zh-CN" sz="1600">
                <a:solidFill>
                  <a:srgbClr val="0070C0"/>
                </a:solidFill>
              </a:rPr>
              <a:t>               </a:t>
            </a:r>
            <a:r>
              <a:rPr lang="zh-CN" altLang="en-US" sz="1600">
                <a:solidFill>
                  <a:srgbClr val="0070C0"/>
                </a:solidFill>
              </a:rPr>
              <a:t>select="com.javaee.ex03.mapper.BookMapper.findBookByBookId"/&gt;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&lt;/resultMap&gt;</a:t>
            </a:r>
            <a:endParaRPr lang="zh-CN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一对一查询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2、嵌套结果</a:t>
            </a:r>
            <a:endParaRPr lang="zh-CN" dirty="0">
              <a:solidFill>
                <a:schemeClr val="dk1"/>
              </a:solidFill>
            </a:endParaRPr>
          </a:p>
          <a:p>
            <a:pPr lvl="2" algn="l">
              <a:buSzTx/>
            </a:pPr>
            <a:r>
              <a:rPr lang="zh-CN" dirty="0">
                <a:solidFill>
                  <a:schemeClr val="dk1"/>
                </a:solidFill>
              </a:rPr>
              <a:t>嵌套结果需要将复杂的结果集映射到实体类对象中，因此，除需要配置&lt;association/&gt;元素的property和javaType属性外，还需要定义其子元素&lt;id/&gt;和&lt;result/&gt;，实现复杂的映射功能。与嵌套查询需要定义两个查询不同的是，嵌套结果只需要定义一个稍复杂的多表查询，因此，不需要使用select属性指定另一个查询。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lang="en-US" altLang="zh-CN" dirty="0">
                <a:solidFill>
                  <a:schemeClr val="dk1"/>
                </a:solidFill>
              </a:rPr>
              <a:t>映射文件的根元素是&lt;mapper/&gt;，该元素的namespace属性对于不同的映射文件是唯一的。</a:t>
            </a:r>
            <a:endParaRPr lang="en-US" altLang="zh-CN" dirty="0">
              <a:solidFill>
                <a:schemeClr val="dk1"/>
              </a:solidFill>
            </a:endParaRPr>
          </a:p>
          <a:p>
            <a:pPr algn="l">
              <a:buSzTx/>
            </a:pPr>
            <a:r>
              <a:rPr lang="en-US" altLang="zh-CN" dirty="0">
                <a:solidFill>
                  <a:schemeClr val="dk1"/>
                </a:solidFill>
              </a:rPr>
              <a:t>&lt;mapper/&gt;元素包含很多子元素，每个子元素都对应着一个SQL语句或相关配置，子元素可以重复且顺序无关，但必须有唯一的id属性。</a:t>
            </a:r>
            <a:endParaRPr lang="en-US" alt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271270" y="3860800"/>
          <a:ext cx="9913620" cy="263461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79575"/>
                <a:gridCol w="8234045"/>
              </a:tblGrid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元素名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描述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&lt;select/&gt;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配置select语句。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&lt;resultMap/&gt;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描述查询结果集中字段（column）与Java对象中属性（property）间的复杂对应关系。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&lt;insert/&gt;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配置insert语句。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&lt;update/&gt;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配置update语句。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&lt;delete/&gt;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配置delete语句。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&lt;sql/&gt;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定义可重复使用的SQL片段，被其他SQL语句引用。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&lt;cache/&gt;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映射文件（或命名空间）级的缓存配置。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  <a:tr h="292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&lt;cache-ref/&gt;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引用其他命名空间中的缓存配置。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一对一查询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2、嵌套结果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7170" y="2348865"/>
            <a:ext cx="965962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&lt;select id="findCourseByCourseIdEx" parameterType="int" resultMap="findCourseExMap"&gt;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select course_id,course_name,period,credit,b.* from course c,book b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where c.book_id=b.book_id and course_id=#{value};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&lt;/select&gt;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&lt;resultMap id="findCourseExMap" type="course"&gt;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&lt;id property="courseId" column="course_id"/&gt;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&lt;result property="courseName" column="course_name"/&gt;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&lt;result property="period" column="period"/&gt;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&lt;association property="book" javaType="book"&gt;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&lt;id property="bookId" column="book_id"/&gt;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&lt;result property="bookName" column="book_name"/&gt;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&lt;/association&gt;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&lt;/resultMap&gt;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一对一查询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3、其他方法</a:t>
            </a:r>
            <a:endParaRPr lang="zh-CN" dirty="0">
              <a:solidFill>
                <a:schemeClr val="dk1"/>
              </a:solidFill>
            </a:endParaRPr>
          </a:p>
          <a:p>
            <a:pPr lvl="2" algn="l">
              <a:buSzTx/>
            </a:pPr>
            <a:r>
              <a:rPr lang="zh-CN" dirty="0">
                <a:solidFill>
                  <a:schemeClr val="dk1"/>
                </a:solidFill>
              </a:rPr>
              <a:t>对于一对一联系的嵌套结果查询，可以在不使用&lt;association/&gt;元素的情况下，通过&lt;id/&gt;和&lt;result/&gt;子元素建立映射。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5505" y="4149090"/>
            <a:ext cx="87090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&lt;resultMap id="findCourseExMap" type="course"&gt;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&lt;id property="book.bookId" column="book_id"/&gt;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&lt;result property="book.bookName" column="book_name"/&gt;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&lt;/resultMap&gt;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一对多查询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MyBatis提供&lt;collection/&gt;元素处理一对多和多对多的关联映射，&lt;collection/&gt;元素的大部分属性与&lt;association/&gt;元素类似，稍有不同的是，将</a:t>
            </a:r>
            <a:r>
              <a:rPr lang="zh-CN" dirty="0">
                <a:solidFill>
                  <a:srgbClr val="FF0000"/>
                </a:solidFill>
              </a:rPr>
              <a:t>javaType</a:t>
            </a:r>
            <a:r>
              <a:rPr lang="zh-CN" dirty="0">
                <a:solidFill>
                  <a:schemeClr val="dk1"/>
                </a:solidFill>
              </a:rPr>
              <a:t>改成了</a:t>
            </a:r>
            <a:r>
              <a:rPr lang="zh-CN" dirty="0">
                <a:solidFill>
                  <a:srgbClr val="FF0000"/>
                </a:solidFill>
                <a:cs typeface="+mn-ea"/>
              </a:rPr>
              <a:t>ofType</a:t>
            </a:r>
            <a:r>
              <a:rPr lang="zh-CN" dirty="0">
                <a:solidFill>
                  <a:schemeClr val="dk1"/>
                </a:solidFill>
              </a:rPr>
              <a:t>，用于指定实体类中集合类属性的类型（实际上是集合类属性中的元素类型）。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与&lt; association /&gt;元素一样，&lt;collection/&gt;元素也支持嵌套结果和嵌套查询两种方式。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一对多查询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1、嵌套查询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1270" y="2475230"/>
            <a:ext cx="101085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    &lt;select id="findPublisherByPubId" parameterType="int" resultMap="findPublisherMap"&gt;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select * from publisher where pub_id=#{value};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&lt;/select&gt;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&lt;resultMap id="findPublisherMap" type="publisher"&gt;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&lt;!--&lt;id property="pubId" column="pub_id"/&gt;--&gt;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&lt;collection property="bookList" ofType="book" column="pub_id" 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select="com.javaee.ex03.mapper.BookMapper.findBookByPubId"/&gt;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&lt;/resultMap&gt;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一对多查询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2、嵌套结果</a:t>
            </a:r>
            <a:endParaRPr lang="zh-CN" dirty="0">
              <a:solidFill>
                <a:schemeClr val="dk1"/>
              </a:solidFill>
            </a:endParaRPr>
          </a:p>
          <a:p>
            <a:pPr lvl="2" algn="l">
              <a:buSzTx/>
            </a:pPr>
            <a:r>
              <a:rPr lang="zh-CN" dirty="0">
                <a:solidFill>
                  <a:schemeClr val="dk1"/>
                </a:solidFill>
              </a:rPr>
              <a:t>嵌套结果需要将复杂的结果集映射到实体对象中，因此，除需要配置&lt;collection/&gt;元素的property和ofType属性外，还需要定义其子元素&lt;id/&gt;和&lt;result/&gt;，实现复杂的映射功能。与嵌套查询需要定义两个查询不同的是，嵌套结果只需要定义一个稍复杂的多表查询。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一对多查询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2、嵌套结果</a:t>
            </a:r>
            <a:endParaRPr lang="zh-CN" dirty="0">
              <a:solidFill>
                <a:schemeClr val="dk1"/>
              </a:solidFill>
            </a:endParaRPr>
          </a:p>
          <a:p>
            <a:pPr lvl="2" algn="l">
              <a:buSzTx/>
            </a:pP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1270" y="2564765"/>
            <a:ext cx="873379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&lt;select id="findPublisherByPubIdEx" parameterType="int" resultMap="findPublisherExMap"&gt;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select pub_name,contacter,mobile,b.* from publisher p,book b 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where p.pub_id=b.pub_id and p.pub_id=#{value};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&lt;/select&gt;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&lt;resultMap id="findPublisherExMap" type="publisher"&gt;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&lt;id property="pubId" column="pub_id"/&gt;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&lt;collection property="bookList" ofType="book"&gt;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&lt;id property="bookId" column="book_id"/&gt;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&lt;result property="bookName" column="book_name"/&gt;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&lt;/collection&gt;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&lt;/resultMap&gt;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多对多查询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多对多关联查询，也需要&lt;collection/&gt;元素进行专门的映射。与一对多关联查询不同的是，多对多关联查询要稍微复杂一点。这是因为，在关系模型中需要定义一个独立的关系表示实体间多对多的联系，因此，在定义查询时，需要考虑3个表之间的联系。例如，图3.4(c)中的多对多的联系，转换为关系模式后，便由3个表构成，即book、user和distribute_book。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多对多查询也包括嵌套查询和嵌套结果两种方式。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多对多查询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1、嵌套查询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5415" y="2475230"/>
            <a:ext cx="968883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    &lt;select id="findUserByUserId" parameterType="int" resultMap="findUserMap"&gt;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select * from user where user_id=#{value};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&lt;/select&gt;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&lt;resultMap id="findUserMap" type="user"&gt;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&lt;id property="userId" column="user_id"/&gt;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&lt;collection property="bookList" ofType="book" column="user_id" 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select="com.javaee.ex03.mapper.BookMapper.findBookByUserId"/&gt;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&lt;/resultMap&gt;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多对多查询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2、嵌套结果</a:t>
            </a:r>
            <a:endParaRPr lang="zh-CN" dirty="0">
              <a:solidFill>
                <a:schemeClr val="dk1"/>
              </a:solidFill>
            </a:endParaRPr>
          </a:p>
          <a:p>
            <a:pPr lvl="2" algn="l">
              <a:buSzTx/>
            </a:pPr>
            <a:r>
              <a:rPr lang="zh-CN" dirty="0">
                <a:solidFill>
                  <a:schemeClr val="dk1"/>
                </a:solidFill>
              </a:rPr>
              <a:t>嵌套结果需要将复杂的结果集映射到实体类对象中，因此，除需要配置&lt;collection/&gt;元素的property和ofType属性外，还需要定义其子元素&lt;id/&gt;和&lt;result/&gt;，实现复杂的映射功能。与嵌套查询需要定义两个查询不同的是，嵌套结果只需要定义一个稍复杂的多表查询。</a:t>
            </a: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3.3 关联查询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多对多查询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2、嵌套结果</a:t>
            </a:r>
            <a:endParaRPr lang="zh-CN" dirty="0">
              <a:solidFill>
                <a:schemeClr val="dk1"/>
              </a:solidFill>
            </a:endParaRPr>
          </a:p>
          <a:p>
            <a:pPr lvl="2" algn="l">
              <a:buSzTx/>
            </a:pPr>
            <a:endParaRPr 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1270" y="2493010"/>
            <a:ext cx="1016317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&lt;select id="findUserByUserIdEx" parameterType="int" resultMap="findUserExMap"&gt;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select u.*,b.* from user u,book b,distribute_book d 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where u.user_id=d.user_id and d.book_id=b.book_id and u.user_id=#{values};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&lt;/select&gt;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&lt;resultMap id="findUserExMap" type="user"&gt;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&lt;id property="userId" column="user_id"/&gt;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&lt;result property="loginName" column="login_name"/&gt;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&lt;collection property="bookList" ofType="book"&gt;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&lt;id property="bookId" column="book_id"/&gt;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&lt;result property="bookName" column="book_name"/&gt;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&lt;/collection&gt;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&lt;/resultMap&gt;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lang="en-US" altLang="zh-CN" dirty="0">
                <a:solidFill>
                  <a:schemeClr val="dk1"/>
                </a:solidFill>
              </a:rPr>
              <a:t>&lt;select/&gt;元素</a:t>
            </a:r>
            <a:r>
              <a:rPr lang="zh-CN" altLang="en-US" dirty="0">
                <a:solidFill>
                  <a:schemeClr val="dk1"/>
                </a:solidFill>
              </a:rPr>
              <a:t>（用法请参考</a:t>
            </a:r>
            <a:r>
              <a:rPr lang="en-US" altLang="zh-CN" dirty="0">
                <a:solidFill>
                  <a:schemeClr val="dk1"/>
                </a:solidFill>
              </a:rPr>
              <a:t>code 3.1</a:t>
            </a:r>
            <a:r>
              <a:rPr lang="zh-CN" altLang="en-US" dirty="0">
                <a:solidFill>
                  <a:schemeClr val="dk1"/>
                </a:solidFill>
              </a:rPr>
              <a:t>）</a:t>
            </a:r>
            <a:endParaRPr lang="en-US" alt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en-US" altLang="zh-CN" dirty="0">
                <a:solidFill>
                  <a:srgbClr val="0070C0"/>
                </a:solidFill>
              </a:rPr>
              <a:t>id</a:t>
            </a:r>
            <a:r>
              <a:rPr lang="zh-CN" altLang="en-US" dirty="0">
                <a:solidFill>
                  <a:schemeClr val="dk1"/>
                </a:solidFill>
              </a:rPr>
              <a:t>：</a:t>
            </a:r>
            <a:r>
              <a:rPr lang="zh-CN" altLang="en-US" dirty="0">
                <a:solidFill>
                  <a:schemeClr val="dk1"/>
                </a:solidFill>
              </a:rPr>
              <a:t>唯一。</a:t>
            </a:r>
            <a:endParaRPr lang="zh-CN" altLang="en-US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en-US" altLang="zh-CN" dirty="0">
                <a:solidFill>
                  <a:srgbClr val="0070C0"/>
                </a:solidFill>
                <a:cs typeface="+mn-ea"/>
              </a:rPr>
              <a:t>parameterType</a:t>
            </a:r>
            <a:r>
              <a:rPr lang="zh-CN" altLang="en-US" dirty="0">
                <a:solidFill>
                  <a:schemeClr val="dk1"/>
                </a:solidFill>
              </a:rPr>
              <a:t>：指定输入参数类型，可以是别名。</a:t>
            </a:r>
            <a:endParaRPr lang="en-US" alt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en-US" altLang="zh-CN" dirty="0">
                <a:solidFill>
                  <a:srgbClr val="0070C0"/>
                </a:solidFill>
                <a:cs typeface="+mn-ea"/>
              </a:rPr>
              <a:t>resultType</a:t>
            </a:r>
            <a:r>
              <a:rPr lang="zh-CN" altLang="en-US" dirty="0">
                <a:solidFill>
                  <a:schemeClr val="dk1"/>
                </a:solidFill>
              </a:rPr>
              <a:t>：指定结果集类型，若是容器，则是元素类型，可以是别名；与</a:t>
            </a:r>
            <a:r>
              <a:rPr lang="en-US" altLang="zh-CN" dirty="0">
                <a:solidFill>
                  <a:schemeClr val="dk1"/>
                </a:solidFill>
              </a:rPr>
              <a:t>resultMap</a:t>
            </a:r>
            <a:r>
              <a:rPr lang="zh-CN" altLang="en-US" dirty="0">
                <a:solidFill>
                  <a:schemeClr val="dk1"/>
                </a:solidFill>
              </a:rPr>
              <a:t>属性不能同时使用。</a:t>
            </a:r>
            <a:endParaRPr lang="zh-CN" altLang="en-US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en-US" altLang="zh-CN" dirty="0">
                <a:solidFill>
                  <a:srgbClr val="0070C0"/>
                </a:solidFill>
                <a:cs typeface="+mn-ea"/>
              </a:rPr>
              <a:t>statementType</a:t>
            </a:r>
            <a:r>
              <a:rPr lang="zh-CN" altLang="en-US" dirty="0">
                <a:solidFill>
                  <a:schemeClr val="dk1"/>
                </a:solidFill>
              </a:rPr>
              <a:t>：语句类型，可以是STATEMENT、PREPARED（默认）或CALLABLE。</a:t>
            </a:r>
            <a:endParaRPr lang="zh-CN" altLang="en-US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en-US" altLang="zh-CN" dirty="0">
                <a:solidFill>
                  <a:srgbClr val="0070C0"/>
                </a:solidFill>
                <a:cs typeface="+mn-ea"/>
              </a:rPr>
              <a:t>resultSetType</a:t>
            </a:r>
            <a:r>
              <a:rPr lang="zh-CN" altLang="en-US" dirty="0">
                <a:solidFill>
                  <a:schemeClr val="dk1"/>
                </a:solidFill>
              </a:rPr>
              <a:t>：结果集类型，可以是FORWARD_ONLY、SCROLL_SENSITIVE、SCROLL_INSENSITIVE 或 DEFAULT（即unset）等，默认值为unset（依赖驱动）。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3.4 注解方式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开发人员可以将SQL语句定义在映射器接口的方法上，从而替代映射文件，简化开发流程，提升开发效率。</a:t>
            </a:r>
            <a:endParaRPr lang="zh-CN" dirty="0">
              <a:solidFill>
                <a:schemeClr val="dk1"/>
              </a:solidFill>
            </a:endParaRPr>
          </a:p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</a:rPr>
              <a:t>常见注解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@Select</a:t>
            </a:r>
            <a:endParaRPr lang="en-US" alt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en-US" altLang="zh-CN" dirty="0">
                <a:solidFill>
                  <a:schemeClr val="dk1"/>
                </a:solidFill>
              </a:rPr>
              <a:t>@Update</a:t>
            </a:r>
            <a:endParaRPr lang="en-US" alt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en-US" altLang="zh-CN" dirty="0">
                <a:solidFill>
                  <a:schemeClr val="dk1"/>
                </a:solidFill>
              </a:rPr>
              <a:t>@Insert</a:t>
            </a:r>
            <a:endParaRPr lang="en-US" alt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en-US" altLang="zh-CN" dirty="0">
                <a:solidFill>
                  <a:schemeClr val="dk1"/>
                </a:solidFill>
              </a:rPr>
              <a:t>@Delete</a:t>
            </a:r>
            <a:endParaRPr lang="en-US" alt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en-US" altLang="zh-CN" dirty="0">
                <a:solidFill>
                  <a:schemeClr val="dk1"/>
                </a:solidFill>
              </a:rPr>
              <a:t>@Param</a:t>
            </a:r>
            <a:endParaRPr lang="en-US" alt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en-US" altLang="zh-CN" dirty="0">
                <a:solidFill>
                  <a:schemeClr val="dk1"/>
                </a:solidFill>
              </a:rPr>
              <a:t>@Results</a:t>
            </a:r>
            <a:endParaRPr lang="en-US" alt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3.4 注解方式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  <a:sym typeface="+mn-ea"/>
              </a:rPr>
              <a:t>@Select</a:t>
            </a:r>
            <a:endParaRPr 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SzTx/>
            </a:pPr>
            <a:r>
              <a:rPr lang="en-US" altLang="zh-CN" dirty="0">
                <a:solidFill>
                  <a:schemeClr val="dk1"/>
                </a:solidFill>
              </a:rPr>
              <a:t>@Select注解与映射文件中的&lt;select/&gt;元素对应，用于从数据表中检索记录数据。</a:t>
            </a:r>
            <a:endParaRPr lang="en-US" alt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47215" y="3140710"/>
            <a:ext cx="86175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public interface BookMapper 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@Select("select * from book where book_id=#{value};")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Book findBookByBookId(int bookId);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3.4 注解方式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  <a:sym typeface="+mn-ea"/>
              </a:rPr>
              <a:t>@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Insert</a:t>
            </a:r>
            <a:endParaRPr 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SzTx/>
            </a:pPr>
            <a:r>
              <a:rPr lang="en-US" altLang="zh-CN" dirty="0">
                <a:solidFill>
                  <a:schemeClr val="dk1"/>
                </a:solidFill>
              </a:rPr>
              <a:t>@Insert注解对应于映射文件中的&lt;insert/&gt;元素，用于向数据表中插入一条记录。</a:t>
            </a:r>
            <a:endParaRPr lang="en-US" alt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9100" y="2853055"/>
            <a:ext cx="91916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@Options(useGeneratedKeys=true,keyProperty="bookId",keyColumn="book_id")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@Insert("insert into book(book_name,isbn,price,pub_date,warehousing_date,author,pub_id,inventory) "+	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"values(#{bookName},#{isbn},#{price},#{pubDate},#{warehousingDate},#{author},#{pubId},#{inventory});")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int insertBook(Book book);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3.4 注解方式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lang="zh-CN" dirty="0">
                <a:solidFill>
                  <a:schemeClr val="dk1"/>
                </a:solidFill>
                <a:sym typeface="+mn-ea"/>
              </a:rPr>
              <a:t>@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Update</a:t>
            </a:r>
            <a:endParaRPr lang="zh-CN" dirty="0">
              <a:solidFill>
                <a:schemeClr val="dk1"/>
              </a:solidFill>
              <a:sym typeface="+mn-ea"/>
            </a:endParaRPr>
          </a:p>
          <a:p>
            <a:pPr lvl="1" algn="l">
              <a:buSzTx/>
            </a:pPr>
            <a:r>
              <a:rPr lang="en-US" altLang="zh-CN" dirty="0">
                <a:solidFill>
                  <a:schemeClr val="dk1"/>
                </a:solidFill>
              </a:rPr>
              <a:t>@Update注解对应于映射文件中的&lt;update/&gt;元素，用于按条件更新数据表中记录数据。</a:t>
            </a:r>
            <a:endParaRPr lang="en-US" altLang="zh-CN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4015" y="3284855"/>
            <a:ext cx="97351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@Update("update book set book_name=#{bookName},price=#{price} where book_id=#{bookId};")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int updateBook(Book book);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3.4 注解方式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dirty="0">
                <a:solidFill>
                  <a:schemeClr val="dk1"/>
                </a:solidFill>
                <a:sym typeface="+mn-ea"/>
              </a:rPr>
              <a:t>@Delete</a:t>
            </a:r>
            <a:endParaRPr dirty="0">
              <a:solidFill>
                <a:schemeClr val="dk1"/>
              </a:solidFill>
              <a:sym typeface="+mn-ea"/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  <a:sym typeface="+mn-ea"/>
              </a:rPr>
              <a:t>@Delete注解对应于映射文件中的&lt;delete/&gt;元素，用于按条件删除数据表中记录数据。</a:t>
            </a:r>
            <a:endParaRPr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8465" y="2924810"/>
            <a:ext cx="9735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@Delete("delete from book where book_id=#{value};")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int deleteBook(int bookId);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3.4 注解方式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dirty="0">
                <a:solidFill>
                  <a:schemeClr val="dk1"/>
                </a:solidFill>
                <a:sym typeface="+mn-ea"/>
              </a:rPr>
              <a:t>@</a:t>
            </a:r>
            <a:r>
              <a:rPr dirty="0">
                <a:solidFill>
                  <a:schemeClr val="dk1"/>
                </a:solidFill>
                <a:sym typeface="+mn-ea"/>
              </a:rPr>
              <a:t>Param</a:t>
            </a:r>
            <a:endParaRPr dirty="0">
              <a:solidFill>
                <a:schemeClr val="dk1"/>
              </a:solidFill>
              <a:sym typeface="+mn-ea"/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  <a:sym typeface="+mn-ea"/>
              </a:rPr>
              <a:t>正常情况下，映射器接口方法仅包含一个参数，该参数可以是基本类型和POJO类型。当需要给接口方法传递多个参数时，通常以这些参数为属性创建一个POJO类型，便可将多个参数合并为一个参数。但是，这种参数的合并，会导致项目中实体类的显著增加，不利于项目的后期维护，因此，MyBatis提供了@Param注解。利用该注解，可以给映射器接口方法的多个参数分别取一个别名，</a:t>
            </a:r>
            <a:r>
              <a:rPr lang="zh-CN" dirty="0">
                <a:solidFill>
                  <a:schemeClr val="dk1"/>
                </a:solidFill>
                <a:sym typeface="+mn-ea"/>
              </a:rPr>
              <a:t>在</a:t>
            </a:r>
            <a:r>
              <a:rPr dirty="0">
                <a:solidFill>
                  <a:schemeClr val="dk1"/>
                </a:solidFill>
                <a:sym typeface="+mn-ea"/>
              </a:rPr>
              <a:t>SQL语句中，以#{}方式引用。</a:t>
            </a:r>
            <a:endParaRPr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9560" y="5229225"/>
            <a:ext cx="100336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@Select({"select * from book ","where pub_id=#{id} or price&gt;#{price};"})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List&lt;Book&gt; findBookByPubIdAndPrice(</a:t>
            </a:r>
            <a:r>
              <a:rPr lang="zh-CN" altLang="en-US">
                <a:solidFill>
                  <a:srgbClr val="FF0000"/>
                </a:solidFill>
              </a:rPr>
              <a:t>@Param("id")</a:t>
            </a:r>
            <a:r>
              <a:rPr lang="zh-CN" altLang="en-US">
                <a:solidFill>
                  <a:srgbClr val="0070C0"/>
                </a:solidFill>
              </a:rPr>
              <a:t> int pubId, </a:t>
            </a:r>
            <a:r>
              <a:rPr lang="zh-CN" altLang="en-US">
                <a:solidFill>
                  <a:srgbClr val="FF0000"/>
                </a:solidFill>
              </a:rPr>
              <a:t>@Param("price")</a:t>
            </a:r>
            <a:r>
              <a:rPr lang="zh-CN" altLang="en-US">
                <a:solidFill>
                  <a:srgbClr val="0070C0"/>
                </a:solidFill>
              </a:rPr>
              <a:t> float price);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3.4 注解方式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dirty="0">
                <a:solidFill>
                  <a:schemeClr val="dk1"/>
                </a:solidFill>
                <a:sym typeface="+mn-ea"/>
              </a:rPr>
              <a:t>@Results注解</a:t>
            </a:r>
            <a:endParaRPr dirty="0">
              <a:solidFill>
                <a:schemeClr val="dk1"/>
              </a:solidFill>
              <a:sym typeface="+mn-ea"/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  <a:sym typeface="+mn-ea"/>
              </a:rPr>
              <a:t>@Resoults注解对应于映射文件中的&lt;resultMap/&gt;元素，用于处理POJO属性名与查询结果集列名不一致或者复杂结果集的映射问题。@Results注解可以包括一个或多个@Result注解，一方面，@Result注解类似于映射文件中的&lt;id/&gt;和&lt;result/&gt;元素，可用于指定属性名到结果集的列名间的映射关系，另一方面，@Result注解类似于映射文件中的&lt;association/&gt;和&lt;collection/&gt;元素，可处理一对一、一对多或多对多的关联映射。</a:t>
            </a:r>
            <a:endParaRPr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3.4 注解方式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dirty="0">
                <a:solidFill>
                  <a:schemeClr val="dk1"/>
                </a:solidFill>
                <a:sym typeface="+mn-ea"/>
              </a:rPr>
              <a:t>@Results注解</a:t>
            </a:r>
            <a:endParaRPr dirty="0">
              <a:solidFill>
                <a:schemeClr val="dk1"/>
              </a:solidFill>
              <a:sym typeface="+mn-ea"/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  <a:sym typeface="+mn-ea"/>
              </a:rPr>
              <a:t>@Result注解的常用属性</a:t>
            </a:r>
            <a:endParaRPr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487170" y="2637155"/>
          <a:ext cx="9683115" cy="25152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182370"/>
                <a:gridCol w="8500745"/>
              </a:tblGrid>
              <a:tr h="433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属性名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4337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property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指定映射到实体类对象的属性名。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551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column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指定结果集中与实体类对象属性对应的列名。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472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one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指定@One注解，处理一对一关联映射，使用格式为@Result(one=@One(select="...")。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548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many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指定@Many注解，处理一对多关联映射，使用格式为@Result(many=@Many(select="...")。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3.4 注解方式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dirty="0">
                <a:solidFill>
                  <a:schemeClr val="dk1"/>
                </a:solidFill>
                <a:sym typeface="+mn-ea"/>
              </a:rPr>
              <a:t>@Results注解</a:t>
            </a:r>
            <a:endParaRPr dirty="0">
              <a:solidFill>
                <a:schemeClr val="dk1"/>
              </a:solidFill>
              <a:sym typeface="+mn-ea"/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  <a:sym typeface="+mn-ea"/>
              </a:rPr>
              <a:t>一对一关联查询</a:t>
            </a:r>
            <a:endParaRPr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59560" y="2420620"/>
            <a:ext cx="949833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public interface CourseMapper {    @Select("select * from course where course_id=#{value}")    @Results({@Result(property = "bookId", column = "book_id"),            @Result(property = "book",column = "book_id",one=@One(select =                    "</a:t>
            </a:r>
            <a:r>
              <a:rPr lang="en-US" sz="200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com.javaee.ex03_annotation.mapper.BookMapper.findBookByBookId</a:t>
            </a:r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"))})    Course findCourseByCourseId(int courseId);}</a:t>
            </a:r>
            <a:endParaRPr lang="en-US" altLang="en-US" sz="20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3.4 注解方式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dirty="0">
                <a:solidFill>
                  <a:schemeClr val="dk1"/>
                </a:solidFill>
                <a:sym typeface="+mn-ea"/>
              </a:rPr>
              <a:t>@Results注解</a:t>
            </a:r>
            <a:endParaRPr dirty="0">
              <a:solidFill>
                <a:schemeClr val="dk1"/>
              </a:solidFill>
              <a:sym typeface="+mn-ea"/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  <a:sym typeface="+mn-ea"/>
              </a:rPr>
              <a:t>一对多关联查询</a:t>
            </a:r>
            <a:endParaRPr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59560" y="2420620"/>
            <a:ext cx="949833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public interface PublisherMapper {</a:t>
            </a:r>
            <a:endParaRPr lang="en-US" sz="20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@Select("select * from publisher where pub_id=#{value};")</a:t>
            </a:r>
            <a:endParaRPr lang="en-US" sz="20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@Results({/*@Result(property = "pubId", column = "pub_id"),*/</a:t>
            </a:r>
            <a:endParaRPr lang="en-US" sz="20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    @Result(property = "bookList", column = "pub_id", many = @Many(select=</a:t>
            </a:r>
            <a:endParaRPr lang="en-US" sz="20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            "com.javaee.ex03_annotation.mapper.BookMapper.findBookByPubId"))})</a:t>
            </a:r>
            <a:endParaRPr lang="en-US" sz="20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Publisher findPublisherByPubId(int pubId);</a:t>
            </a:r>
            <a:endParaRPr lang="en-US" sz="20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en-US" sz="20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lang="zh-CN" dirty="0">
                <a:solidFill>
                  <a:schemeClr val="dk1"/>
                </a:solidFill>
              </a:rPr>
              <a:t>关于占位符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占位符意味着需要提过一个值（该值通常来自</a:t>
            </a:r>
            <a:r>
              <a:rPr lang="en-US" altLang="zh-CN" dirty="0">
                <a:solidFill>
                  <a:schemeClr val="dk1"/>
                </a:solidFill>
              </a:rPr>
              <a:t>parameterType</a:t>
            </a:r>
            <a:r>
              <a:rPr lang="zh-CN" altLang="en-US" dirty="0">
                <a:solidFill>
                  <a:schemeClr val="dk1"/>
                </a:solidFill>
              </a:rPr>
              <a:t>属性的输入）。</a:t>
            </a:r>
            <a:endParaRPr lang="zh-CN" altLang="en-US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当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parameterType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是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Java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基本类型或字符串时，占位符的名称可以是任意的有效名称；当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parameterType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是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POJO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类型是，占位符的名称需要和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POJO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对象的属性名一致。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0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关于结果集映射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查询结果集进行对象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/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关系映射时，需要确保结果集中的字段名与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Java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对象的属性名一致，否则无法自动映射。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3.4 注解方式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 algn="l">
              <a:buSzTx/>
            </a:pPr>
            <a:r>
              <a:rPr dirty="0">
                <a:solidFill>
                  <a:schemeClr val="dk1"/>
                </a:solidFill>
                <a:sym typeface="+mn-ea"/>
              </a:rPr>
              <a:t>@Results注解</a:t>
            </a:r>
            <a:endParaRPr dirty="0">
              <a:solidFill>
                <a:schemeClr val="dk1"/>
              </a:solidFill>
              <a:sym typeface="+mn-ea"/>
            </a:endParaRPr>
          </a:p>
          <a:p>
            <a:pPr lvl="1" algn="l">
              <a:buSzTx/>
            </a:pPr>
            <a:r>
              <a:rPr dirty="0">
                <a:solidFill>
                  <a:schemeClr val="dk1"/>
                </a:solidFill>
                <a:sym typeface="+mn-ea"/>
              </a:rPr>
              <a:t>多对多关联查询</a:t>
            </a:r>
            <a:endParaRPr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59560" y="2420620"/>
            <a:ext cx="949833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public interface UserMapper {</a:t>
            </a:r>
            <a:endParaRPr lang="en-US" sz="20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@Select("select * from user where user_id=#{value};")</a:t>
            </a:r>
            <a:endParaRPr lang="en-US" sz="20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@Results({@Result(property = "userId",column = "user_id"),</a:t>
            </a:r>
            <a:endParaRPr lang="en-US" sz="20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        @Result(property = "bookList",column = "user_id", many = @Many(select=</a:t>
            </a:r>
            <a:endParaRPr lang="en-US" sz="20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                "com.javaee.ex03_annotation.mapper.BookMapper.findBookByUserId"))})</a:t>
            </a:r>
            <a:endParaRPr lang="en-US" sz="20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User findUserByUserId(int userId);</a:t>
            </a:r>
            <a:endParaRPr lang="en-US" sz="20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r>
              <a:rPr lang="en-US" sz="20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en-US" sz="20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本章小结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dk1"/>
                </a:solidFill>
              </a:rPr>
              <a:t>1. 映射文件是MyBatis提供给开发人员编写SQL语句的场所，是MyBatis自动生成映射器接口代理类的重要依据。本节围绕映射文件中的SQL语句应用，介绍了基本标签元素、动态SQL及关联查询等内容，通过对这些知识的熟练掌握，基本能够满足应用系统开发中对数据库访问的基本需求。</a:t>
            </a:r>
            <a:endParaRPr lang="en-US" altLang="zh-CN" dirty="0">
              <a:solidFill>
                <a:schemeClr val="dk1"/>
              </a:solidFill>
            </a:endParaRPr>
          </a:p>
          <a:p>
            <a:r>
              <a:rPr lang="en-US" altLang="zh-CN" dirty="0">
                <a:solidFill>
                  <a:schemeClr val="dk1"/>
                </a:solidFill>
              </a:rPr>
              <a:t>2. </a:t>
            </a:r>
            <a:r>
              <a:rPr lang="zh-CN" altLang="en-US" dirty="0">
                <a:solidFill>
                  <a:schemeClr val="dk1"/>
                </a:solidFill>
              </a:rPr>
              <a:t>注解方式是映射文件的替代方法，注解使得映射器接口方法与SQL语句的联系更加紧密，有效缓解了编辑XML文件时出现的易错、可读性差等不足。当然，复杂的SQL语句也会产生复杂的注解，一般来说，注解方式更适合简单的SQL查询，对于复杂的SQL查询，使用映射文件会更方便一些。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dirty="0">
                <a:solidFill>
                  <a:schemeClr val="dk1"/>
                </a:solidFill>
              </a:rPr>
              <a:t>&lt;resultMap/&gt;元素</a:t>
            </a:r>
            <a:r>
              <a:rPr lang="zh-CN" dirty="0">
                <a:solidFill>
                  <a:schemeClr val="dk1"/>
                </a:solidFill>
              </a:rPr>
              <a:t>（用法请参考</a:t>
            </a:r>
            <a:r>
              <a:rPr lang="en-US" altLang="zh-CN" dirty="0">
                <a:solidFill>
                  <a:schemeClr val="dk1"/>
                </a:solidFill>
              </a:rPr>
              <a:t>code 3.2</a:t>
            </a:r>
            <a:r>
              <a:rPr lang="zh-CN" altLang="en-US" dirty="0">
                <a:solidFill>
                  <a:schemeClr val="dk1"/>
                </a:solidFill>
              </a:rPr>
              <a:t>和</a:t>
            </a:r>
            <a:r>
              <a:rPr lang="en-US" altLang="zh-CN" dirty="0">
                <a:solidFill>
                  <a:schemeClr val="dk1"/>
                </a:solidFill>
              </a:rPr>
              <a:t>code 3.3</a:t>
            </a:r>
            <a:r>
              <a:rPr lang="zh-CN" altLang="en-US" dirty="0">
                <a:solidFill>
                  <a:schemeClr val="dk1"/>
                </a:solidFill>
              </a:rPr>
              <a:t>）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与</a:t>
            </a:r>
            <a:r>
              <a:rPr lang="en-US" altLang="zh-CN" dirty="0">
                <a:solidFill>
                  <a:schemeClr val="dk1"/>
                </a:solidFill>
              </a:rPr>
              <a:t>&lt;select/&gt;</a:t>
            </a:r>
            <a:r>
              <a:rPr lang="zh-CN" altLang="en-US" dirty="0">
                <a:solidFill>
                  <a:schemeClr val="dk1"/>
                </a:solidFill>
              </a:rPr>
              <a:t>元素配合使用，一个</a:t>
            </a:r>
            <a:r>
              <a:rPr dirty="0">
                <a:solidFill>
                  <a:schemeClr val="dk1"/>
                </a:solidFill>
                <a:sym typeface="+mn-ea"/>
              </a:rPr>
              <a:t>&lt;resultMap/&gt;</a:t>
            </a:r>
            <a:r>
              <a:rPr lang="zh-CN" dirty="0">
                <a:solidFill>
                  <a:schemeClr val="dk1"/>
                </a:solidFill>
                <a:sym typeface="+mn-ea"/>
              </a:rPr>
              <a:t>元素可以关联多个</a:t>
            </a:r>
            <a:r>
              <a:rPr lang="en-US" altLang="zh-CN" dirty="0">
                <a:solidFill>
                  <a:schemeClr val="dk1"/>
                </a:solidFill>
                <a:sym typeface="+mn-ea"/>
              </a:rPr>
              <a:t>&lt;select/&gt;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元素。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解决查询结果集与返回类型对象之间的复杂映射问题。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1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&lt;resultMap/&gt;元素主要适用于以下3种情形：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（1）结果集中的字段名与POJO对象的对应属性名不一致时；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（2）POJO对象中含有包装POJO类型的属性时；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pPr lvl="2" algn="l">
              <a:buSzTx/>
            </a:pPr>
            <a:r>
              <a:rPr lang="zh-CN" altLang="en-US" dirty="0">
                <a:solidFill>
                  <a:schemeClr val="dk1"/>
                </a:solidFill>
                <a:sym typeface="+mn-ea"/>
              </a:rPr>
              <a:t>（3）关联查询中，需要针对嵌套查询或嵌套结果做专门映射时。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dirty="0">
                <a:solidFill>
                  <a:schemeClr val="dk1"/>
                </a:solidFill>
              </a:rPr>
              <a:t>&lt;insert/&gt;元素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大部分属性与</a:t>
            </a:r>
            <a:r>
              <a:rPr lang="en-US" altLang="zh-CN" dirty="0">
                <a:solidFill>
                  <a:schemeClr val="dk1"/>
                </a:solidFill>
              </a:rPr>
              <a:t>&lt;select/&gt;</a:t>
            </a:r>
            <a:r>
              <a:rPr lang="zh-CN" altLang="en-US" dirty="0">
                <a:solidFill>
                  <a:schemeClr val="dk1"/>
                </a:solidFill>
              </a:rPr>
              <a:t>元素类似，这里仅列出</a:t>
            </a:r>
            <a:r>
              <a:rPr lang="en-US" altLang="zh-CN" dirty="0">
                <a:solidFill>
                  <a:schemeClr val="dk1"/>
                </a:solidFill>
              </a:rPr>
              <a:t>3</a:t>
            </a:r>
            <a:r>
              <a:rPr lang="zh-CN" altLang="en-US" dirty="0">
                <a:solidFill>
                  <a:schemeClr val="dk1"/>
                </a:solidFill>
              </a:rPr>
              <a:t>个属性。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487170" y="2637155"/>
          <a:ext cx="9912350" cy="31394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902460"/>
                <a:gridCol w="8009890"/>
              </a:tblGrid>
              <a:tr h="3136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属性名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942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useGeneratedKeys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若为true，MyBatis将使用JDBC的getGeneratedKeys()方法取出由数据库为自动递增字段生成的键值，默认为false。该元素仅适用于&lt;insert/&gt;和&lt;update/&gt;元素。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9417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keyProperty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指定能够唯一识别对象的属性，MyBatis会使用getGeneratedKeys()方法的返回值或insert语句的selectKey子元素设置它的值。若属性有多个，要以逗号分隔。该元素仅适用于&lt;insert/&gt;和&lt;update/&gt;元素。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9417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keyColumn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指定生成键在表中的列名，当主键列不是表中第1列（如PostgreSQL）时，必须设置。若生成列有多个，要以逗号分隔。该元素仅适用于&lt;insert/&gt;和&lt;update/&gt;元素。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sym typeface="+mn-ea"/>
              </a:rPr>
              <a:t>3.1 映射文件基础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</a:pPr>
            <a:r>
              <a:rPr dirty="0">
                <a:solidFill>
                  <a:schemeClr val="dk1"/>
                </a:solidFill>
              </a:rPr>
              <a:t>&lt;insert/&gt;元素</a:t>
            </a:r>
            <a:endParaRPr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插入记录时，通常需要将新记录显示在操作页面中。对于数据表中的自增列，需要在插入后，再执行一次查询，才能获得新的自增列值。显然，这种做法，效率较差。</a:t>
            </a:r>
            <a:endParaRPr lang="zh-CN" dirty="0">
              <a:solidFill>
                <a:schemeClr val="dk1"/>
              </a:solidFill>
            </a:endParaRPr>
          </a:p>
          <a:p>
            <a:pPr lvl="1" algn="l">
              <a:buSzTx/>
            </a:pPr>
            <a:r>
              <a:rPr lang="zh-CN" dirty="0">
                <a:solidFill>
                  <a:schemeClr val="dk1"/>
                </a:solidFill>
              </a:rPr>
              <a:t>为此，</a:t>
            </a:r>
            <a:r>
              <a:rPr lang="en-US" altLang="zh-CN" dirty="0">
                <a:solidFill>
                  <a:schemeClr val="dk1"/>
                </a:solidFill>
              </a:rPr>
              <a:t>&lt;insert/&gt;</a:t>
            </a:r>
            <a:r>
              <a:rPr lang="zh-CN" altLang="en-US" dirty="0">
                <a:solidFill>
                  <a:schemeClr val="dk1"/>
                </a:solidFill>
              </a:rPr>
              <a:t>元素提供了上述三个独有的属性，解决获得自增列值的问题。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>
                <a:solidFill>
                  <a:schemeClr val="dk1"/>
                </a:solidFill>
              </a:rPr>
            </a:fld>
            <a:endParaRPr lang="en-US" altLang="zh-CN" smtClean="0">
              <a:solidFill>
                <a:schemeClr val="dk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1315" y="4364990"/>
            <a:ext cx="94418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&lt;insert id="insertPublisher2" parameterType="Publisher"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keyColumn="pub_id" keyProperty="pubId" </a:t>
            </a:r>
            <a:r>
              <a:rPr lang="en-US" altLang="zh-CN">
                <a:solidFill>
                  <a:srgbClr val="0070C0"/>
                </a:solidFill>
              </a:rPr>
              <a:t>   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        </a:t>
            </a:r>
            <a:r>
              <a:rPr lang="zh-CN" altLang="en-US">
                <a:solidFill>
                  <a:srgbClr val="0070C0"/>
                </a:solidFill>
              </a:rPr>
              <a:t>useGeneratedKeys="true"&gt;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	insert into publisher(pub_name,contacter,mobile)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		values(#{pubName},#{contacter},#{mobile});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&lt;/insert&gt;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UNIT_TABLE_BEAUTIFY" val="smartTable{687bc11f-e1d8-4615-abdf-67aadeb05273}"/>
  <p:tag name="TABLE_ENDDRAG_ORIGIN_RECT" val="762*184"/>
  <p:tag name="TABLE_ENDDRAG_RECT" val="125*207*762*184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PP_MARK_KEY" val="5ef9426e-f9e7-4236-a3fe-33001efe3294"/>
  <p:tag name="COMMONDATA" val="eyJoZGlkIjoiODg3ODMzYjUzYjVhODkzMWVhMWRiNTY1NjZhYzhlNWUifQ=="/>
</p:tagLst>
</file>

<file path=ppt/tags/tag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TABLE_BEAUTIFY" val="smartTable{cc8f0682-3b36-45f9-9ba1-13e2df66f8d4}"/>
</p:tagLst>
</file>

<file path=ppt/tags/tag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TABLE_BEAUTIFY" val="smartTable{0cbc6425-1056-459e-a984-56fee51b290c}"/>
</p:tagLst>
</file>

<file path=ppt/tags/tag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TABLE_BEAUTIFY" val="smartTable{ab6ab4ea-8e97-4d77-91e0-3ace1a128129}"/>
</p:tagLst>
</file>

<file path=ppt/tags/tag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TABLE_BEAUTIFY" val="smartTable{45c2ed5a-e1d8-49ba-bbf8-1b701cd150ed}"/>
</p:tagLst>
</file>

<file path=ppt/tags/tag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UNIT_TABLE_BEAUTIFY" val="smartTable{fb128baf-4261-4006-9235-70186ba1c56b}"/>
</p:tagLst>
</file>

<file path=ppt/tags/tag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TABLE_BEAUTIFY" val="smartTable{46964079-5324-4669-966c-9fc5a4e0c028}"/>
</p:tagLst>
</file>

<file path=ppt/tags/tag9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Management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主题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anagement">
  <a:themeElements>
    <a:clrScheme name="">
      <a:dk1>
        <a:srgbClr val="000000"/>
      </a:dk1>
      <a:lt1>
        <a:srgbClr val="FEFFFF"/>
      </a:lt1>
      <a:dk2>
        <a:srgbClr val="EBB7C1"/>
      </a:dk2>
      <a:lt2>
        <a:srgbClr val="FFFFFF"/>
      </a:lt2>
      <a:accent1>
        <a:srgbClr val="A21D36"/>
      </a:accent1>
      <a:accent2>
        <a:srgbClr val="D4625E"/>
      </a:accent2>
      <a:accent3>
        <a:srgbClr val="E8D58A"/>
      </a:accent3>
      <a:accent4>
        <a:srgbClr val="6C5274"/>
      </a:accent4>
      <a:accent5>
        <a:srgbClr val="696283"/>
      </a:accent5>
      <a:accent6>
        <a:srgbClr val="71A4A6"/>
      </a:accent6>
      <a:hlink>
        <a:srgbClr val="5FCBFB"/>
      </a:hlink>
      <a:folHlink>
        <a:srgbClr val="B759BC"/>
      </a:folHlink>
    </a:clrScheme>
    <a:fontScheme name="Office 主题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Management">
  <a:themeElements>
    <a:clrScheme name="">
      <a:dk1>
        <a:srgbClr val="000000"/>
      </a:dk1>
      <a:lt1>
        <a:srgbClr val="FEFFFF"/>
      </a:lt1>
      <a:dk2>
        <a:srgbClr val="EBB7C1"/>
      </a:dk2>
      <a:lt2>
        <a:srgbClr val="FFFFFF"/>
      </a:lt2>
      <a:accent1>
        <a:srgbClr val="A21D36"/>
      </a:accent1>
      <a:accent2>
        <a:srgbClr val="D4625E"/>
      </a:accent2>
      <a:accent3>
        <a:srgbClr val="E8D58A"/>
      </a:accent3>
      <a:accent4>
        <a:srgbClr val="6C5274"/>
      </a:accent4>
      <a:accent5>
        <a:srgbClr val="696283"/>
      </a:accent5>
      <a:accent6>
        <a:srgbClr val="71A4A6"/>
      </a:accent6>
      <a:hlink>
        <a:srgbClr val="5FCBFB"/>
      </a:hlink>
      <a:folHlink>
        <a:srgbClr val="B759BC"/>
      </a:folHlink>
    </a:clrScheme>
    <a:fontScheme name="Office 主题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Management</Template>
  <TotalTime>0</TotalTime>
  <Words>16672</Words>
  <Application>WPS 演示</Application>
  <PresentationFormat>全屏显示(4:3)</PresentationFormat>
  <Paragraphs>879</Paragraphs>
  <Slides>61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6" baseType="lpstr">
      <vt:lpstr>Arial</vt:lpstr>
      <vt:lpstr>宋体</vt:lpstr>
      <vt:lpstr>Wingdings</vt:lpstr>
      <vt:lpstr>Verdana</vt:lpstr>
      <vt:lpstr>Times New Roman</vt:lpstr>
      <vt:lpstr>楷体_GB2312</vt:lpstr>
      <vt:lpstr>新宋体</vt:lpstr>
      <vt:lpstr>微软雅黑</vt:lpstr>
      <vt:lpstr>Arial Unicode MS</vt:lpstr>
      <vt:lpstr>Calibri</vt:lpstr>
      <vt:lpstr>Management</vt:lpstr>
      <vt:lpstr>1_Management</vt:lpstr>
      <vt:lpstr>6_Management</vt:lpstr>
      <vt:lpstr>Visio.Drawing.11</vt:lpstr>
      <vt:lpstr>Visio.Drawing.11</vt:lpstr>
      <vt:lpstr>Java EE项目开发教程</vt:lpstr>
      <vt:lpstr>本章目标</vt:lpstr>
      <vt:lpstr>本章内容</vt:lpstr>
      <vt:lpstr>3.1 映射文件基础</vt:lpstr>
      <vt:lpstr>3.1 映射文件基础</vt:lpstr>
      <vt:lpstr>3.1 映射文件基础</vt:lpstr>
      <vt:lpstr>3.1 映射文件基础</vt:lpstr>
      <vt:lpstr>3.1 映射文件基础</vt:lpstr>
      <vt:lpstr>3.1 映射文件基础</vt:lpstr>
      <vt:lpstr>3.1 映射文件基础</vt:lpstr>
      <vt:lpstr>3.1 映射文件基础</vt:lpstr>
      <vt:lpstr>3.1 映射文件基础</vt:lpstr>
      <vt:lpstr>3.1 映射文件基础</vt:lpstr>
      <vt:lpstr>3.1 映射文件基础</vt:lpstr>
      <vt:lpstr>3.1 映射文件基础</vt:lpstr>
      <vt:lpstr>3.1 映射文件基础</vt:lpstr>
      <vt:lpstr>3.1 映射文件基础</vt:lpstr>
      <vt:lpstr>3.1 映射文件基础</vt:lpstr>
      <vt:lpstr>3.1 映射文件基础</vt:lpstr>
      <vt:lpstr>3.1 映射文件基础</vt:lpstr>
      <vt:lpstr>3.2 动态SQL</vt:lpstr>
      <vt:lpstr>3.2 动态SQL</vt:lpstr>
      <vt:lpstr>3.2 动态SQL</vt:lpstr>
      <vt:lpstr>3.2 动态SQL</vt:lpstr>
      <vt:lpstr>3.2 动态SQL</vt:lpstr>
      <vt:lpstr>3.2 动态SQL</vt:lpstr>
      <vt:lpstr>3.2 动态SQL</vt:lpstr>
      <vt:lpstr>3.2 动态SQL</vt:lpstr>
      <vt:lpstr>3.2 动态SQL</vt:lpstr>
      <vt:lpstr>3.2 动态SQL</vt:lpstr>
      <vt:lpstr>3.2 动态SQL</vt:lpstr>
      <vt:lpstr>3.2 动态SQL</vt:lpstr>
      <vt:lpstr>3.3 关联查询</vt:lpstr>
      <vt:lpstr>3.3 关联查询</vt:lpstr>
      <vt:lpstr>3.3 关联查询</vt:lpstr>
      <vt:lpstr>3.3 关联查询</vt:lpstr>
      <vt:lpstr>3.3 关联查询</vt:lpstr>
      <vt:lpstr>3.3 关联查询</vt:lpstr>
      <vt:lpstr>3.3 关联查询</vt:lpstr>
      <vt:lpstr>3.3 关联查询</vt:lpstr>
      <vt:lpstr>3.3 关联查询</vt:lpstr>
      <vt:lpstr>3.3 关联查询</vt:lpstr>
      <vt:lpstr>3.3 关联查询</vt:lpstr>
      <vt:lpstr>3.3 关联查询</vt:lpstr>
      <vt:lpstr>3.3 关联查询</vt:lpstr>
      <vt:lpstr>3.3 关联查询</vt:lpstr>
      <vt:lpstr>3.3 关联查询</vt:lpstr>
      <vt:lpstr>3.3 关联查询</vt:lpstr>
      <vt:lpstr>3.3 关联查询</vt:lpstr>
      <vt:lpstr>3.4 注解方式</vt:lpstr>
      <vt:lpstr>3.4 注解方式</vt:lpstr>
      <vt:lpstr>3.4 注解方式</vt:lpstr>
      <vt:lpstr>3.4 注解方式</vt:lpstr>
      <vt:lpstr>3.4 注解方式</vt:lpstr>
      <vt:lpstr>3.4 注解方式</vt:lpstr>
      <vt:lpstr>3.4 注解方式</vt:lpstr>
      <vt:lpstr>3.4 注解方式</vt:lpstr>
      <vt:lpstr>3.4 注解方式</vt:lpstr>
      <vt:lpstr>3.4 注解方式</vt:lpstr>
      <vt:lpstr>3.4 注解方式</vt:lpstr>
      <vt:lpstr>本章小结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管理信息系统  Management Information System</dc:title>
  <dc:creator>px</dc:creator>
  <cp:lastModifiedBy>潘章明</cp:lastModifiedBy>
  <cp:revision>232</cp:revision>
  <dcterms:created xsi:type="dcterms:W3CDTF">2018-07-29T11:00:00Z</dcterms:created>
  <dcterms:modified xsi:type="dcterms:W3CDTF">2023-04-05T01:21:34Z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CE8092A020264827AE19C4BA46719D33</vt:lpwstr>
  </property>
  <property fmtid="{D5CDD505-2E9C-101B-9397-08002B2CF9AE}" pid="3" name="KSOProductBuildVer">
    <vt:lpwstr>2052-11.1.0.14036</vt:lpwstr>
  </property>
</Properties>
</file>