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29"/>
  </p:notesMasterIdLst>
  <p:sldIdLst>
    <p:sldId id="256" r:id="rId3"/>
    <p:sldId id="360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</p:sldIdLst>
  <p:sldSz cx="12192000" cy="6858000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EDE"/>
    <a:srgbClr val="00FA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 varScale="1">
        <p:scale>
          <a:sx n="73" d="100"/>
          <a:sy n="73" d="100"/>
        </p:scale>
        <p:origin x="1320" y="66"/>
      </p:cViewPr>
      <p:guideLst>
        <p:guide orient="horz" pos="2160"/>
        <p:guide pos="386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91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9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6374AF-5FE4-4AFF-8D8F-E247DF6F871F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4000" dirty="0">
                <a:solidFill>
                  <a:schemeClr val="tx2">
                    <a:satMod val="130000"/>
                  </a:schemeClr>
                </a:solidFill>
              </a:rPr>
              <a:t>Java EE</a:t>
            </a:r>
            <a:r>
              <a:rPr lang="zh-CN" altLang="en-US" sz="4000" dirty="0">
                <a:solidFill>
                  <a:schemeClr val="tx2">
                    <a:satMod val="130000"/>
                  </a:schemeClr>
                </a:solidFill>
              </a:rPr>
              <a:t>项目开发教程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495233" y="3572828"/>
            <a:ext cx="7058025" cy="2376487"/>
          </a:xfrm>
        </p:spPr>
        <p:txBody>
          <a:bodyPr/>
          <a:p>
            <a:r>
              <a:rPr dirty="0">
                <a:solidFill>
                  <a:schemeClr val="dk1"/>
                </a:solidFill>
              </a:rPr>
              <a:t>第</a:t>
            </a:r>
            <a:r>
              <a:rPr lang="en-US" dirty="0">
                <a:solidFill>
                  <a:schemeClr val="dk1"/>
                </a:solidFill>
              </a:rPr>
              <a:t>4</a:t>
            </a:r>
            <a:r>
              <a:rPr dirty="0">
                <a:solidFill>
                  <a:schemeClr val="dk1"/>
                </a:solidFill>
              </a:rPr>
              <a:t>章 </a:t>
            </a:r>
            <a:r>
              <a:rPr lang="en-US" dirty="0">
                <a:solidFill>
                  <a:schemeClr val="dk1"/>
                </a:solidFill>
              </a:rPr>
              <a:t>Spring IoC</a:t>
            </a:r>
            <a:r>
              <a:rPr lang="zh-CN" altLang="en-US" dirty="0">
                <a:solidFill>
                  <a:schemeClr val="dk1"/>
                </a:solidFill>
              </a:rPr>
              <a:t>容器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4.2 装配Bean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基于XML的装配</a:t>
            </a:r>
            <a:endParaRPr lang="zh-CN" altLang="en-US" dirty="0"/>
          </a:p>
          <a:p>
            <a:pPr lvl="1"/>
            <a:r>
              <a:rPr lang="zh-CN" altLang="en-US" dirty="0"/>
              <a:t>Spring配置文件的根元素是&lt;beans/&gt;元素，&lt;beans/&gt;元素中可以包含多个&lt;bean/&gt;元素，每个&lt;bean/&gt;元素可在IoC容器中装配一个Bean。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87170" y="3429000"/>
            <a:ext cx="930275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&lt;bean id="courseService" class="com.javaee.ex04.service.impl.CourseServiceImpl"/&gt;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&lt;bean name="bookService" class="com.javaee.ex04.service.impl.BookServiceImpl"/&gt;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&lt;bean name="stuService1, stuService2" class="com.javaee.ex04.service.impl. StuServiceImpl"/&gt;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&lt;bean class="com.javaee.ex04.service.impl.PublisherServiceImpl"/&gt;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4.2 装配Bean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基于XML的装配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&lt;bean/&gt;元素的常见属性和子元素。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71270" y="2348865"/>
          <a:ext cx="9759950" cy="43065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98650"/>
                <a:gridCol w="7861300"/>
              </a:tblGrid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属性或元素名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描述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id</a:t>
                      </a:r>
                      <a:endParaRPr lang="en-US" altLang="en-US" sz="1600"/>
                    </a:p>
                  </a:txBody>
                  <a:tcPr marL="68580" marR="68580" marT="0" marB="0" vert="horz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&lt;bean/&gt;元素的唯一标识，IoC容器通过该标识管理和配置Bean。</a:t>
                      </a:r>
                      <a:endParaRPr lang="en-US" altLang="en-US" sz="1600"/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name</a:t>
                      </a:r>
                      <a:endParaRPr lang="en-US" altLang="en-US" sz="1600"/>
                    </a:p>
                  </a:txBody>
                  <a:tcPr marL="68580" marR="68580" marT="0" marB="0" vert="horz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指定Bean在IoC容器中的引用名，功能和id属性类似，但通过name属性可以给Bean配置多个引用名，每个引用名之间用逗号或分号隔开。</a:t>
                      </a:r>
                      <a:endParaRPr lang="en-US" altLang="en-US" sz="1600"/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class</a:t>
                      </a:r>
                      <a:endParaRPr lang="en-US" altLang="en-US" sz="1600"/>
                    </a:p>
                  </a:txBody>
                  <a:tcPr marL="68580" marR="68580" marT="0" marB="0" vert="horz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指定创建Bean的类名，须使用类的全限定名。</a:t>
                      </a:r>
                      <a:endParaRPr lang="en-US" altLang="en-US" sz="1600"/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scope</a:t>
                      </a:r>
                      <a:endParaRPr lang="en-US" altLang="en-US" sz="1600"/>
                    </a:p>
                  </a:txBody>
                  <a:tcPr marL="68580" marR="68580" marT="0" marB="0" vert="horz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指定Bean的作用域，详细用法可参见4.4节，默认值为singleton。</a:t>
                      </a:r>
                      <a:endParaRPr lang="en-US" altLang="en-US" sz="1600"/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constructor-org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&lt;bean/&gt;的子元素，用于配置构造方法注入，详细用法可参见4.3节。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property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&lt;bean/&gt;的子元素，用于配置setter方法注入，详细用法可参见4.3节。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ref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&lt;constructor-org/&gt;、&lt;property/&gt;等元素的属性或子元素，用于指定IoC容器中Bean的引用。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344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value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&lt;constructor-org/&gt;、&lt;property/&gt;等元素的属性或子元素，用于指定一个常量值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list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&lt;constructor-org/&gt;、&lt;property/&gt;等元素的子元素，用于List或数组类型属性的依赖注入。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345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set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&lt;constructor-org/&gt;、&lt;property/&gt;等元素的子元素，用于Set类型属性的依赖注入。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3448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map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&lt;constructor-org/&gt;、&lt;property/&gt;等元素的子元素，用于Map类型属性的依赖注入。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  <a:tr h="243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entry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&lt;map/&gt;元素的子元素，用于设置一个键/值对。</a:t>
                      </a:r>
                      <a:endParaRPr lang="en-US" altLang="en-US" sz="16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4.2 装配Bean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基于注解的装配</a:t>
            </a:r>
            <a:endParaRPr lang="zh-CN" altLang="en-US" dirty="0"/>
          </a:p>
          <a:p>
            <a:pPr lvl="1"/>
            <a:r>
              <a:rPr lang="en-US" altLang="zh-CN" dirty="0"/>
              <a:t>基于XML的装配需要给每个装配的Bean编写一个&lt;bean/&gt;元素，当项目规模稍大时，大量的Bean装配会导致Spring配置文件变得非常臃肿，增加项目后期维护的成本。为此，Spring提供了注解装配的方法，以提升Bean装配的效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75460" y="4076700"/>
            <a:ext cx="82207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@Component("bookService")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class BookServiceImpl implements BookService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    </a:t>
            </a:r>
            <a:r>
              <a:rPr lang="zh-CN" altLang="en-US">
                <a:solidFill>
                  <a:srgbClr val="0070C0"/>
                </a:solidFill>
              </a:rPr>
              <a:t>// ... ...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775460" y="5373370"/>
            <a:ext cx="83216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00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&lt;context:component-scan base-package="com.</a:t>
            </a:r>
            <a:r>
              <a:rPr lang="en-US" sz="200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javaee.ex04</a:t>
            </a:r>
            <a:r>
              <a:rPr lang="en-US" sz="200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.service"/&gt;</a:t>
            </a:r>
            <a:endParaRPr lang="en-US" altLang="en-US" sz="200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4.2 装配Bean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基于注解的装配</a:t>
            </a:r>
            <a:endParaRPr lang="zh-CN" altLang="en-US" dirty="0"/>
          </a:p>
          <a:p>
            <a:pPr lvl="1"/>
            <a:r>
              <a:rPr lang="en-US" altLang="zh-CN" dirty="0"/>
              <a:t>装配Bean有关的常用注解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59535" y="2404745"/>
          <a:ext cx="9537700" cy="38404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522095"/>
                <a:gridCol w="801560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元素名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@Component</a:t>
                      </a:r>
                      <a:endParaRPr lang="en-US" altLang="en-US" sz="1800"/>
                    </a:p>
                  </a:txBody>
                  <a:tcPr marL="68580" marR="68580" marT="0" marB="0" vert="horz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标注在类上，用于描述一个需要由Spring装配的Bean。@Component注解有一个默认属性value，通过该属性可以指定装配到IoC容器中的Bean实例名，如@Component(value="实例名")或@Component("实例名")。</a:t>
                      </a:r>
                      <a:endParaRPr lang="en-US" altLang="en-US" sz="1800"/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@Repository</a:t>
                      </a:r>
                      <a:endParaRPr lang="en-US" altLang="en-US" sz="1800"/>
                    </a:p>
                  </a:txBody>
                  <a:tcPr marL="68580" marR="68580" marT="0" marB="0" vert="horz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功能与@Component相同，通常标注数据访问层的类</a:t>
                      </a:r>
                      <a:endParaRPr lang="en-US" altLang="en-US" sz="1800"/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@Service</a:t>
                      </a:r>
                      <a:endParaRPr lang="en-US" altLang="en-US" sz="1800"/>
                    </a:p>
                  </a:txBody>
                  <a:tcPr marL="68580" marR="68580" marT="0" marB="0" vert="horz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功能与@Component相同，通常标注业务层的类。</a:t>
                      </a:r>
                      <a:endParaRPr lang="en-US" altLang="en-US" sz="1800"/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@Controller</a:t>
                      </a:r>
                      <a:endParaRPr lang="en-US" altLang="en-US" sz="1800"/>
                    </a:p>
                  </a:txBody>
                  <a:tcPr marL="68580" marR="68580" marT="0" marB="0" vert="horz" anchor="ctr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功能与@Component相同，通常标注控制层的类。</a:t>
                      </a:r>
                      <a:endParaRPr lang="en-US" altLang="en-US" sz="1800"/>
                    </a:p>
                  </a:txBody>
                  <a:tcPr marL="68580" marR="68580" marT="0" marB="0" vert="horz" anchor="t" anchorCtr="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@Autowired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可标注Bean的属性，也可标注setter或构造方法的形参，用于按类型注入属性值。该注解也可以在@Qualifier注解的协助下，按Bean实例名称注入，实例名由注解@Qualifier确定，如@Qualifier("实例名")。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@Resource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功能与@Autowired注解类似，其包括name和type两个属性：name属性用于指定要注入的Bean实例名，即按名称注入；type属性用于指定要注入的Bean类型，即按类型注入。若两个属性都未指定，则优先按属性名匹配IoC容器中的Bean实例名；若不能匹配，再按属性类型匹配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4.2 装配Bean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基于配置类的装配</a:t>
            </a:r>
            <a:endParaRPr lang="zh-CN" altLang="en-US" dirty="0"/>
          </a:p>
          <a:p>
            <a:pPr lvl="1"/>
            <a:r>
              <a:rPr lang="en-US" altLang="zh-CN" dirty="0"/>
              <a:t>基于配置类的装配是配置类及注解相结合的装配方式，该方式可以完全脱离对XML配置文件的依赖，是Spring Boot建议使用的装配方式。</a:t>
            </a:r>
            <a:endParaRPr lang="en-US" altLang="zh-CN" dirty="0"/>
          </a:p>
          <a:p>
            <a:pPr lvl="1"/>
            <a:r>
              <a:rPr lang="en-US" altLang="zh-CN" dirty="0"/>
              <a:t>基于配置类的装配需要涉及到两个重要的注解：@Configuration和@Bean。@Configuration用于标注一个类是一个配置类，Spring能够自动扫描并装配配置类，实际上，@Configuration和@Component注解的作用类似。@Bean注解用于标注配置类中的某个方法是创建Bean实例的方法，由@Bean注解标注的方法与XML配置文件中&lt;bean/&gt;元素的功能类似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4.2 装配Bean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基于配置类的装配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99515" y="1988820"/>
            <a:ext cx="952055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@Configuration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@ComponentScan(basePackages = {"com.javaee.ex04.service", "com.javaee.ex04.controller"})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class AppConfig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@Bean(name="bookService")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public BookService bookService(@Autowired Book book){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BookServiceImpl bookServiceImpl = new BookServiceImpl();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bookServiceImpl.setBook(book);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return bookServiceImpl;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}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4.2 装配Bean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Bean的使用</a:t>
            </a:r>
            <a:endParaRPr lang="zh-CN" altLang="en-US" dirty="0"/>
          </a:p>
          <a:p>
            <a:pPr lvl="1"/>
            <a:r>
              <a:rPr lang="zh-CN" altLang="en-US" dirty="0"/>
              <a:t>将Bean装配到IoC容器后，接下来就是获取Bean实例。ApplicationContext接口定义了getBean()，该方法有多个重载版本，用于从IoC容器中获取指定的Bean实例。这些重载方法中，较常用的方法主要有两个，分别是按引用名和按类型获取IoC容器的Bean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03705" y="4273550"/>
            <a:ext cx="97174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ApplicationContext applicationContext = new AnnotationConfigApplicationContext(AppConfig.class);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BookService bookService1 = (BookService)applicationContext.getBean("bookServiceImpl");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BookService bookService = applicationContext.getBean(BookServiceImpl.class);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4.3 依赖注入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Spring框架在装配Bean时，提供了依赖注入功能，并支持XML配置文件注入和注解注入两种方法。</a:t>
            </a:r>
            <a:endParaRPr lang="zh-CN" altLang="en-US" dirty="0"/>
          </a:p>
          <a:p>
            <a:pPr lvl="1"/>
            <a:r>
              <a:rPr lang="zh-CN" altLang="en-US" dirty="0"/>
              <a:t>基于XML的依赖注入</a:t>
            </a:r>
            <a:endParaRPr lang="zh-CN" altLang="en-US" dirty="0"/>
          </a:p>
          <a:p>
            <a:pPr lvl="1"/>
            <a:r>
              <a:rPr lang="zh-CN" altLang="en-US" dirty="0"/>
              <a:t>基于注解的依赖注入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4.3 依赖注入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基于XML的依赖注入</a:t>
            </a:r>
            <a:endParaRPr lang="zh-CN" altLang="en-US" dirty="0"/>
          </a:p>
          <a:p>
            <a:pPr lvl="1"/>
            <a:r>
              <a:rPr lang="zh-CN" altLang="en-US" dirty="0"/>
              <a:t>基于XML的依赖注入，就是在Spring配置文件中，通过配置&lt;bean/&gt;元素的子元素，实现依赖注入。Spring支持两种基于XML的依赖注入方式，即设值注入（Setter Injection）和构造注入（Constructor Injection）。设值注入是在Bean实例化后，由容器调用Bean实例的setter方法注入属性值，因此，要求Bean必须具备两个条件：</a:t>
            </a:r>
            <a:r>
              <a:rPr lang="zh-CN" altLang="en-US" dirty="0">
                <a:solidFill>
                  <a:srgbClr val="FF0000"/>
                </a:solidFill>
              </a:rPr>
              <a:t>无参构造方法和用于设值注入的setter方法</a:t>
            </a:r>
            <a:r>
              <a:rPr lang="zh-CN" altLang="en-US" dirty="0"/>
              <a:t>。构造注入是在执行构造方法时完成注入，因此，需要Bean提供与注入参数一致的</a:t>
            </a:r>
            <a:r>
              <a:rPr lang="zh-CN" altLang="en-US" dirty="0">
                <a:solidFill>
                  <a:srgbClr val="FF0000"/>
                </a:solidFill>
              </a:rPr>
              <a:t>有参构造方法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4.3 依赖注入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基于XML的依赖注入</a:t>
            </a:r>
            <a:endParaRPr lang="zh-CN" altLang="en-US" dirty="0"/>
          </a:p>
          <a:p>
            <a:pPr lvl="1"/>
            <a:r>
              <a:rPr lang="zh-CN" altLang="en-US" dirty="0"/>
              <a:t>1、setter注入</a:t>
            </a:r>
            <a:endParaRPr lang="zh-CN" altLang="en-US" dirty="0"/>
          </a:p>
          <a:p>
            <a:pPr lvl="2"/>
            <a:r>
              <a:rPr lang="zh-CN" altLang="en-US" dirty="0"/>
              <a:t>设值注入是通过配置&lt;bean/&gt;元素的&lt;property/&gt;子元素实现的，可以注入基本类型、引用类型及集合类型的数据。</a:t>
            </a:r>
            <a:endParaRPr lang="zh-CN" altLang="en-US" dirty="0"/>
          </a:p>
          <a:p>
            <a:pPr lvl="2"/>
            <a:r>
              <a:rPr lang="en-US" altLang="zh-CN" dirty="0"/>
              <a:t>setter</a:t>
            </a:r>
            <a:r>
              <a:rPr lang="zh-CN" altLang="en-US" dirty="0"/>
              <a:t>注入的条件</a:t>
            </a:r>
            <a:endParaRPr lang="zh-CN" altLang="en-US" dirty="0"/>
          </a:p>
          <a:p>
            <a:pPr lvl="3"/>
            <a:r>
              <a:rPr lang="zh-CN" altLang="en-US" dirty="0"/>
              <a:t>无参构造方法</a:t>
            </a:r>
            <a:endParaRPr lang="zh-CN" altLang="en-US" dirty="0"/>
          </a:p>
          <a:p>
            <a:pPr lvl="3"/>
            <a:r>
              <a:rPr lang="en-US" altLang="zh-CN" dirty="0"/>
              <a:t>setter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理解容器的概念</a:t>
            </a:r>
            <a:endParaRPr lang="zh-CN" dirty="0"/>
          </a:p>
          <a:p>
            <a:pPr lvl="0"/>
            <a:r>
              <a:rPr lang="zh-CN" dirty="0"/>
              <a:t>掌握启动容器的方法及机理</a:t>
            </a:r>
            <a:endParaRPr lang="zh-CN" dirty="0"/>
          </a:p>
          <a:p>
            <a:pPr lvl="0"/>
            <a:r>
              <a:rPr lang="zh-CN" dirty="0"/>
              <a:t>理解控制翻转和依赖注入的思想</a:t>
            </a:r>
            <a:endParaRPr lang="zh-CN" dirty="0"/>
          </a:p>
          <a:p>
            <a:pPr lvl="0"/>
            <a:r>
              <a:rPr lang="zh-CN" dirty="0"/>
              <a:t>掌握</a:t>
            </a:r>
            <a:r>
              <a:rPr lang="en-US" altLang="zh-CN" dirty="0"/>
              <a:t>Bean</a:t>
            </a:r>
            <a:r>
              <a:rPr lang="zh-CN" altLang="en-US" dirty="0"/>
              <a:t>的作用域和生命周期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4.3 依赖注入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基于XML的依赖注入</a:t>
            </a:r>
            <a:endParaRPr lang="zh-CN" altLang="en-US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、构造注入</a:t>
            </a:r>
            <a:endParaRPr lang="zh-CN" altLang="en-US" dirty="0"/>
          </a:p>
          <a:p>
            <a:pPr lvl="2"/>
            <a:r>
              <a:rPr lang="zh-CN" altLang="en-US" dirty="0"/>
              <a:t>ava类的构造方法可以按有无形参、形参类型或数量进行重载，在对象实例化时对应的构造方法被自动调用，因此，构造方法是对象属性初始化的重要手段。与setter注入不同的是，构造方法注入需要定义有参构造方法。</a:t>
            </a:r>
            <a:endParaRPr lang="zh-CN" altLang="en-US" dirty="0"/>
          </a:p>
          <a:p>
            <a:pPr lvl="2"/>
            <a:r>
              <a:rPr lang="zh-CN" altLang="en-US" dirty="0"/>
              <a:t>构造注入的条件</a:t>
            </a:r>
            <a:endParaRPr lang="zh-CN" altLang="en-US" dirty="0"/>
          </a:p>
          <a:p>
            <a:pPr lvl="3"/>
            <a:r>
              <a:rPr lang="zh-CN" dirty="0"/>
              <a:t>定义有参构造方法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4.3 依赖注入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基于注解的依赖注入</a:t>
            </a:r>
            <a:endParaRPr lang="zh-CN" altLang="en-US" dirty="0"/>
          </a:p>
          <a:p>
            <a:pPr lvl="1"/>
            <a:r>
              <a:rPr lang="zh-CN" altLang="en-US" dirty="0"/>
              <a:t>如果使用基于注解的方式装配Bean，继续采用注解注入是显而易见的。@Autowired和@Resource注解均可以实现属性的注入。</a:t>
            </a:r>
            <a:endParaRPr lang="zh-CN" altLang="en-US" dirty="0"/>
          </a:p>
          <a:p>
            <a:pPr lvl="0"/>
            <a:r>
              <a:rPr lang="zh-CN" altLang="en-US" dirty="0"/>
              <a:t>@Qualifier注解</a:t>
            </a:r>
            <a:endParaRPr lang="zh-CN" altLang="en-US" dirty="0"/>
          </a:p>
          <a:p>
            <a:pPr lvl="1"/>
            <a:r>
              <a:rPr lang="zh-CN" altLang="en-US" dirty="0"/>
              <a:t>@Autowired注解是按类型在IoC容器中查找被注入的Bean实例，若IoC容器中装配了多个PubService接口的实现类，则在注入Publisher类型的属性时，便无法确定依赖注入哪个实现类。这种不确定性，会引起依赖注入出现异常。为此，Spring框架提供了@Qualifier注解，该注解可通过value属性指定Bean实例名，即按名称查找IoC容器中的Bean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4.4 Bean的作用域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Bean的作用域决定了Bean实例在项目中的可见性，只有当前可见的Bean，才能从Spring IoC容器中的获得并使用。</a:t>
            </a:r>
            <a:endParaRPr lang="zh-CN" altLang="en-US" dirty="0"/>
          </a:p>
          <a:p>
            <a:pPr lvl="0"/>
            <a:r>
              <a:rPr lang="zh-CN" altLang="en-US" dirty="0"/>
              <a:t>Spring支持的</a:t>
            </a:r>
            <a:r>
              <a:rPr lang="en-US" altLang="zh-CN" dirty="0"/>
              <a:t>4</a:t>
            </a:r>
            <a:r>
              <a:rPr lang="zh-CN" altLang="en-US" dirty="0"/>
              <a:t>种常见的作用域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71270" y="2997200"/>
          <a:ext cx="9405620" cy="291655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45310"/>
                <a:gridCol w="7560310"/>
              </a:tblGrid>
              <a:tr h="2914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作用域名称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说明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875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singleton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单例作用域，是IoC容器的默认作用域。由singleton作用域定义的Bean，在IoC容器中只有一个实例，在IoC容器启动时被实例化，该实例可被多次引用（或获取），每次引用（或获取）的实例相同。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583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prototype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原型作用域，由prototype作用域定义的Bean，在引用（或获取）时被创建，因此，每次引用（或获取）的实例是不同的。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5829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request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用于Web环境，由request作用域定义的Bean，在同一HTTP请求中，多次引用的实例是相同的。不同HTTP请求中，引用的实例是不同的。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5835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session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用于Web环境，由session作用域定义的Bean，在同一HTTP会话中，多次引用的实例是相同的。不同HTTP会话中，引用的实例是不同的。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068" y="116205"/>
            <a:ext cx="10668000" cy="762000"/>
          </a:xfrm>
        </p:spPr>
        <p:txBody>
          <a:bodyPr/>
          <a:lstStyle/>
          <a:p>
            <a:r>
              <a:rPr lang="zh-CN" altLang="en-US" dirty="0"/>
              <a:t>4.4 Bean的作用域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基于XML配置文件的作用域配置</a:t>
            </a:r>
            <a:endParaRPr lang="zh-CN" altLang="en-US" dirty="0"/>
          </a:p>
          <a:p>
            <a:pPr lvl="1"/>
            <a:r>
              <a:rPr lang="zh-CN" altLang="en-US" dirty="0"/>
              <a:t>singleton是IoC容器的默认作用域，当Bean采用singleton作用域装配到容器时，便会在容器中创建一个唯一的实例。不管在项目中引用该实例多少次，获得的实例都是相同的。显然，IoC容器会维护着所有以singleton作用域创建的Bean，并负责这些Bean的引用请求。当Bean采用prototype作用域装配到容器时，容器并不会创建实例。容器只有在接收到实例引用请求时，才会创建一个实例给请求方。实际上，IoC容器将实例交给请求方后，便不在负责管理prototype作用域的Bean，这些Bean将由请求方负责，因此，两次从容器中获得的prototype作用域的Bean，是不同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4.4 Bean的作用域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基于注解的作用域配置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415415" y="2060575"/>
            <a:ext cx="92449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sym typeface="+mn-ea"/>
              </a:rPr>
              <a:t>@Service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@Scope(</a:t>
            </a:r>
            <a:r>
              <a:rPr lang="zh-CN" altLang="en-US">
                <a:solidFill>
                  <a:srgbClr val="FF0000"/>
                </a:solidFill>
              </a:rPr>
              <a:t>ConfigurableBeanFactory.SCOPE_PROTOTYPE</a:t>
            </a:r>
            <a:r>
              <a:rPr lang="zh-CN" altLang="en-US">
                <a:solidFill>
                  <a:srgbClr val="0070C0"/>
                </a:solidFill>
              </a:rPr>
              <a:t>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class ClassService {}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7170" y="3357245"/>
            <a:ext cx="83966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@Service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@Scope(</a:t>
            </a:r>
            <a:r>
              <a:rPr lang="zh-CN" altLang="en-US">
                <a:solidFill>
                  <a:srgbClr val="FF0000"/>
                </a:solidFill>
              </a:rPr>
              <a:t>ConfigurableBeanFactory.SCOPE_SINGLETON</a:t>
            </a:r>
            <a:r>
              <a:rPr lang="zh-CN" altLang="en-US">
                <a:solidFill>
                  <a:srgbClr val="0070C0"/>
                </a:solidFill>
              </a:rPr>
              <a:t>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class StudentService {}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</a:t>
            </a:r>
            <a:r>
              <a:rPr lang="en-US" altLang="zh-CN" dirty="0"/>
              <a:t>5 </a:t>
            </a:r>
            <a:r>
              <a:rPr lang="zh-CN" altLang="en-US" dirty="0">
                <a:sym typeface="+mn-ea"/>
              </a:rPr>
              <a:t>Bean的生命周期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IoC容器中所有的Bean，都会经历从创建到消亡的过程，这一过程便是Bean的生命周期。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343660" y="2277110"/>
          <a:ext cx="9628505" cy="413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636135" imgH="1993265" progId="Visio.Drawing.11">
                  <p:embed/>
                </p:oleObj>
              </mc:Choice>
              <mc:Fallback>
                <p:oleObj name="" r:id="rId2" imgW="4636135" imgH="19932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660" y="2277110"/>
                        <a:ext cx="9628505" cy="4131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本章小结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1. </a:t>
            </a:r>
            <a:r>
              <a:rPr lang="zh-CN" altLang="en-US" dirty="0"/>
              <a:t>IoC容器是Spring的核心技术之一，本章在介绍Spring体系结构的基础上，着重阐述在IoC容器中装配Bean的常见方法，如配置文件、注解及配置类等。依赖注入和作用域配置是装配Bean时的重要环节，Bean生命周期的主要特征取决于Bean的作用域配置。</a:t>
            </a:r>
            <a:endParaRPr lang="zh-CN" altLang="en-US" dirty="0"/>
          </a:p>
          <a:p>
            <a:pPr lvl="0"/>
            <a:r>
              <a:rPr lang="en-US" altLang="zh-CN" dirty="0"/>
              <a:t>2. </a:t>
            </a:r>
            <a:r>
              <a:rPr lang="zh-CN" altLang="en-US" dirty="0"/>
              <a:t>虽然Spring支持多种Bean的装配方式，并且可以混合使用，但无疑注解和配置类这两种方式，相对比较简洁。在实际应用中，建议采用注解和配置类的结合方式，即项目中自定义类采用注解装配，非自定义类（如第3方类）采用配置类装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4.1 Spring</a:t>
            </a:r>
            <a:r>
              <a:rPr lang="zh-CN" altLang="en-US" dirty="0"/>
              <a:t>概述</a:t>
            </a:r>
            <a:endParaRPr lang="zh-CN" altLang="en-US" dirty="0"/>
          </a:p>
          <a:p>
            <a:pPr lvl="0"/>
            <a:r>
              <a:rPr lang="en-US" altLang="zh-CN" dirty="0"/>
              <a:t>4.2 </a:t>
            </a:r>
            <a:r>
              <a:rPr lang="zh-CN" altLang="en-US" dirty="0"/>
              <a:t>装配</a:t>
            </a:r>
            <a:r>
              <a:rPr lang="en-US" altLang="zh-CN" dirty="0"/>
              <a:t>Bean</a:t>
            </a:r>
            <a:endParaRPr lang="en-US" altLang="zh-CN" dirty="0"/>
          </a:p>
          <a:p>
            <a:pPr lvl="0"/>
            <a:r>
              <a:rPr lang="en-US" altLang="zh-CN" dirty="0"/>
              <a:t>4.3 </a:t>
            </a:r>
            <a:r>
              <a:rPr lang="zh-CN" altLang="en-US" dirty="0"/>
              <a:t>依赖注入</a:t>
            </a:r>
            <a:endParaRPr lang="zh-CN" altLang="en-US" dirty="0"/>
          </a:p>
          <a:p>
            <a:pPr lvl="0"/>
            <a:r>
              <a:rPr lang="en-US" altLang="zh-CN" dirty="0"/>
              <a:t>4.4 Bean</a:t>
            </a:r>
            <a:r>
              <a:rPr lang="zh-CN" altLang="en-US" dirty="0"/>
              <a:t>的作用域</a:t>
            </a:r>
            <a:endParaRPr lang="zh-CN" altLang="en-US" dirty="0"/>
          </a:p>
          <a:p>
            <a:pPr lvl="0"/>
            <a:r>
              <a:rPr lang="en-US" altLang="zh-CN" dirty="0"/>
              <a:t>4.5 Bean</a:t>
            </a:r>
            <a:r>
              <a:rPr lang="zh-CN" altLang="en-US" dirty="0"/>
              <a:t>的生命周期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4.1 Spring概述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Spring框架体系结构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063750" y="1988820"/>
          <a:ext cx="7922895" cy="440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6804025" imgH="3783330" progId="Visio.Drawing.11">
                  <p:embed/>
                </p:oleObj>
              </mc:Choice>
              <mc:Fallback>
                <p:oleObj name="" r:id="rId2" imgW="6804025" imgH="37833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0" y="1988820"/>
                        <a:ext cx="7922895" cy="4405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4.1 Spring概述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Spring IoC容器简介</a:t>
            </a:r>
            <a:endParaRPr lang="zh-CN" altLang="en-US" dirty="0"/>
          </a:p>
          <a:p>
            <a:pPr lvl="1"/>
            <a:r>
              <a:rPr lang="zh-CN" altLang="en-US" dirty="0"/>
              <a:t>IoC的基本思想是将开发人员设计好的对象交给IoC容器管理，而不是在使用时通过new来创建对象。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75460" y="2853055"/>
          <a:ext cx="8436610" cy="325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5586730" imgH="2157730" progId="Visio.Drawing.11">
                  <p:embed/>
                </p:oleObj>
              </mc:Choice>
              <mc:Fallback>
                <p:oleObj name="" r:id="rId2" imgW="5586730" imgH="215773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5460" y="2853055"/>
                        <a:ext cx="8436610" cy="3258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4.1 Spring概述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ApplicationContext接口</a:t>
            </a:r>
            <a:endParaRPr lang="zh-CN" altLang="en-US" dirty="0"/>
          </a:p>
          <a:p>
            <a:pPr lvl="1"/>
            <a:r>
              <a:rPr lang="zh-CN" altLang="en-US" dirty="0"/>
              <a:t>Spring要求IoC容器实现BeanFactory或ApplicationContext接口，BeanFactory是Spring提供的一个顶级容器接口，ApplicationContext在BeanFactory的基础上构建，包含BeanFactory的所有功能，同时还提供了一些其他特性，如事件发布、国际化信息支持等。</a:t>
            </a:r>
            <a:endParaRPr lang="zh-CN" altLang="en-US" dirty="0"/>
          </a:p>
          <a:p>
            <a:pPr lvl="1"/>
            <a:r>
              <a:rPr lang="zh-CN" altLang="en-US" dirty="0"/>
              <a:t>使用BeanFactory创建的IoC容器中的Bean，只在需要使用的时候，才对所需的Bean进行初始化和依赖注入（即延迟加载）；使用ApplicationContext创建的IoC容器中的Bean，在容器启动后，所有Singleton作用域的Bean都会被初始化和依赖注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4.1 Spring概述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ApplicationContext接口的常见实现类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55370" y="2060575"/>
          <a:ext cx="10212705" cy="2941955"/>
        </p:xfrm>
        <a:graphic>
          <a:graphicData uri="http://schemas.openxmlformats.org/drawingml/2006/table">
            <a:tbl>
              <a:tblPr/>
              <a:tblGrid>
                <a:gridCol w="4646295"/>
                <a:gridCol w="3748405"/>
                <a:gridCol w="1818005"/>
              </a:tblGrid>
              <a:tr h="466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实现类名称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装配方式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2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FileSystemXmlApplicationContext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默认情况下，从文件系统加载Bean定义及相关资源。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XML装配方式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67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ClassPathXmlApplicationContext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从Classpath加载Bean定义及相关资源。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XML装配方式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2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AnnotationConfigApplicationContext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从Classpath加载Java配置类。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注解装配方式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4.1 Spring概述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启动</a:t>
            </a:r>
            <a:r>
              <a:rPr lang="en-US" altLang="zh-CN" dirty="0"/>
              <a:t>IoC</a:t>
            </a:r>
            <a:r>
              <a:rPr lang="zh-CN" altLang="en-US" dirty="0"/>
              <a:t>容器</a:t>
            </a:r>
            <a:endParaRPr lang="zh-CN" altLang="en-US" dirty="0"/>
          </a:p>
          <a:p>
            <a:pPr lvl="1"/>
            <a:r>
              <a:rPr lang="zh-CN" altLang="en-US" dirty="0"/>
              <a:t>1、基于配置文件启动IoC容器</a:t>
            </a:r>
            <a:endParaRPr lang="zh-CN" altLang="en-US" dirty="0"/>
          </a:p>
          <a:p>
            <a:pPr lvl="2"/>
            <a:r>
              <a:rPr lang="zh-CN" altLang="en-US" dirty="0"/>
              <a:t>ApplicationContext ac = new ClassPathXmlApplicationContext("classpath:config/beans.xml");</a:t>
            </a:r>
            <a:endParaRPr lang="zh-CN" altLang="en-US" dirty="0"/>
          </a:p>
          <a:p>
            <a:pPr lvl="1"/>
            <a:r>
              <a:rPr lang="zh-CN" altLang="en-US" dirty="0"/>
              <a:t>2、基于配置类启动IoC容器</a:t>
            </a:r>
            <a:endParaRPr lang="zh-CN" altLang="en-US" dirty="0"/>
          </a:p>
          <a:p>
            <a:pPr lvl="2"/>
            <a:r>
              <a:rPr lang="zh-CN" altLang="en-US" dirty="0"/>
              <a:t>ApplicationContext ac = new AnnotationConfigApplicationContext(AppConfig.class);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4.2 装配Bean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完整的Bean配置通常包括两个阶段：</a:t>
            </a:r>
            <a:endParaRPr lang="zh-CN" altLang="en-US" dirty="0"/>
          </a:p>
          <a:p>
            <a:pPr lvl="1"/>
            <a:r>
              <a:rPr lang="zh-CN" altLang="en-US" dirty="0"/>
              <a:t>第一阶段是创建Bean实例，并注册到IoC容器中，该阶段可称为Bean的装配阶段；</a:t>
            </a:r>
            <a:endParaRPr lang="zh-CN" altLang="en-US" dirty="0"/>
          </a:p>
          <a:p>
            <a:pPr lvl="2"/>
            <a:r>
              <a:rPr lang="zh-CN" altLang="en-US" dirty="0"/>
              <a:t>第二阶段是完成Bean实例的依赖注入，该阶段可称为Bean的依赖注入阶段。</a:t>
            </a:r>
            <a:endParaRPr lang="zh-CN" altLang="en-US" dirty="0"/>
          </a:p>
          <a:p>
            <a:pPr lvl="0"/>
            <a:r>
              <a:rPr lang="zh-CN" altLang="en-US" dirty="0"/>
              <a:t>Spring支持多种装配Bean的方式，通过这些方式开发人员可以轻松地将项目中需要的Bean配置到IoC容器中。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e2acada2-7592-43ab-b4f7-8a96ca2da273}"/>
</p:tagLst>
</file>

<file path=ppt/tags/tag5.xml><?xml version="1.0" encoding="utf-8"?>
<p:tagLst xmlns:p="http://schemas.openxmlformats.org/presentationml/2006/main">
  <p:tag name="KSO_WM_UNIT_TABLE_BEAUTIFY" val="smartTable{7e92d3ac-78ca-4f0e-b568-42067a22cb7f}"/>
  <p:tag name="TABLE_ENDDRAG_ORIGIN_RECT" val="767*326"/>
  <p:tag name="TABLE_ENDDRAG_RECT" val="100*184*767*326"/>
</p:tagLst>
</file>

<file path=ppt/tags/tag6.xml><?xml version="1.0" encoding="utf-8"?>
<p:tagLst xmlns:p="http://schemas.openxmlformats.org/presentationml/2006/main">
  <p:tag name="KSO_WM_UNIT_TABLE_BEAUTIFY" val="smartTable{237785f6-9fa6-47ed-aefa-d0e7310b8674}"/>
</p:tagLst>
</file>

<file path=ppt/tags/tag7.xml><?xml version="1.0" encoding="utf-8"?>
<p:tagLst xmlns:p="http://schemas.openxmlformats.org/presentationml/2006/main">
  <p:tag name="KSO_WM_UNIT_TABLE_BEAUTIFY" val="smartTable{d5dcea0c-e22c-4c5e-9f92-a7633d45a231}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PP_MARK_KEY" val="8af93dbe-fbb8-4add-bde0-0f7f15d00908"/>
  <p:tag name="COMMONDATA" val="eyJoZGlkIjoiYjk2NTg4NmE5YzJjOTliYjI4MDBjOWI2NWZkNTM2M2MifQ=="/>
</p:tagLst>
</file>

<file path=ppt/theme/theme1.xml><?xml version="1.0" encoding="utf-8"?>
<a:theme xmlns:a="http://schemas.openxmlformats.org/drawingml/2006/main" name="Management">
  <a:themeElements>
    <a:clrScheme name="Office 主题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6301</Words>
  <Application>WPS 演示</Application>
  <PresentationFormat>全屏显示(4:3)</PresentationFormat>
  <Paragraphs>360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Calibri</vt:lpstr>
      <vt:lpstr>楷体_GB2312</vt:lpstr>
      <vt:lpstr>Management</vt:lpstr>
      <vt:lpstr>Visio.Drawing.11</vt:lpstr>
      <vt:lpstr>Visio.Drawing.11</vt:lpstr>
      <vt:lpstr>Visio.Drawing.11</vt:lpstr>
      <vt:lpstr>Java EE项目开发教程</vt:lpstr>
      <vt:lpstr>本章目标</vt:lpstr>
      <vt:lpstr>本章内容</vt:lpstr>
      <vt:lpstr>4.1 Spring概述</vt:lpstr>
      <vt:lpstr>4.1 Spring概述</vt:lpstr>
      <vt:lpstr>4.1 Spring概述</vt:lpstr>
      <vt:lpstr>4.1 Spring概述</vt:lpstr>
      <vt:lpstr>4.1 Spring概述</vt:lpstr>
      <vt:lpstr>4.2 装配Bean</vt:lpstr>
      <vt:lpstr>4.2 装配Bean</vt:lpstr>
      <vt:lpstr>4.2 装配Bean</vt:lpstr>
      <vt:lpstr>4.2 装配Bean</vt:lpstr>
      <vt:lpstr>4.2 装配Bean</vt:lpstr>
      <vt:lpstr>4.2 装配Bean</vt:lpstr>
      <vt:lpstr>4.2 装配Bean</vt:lpstr>
      <vt:lpstr>4.2 装配Bean</vt:lpstr>
      <vt:lpstr>4.3 依赖注入</vt:lpstr>
      <vt:lpstr>4.3 依赖注入</vt:lpstr>
      <vt:lpstr>4.3 依赖注入</vt:lpstr>
      <vt:lpstr>4.3 依赖注入</vt:lpstr>
      <vt:lpstr>4.3 依赖注入</vt:lpstr>
      <vt:lpstr>4.4 Bean的作用域</vt:lpstr>
      <vt:lpstr>4.4 Bean的作用域</vt:lpstr>
      <vt:lpstr>4.4 Bean的作用域</vt:lpstr>
      <vt:lpstr>4.5 Bean的生命周期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wyt</dc:creator>
  <cp:lastModifiedBy>潘章明</cp:lastModifiedBy>
  <cp:revision>466</cp:revision>
  <dcterms:created xsi:type="dcterms:W3CDTF">2018-07-29T13:02:00Z</dcterms:created>
  <dcterms:modified xsi:type="dcterms:W3CDTF">2023-04-15T00:50:19Z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604F88D08A3D485896D9FA88D21296A1</vt:lpwstr>
  </property>
  <property fmtid="{D5CDD505-2E9C-101B-9397-08002B2CF9AE}" pid="3" name="KSOProductBuildVer">
    <vt:lpwstr>2052-11.1.0.14036</vt:lpwstr>
  </property>
</Properties>
</file>