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3"/>
    <p:sldId id="259" r:id="rId4"/>
    <p:sldId id="330" r:id="rId5"/>
    <p:sldId id="260" r:id="rId6"/>
    <p:sldId id="331" r:id="rId7"/>
    <p:sldId id="332" r:id="rId8"/>
    <p:sldId id="333" r:id="rId9"/>
    <p:sldId id="334" r:id="rId10"/>
    <p:sldId id="335" r:id="rId11"/>
    <p:sldId id="336" r:id="rId12"/>
    <p:sldId id="337" r:id="rId13"/>
    <p:sldId id="338" r:id="rId14"/>
    <p:sldId id="339" r:id="rId15"/>
    <p:sldId id="340" r:id="rId16"/>
    <p:sldId id="341" r:id="rId17"/>
    <p:sldId id="342" r:id="rId18"/>
    <p:sldId id="343" r:id="rId19"/>
    <p:sldId id="344" r:id="rId20"/>
    <p:sldId id="345" r:id="rId21"/>
    <p:sldId id="346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58" r:id="rId34"/>
    <p:sldId id="359" r:id="rId35"/>
    <p:sldId id="360" r:id="rId36"/>
    <p:sldId id="361" r:id="rId37"/>
    <p:sldId id="362" r:id="rId38"/>
    <p:sldId id="363" r:id="rId39"/>
    <p:sldId id="266" r:id="rId40"/>
  </p:sldIdLst>
  <p:sldSz cx="12192000" cy="6858000"/>
  <p:notesSz cx="6858000" cy="9144000"/>
  <p:custDataLst>
    <p:tags r:id="rId45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704" y="-84"/>
      </p:cViewPr>
      <p:guideLst>
        <p:guide orient="horz" pos="2160"/>
        <p:guide pos="38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5" Type="http://schemas.openxmlformats.org/officeDocument/2006/relationships/tags" Target="tags/tag12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051FFFF3-E39B-4E0D-B798-A3F48F446DB0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07533" y="1341438"/>
            <a:ext cx="10363200" cy="1655762"/>
          </a:xfrm>
        </p:spPr>
        <p:txBody>
          <a:bodyPr/>
          <a:lstStyle>
            <a:lvl1pPr>
              <a:defRPr sz="4800"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71133" y="3933825"/>
            <a:ext cx="9347200" cy="16002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9144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1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8B46E5F6-B413-480F-8F7D-5CADBA6693A6}" type="slidenum">
              <a:rPr lang="en-US" altLang="zh-CN"/>
            </a:fld>
            <a:endParaRPr lang="en-US" altLang="zh-CN"/>
          </a:p>
        </p:txBody>
      </p:sp>
      <p:sp>
        <p:nvSpPr>
          <p:cNvPr id="9223" name="AutoShape 7"/>
          <p:cNvSpPr>
            <a:spLocks noChangeArrowheads="1"/>
          </p:cNvSpPr>
          <p:nvPr/>
        </p:nvSpPr>
        <p:spPr bwMode="auto">
          <a:xfrm>
            <a:off x="624417" y="3213100"/>
            <a:ext cx="103632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E87B39-F052-4446-96C4-64A29AF8D9A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65117" y="228600"/>
            <a:ext cx="2669116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55651" y="228600"/>
            <a:ext cx="7806267" cy="5791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266717-4F46-4365-BE3E-62A7D517BA5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A87FA3-DA84-48EE-BCA2-D099E528C63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11CA67-9F77-49A6-A01C-D1EAEE69AEF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7556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1251" y="1219200"/>
            <a:ext cx="52324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D1F69D-F5C0-4E81-9D91-23C1B380F1A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462275-CDC1-46F8-B238-F45F7C904AE7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4296C3-ED9F-46D3-A925-436F926E812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BF1FD8-37CB-4F0A-8DB5-5F72A5DDD846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49832D-7E3F-48F2-8574-743A82C4F1A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D531BB-009F-465A-9EDF-F5E6ABB4FF0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6233" y="228600"/>
            <a:ext cx="106680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1" y="1219200"/>
            <a:ext cx="10668000" cy="4800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</p:txBody>
      </p:sp>
      <p:sp>
        <p:nvSpPr>
          <p:cNvPr id="8196" name="AutoShape 4"/>
          <p:cNvSpPr>
            <a:spLocks noChangeArrowheads="1"/>
          </p:cNvSpPr>
          <p:nvPr/>
        </p:nvSpPr>
        <p:spPr bwMode="auto">
          <a:xfrm>
            <a:off x="812800" y="1066800"/>
            <a:ext cx="10610851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2"/>
          </a:solidFill>
          <a:ln w="9525">
            <a:solidFill>
              <a:schemeClr val="accent2"/>
            </a:solidFill>
            <a:round/>
          </a:ln>
        </p:spPr>
        <p:txBody>
          <a:bodyPr/>
          <a:lstStyle/>
          <a:p>
            <a:endParaRPr lang="zh-CN" altLang="zh-CN" sz="2400" b="0">
              <a:latin typeface="Times New Roman" panose="02020603050405020304" charset="0"/>
            </a:endParaRPr>
          </a:p>
        </p:txBody>
      </p:sp>
      <p:sp>
        <p:nvSpPr>
          <p:cNvPr id="8197" name="Line 5"/>
          <p:cNvSpPr>
            <a:spLocks noChangeShapeType="1"/>
          </p:cNvSpPr>
          <p:nvPr/>
        </p:nvSpPr>
        <p:spPr bwMode="auto">
          <a:xfrm flipV="1">
            <a:off x="812800" y="6172200"/>
            <a:ext cx="10566400" cy="0"/>
          </a:xfrm>
          <a:prstGeom prst="line">
            <a:avLst/>
          </a:prstGeom>
          <a:noFill/>
          <a:ln w="3175">
            <a:solidFill>
              <a:schemeClr val="accent2"/>
            </a:solidFill>
            <a:rou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8128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600" b="0"/>
            </a:lvl1pPr>
          </a:lstStyle>
          <a:p>
            <a:endParaRPr lang="en-US" altLang="zh-CN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600" b="0"/>
            </a:lvl1pPr>
          </a:lstStyle>
          <a:p>
            <a:endParaRPr lang="en-US" altLang="zh-CN"/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641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600" b="0"/>
            </a:lvl1pPr>
          </a:lstStyle>
          <a:p>
            <a:fld id="{730F9FC3-988C-4398-9812-F0854FDAC92B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800" b="1">
          <a:solidFill>
            <a:schemeClr val="hlink"/>
          </a:solidFill>
          <a:latin typeface="Times New Roman" panose="02020603050405020304" charset="0"/>
          <a:ea typeface="楷体_GB2312" pitchFamily="49" charset="-122"/>
        </a:defRPr>
      </a:lvl9pPr>
    </p:titleStyle>
    <p:bodyStyle>
      <a:lvl1pPr marL="469900" indent="-46990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o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88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n"/>
        <a:defRPr sz="2800" b="1">
          <a:solidFill>
            <a:schemeClr val="tx1"/>
          </a:solidFill>
          <a:latin typeface="+mn-lt"/>
          <a:ea typeface="+mn-ea"/>
        </a:defRPr>
      </a:lvl2pPr>
      <a:lvl3pPr marL="1304925" indent="-395605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94180" indent="-387350" algn="l" rtl="0" eaLnBrk="1" fontAlgn="base" hangingPunct="1">
        <a:lnSpc>
          <a:spcPct val="110000"/>
        </a:lnSpc>
        <a:spcBef>
          <a:spcPct val="20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ü"/>
        <a:defRPr sz="2800" b="1">
          <a:solidFill>
            <a:schemeClr val="tx1"/>
          </a:solidFill>
          <a:latin typeface="+mn-lt"/>
          <a:ea typeface="+mn-ea"/>
        </a:defRPr>
      </a:lvl4pPr>
      <a:lvl5pPr marL="20942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5pPr>
      <a:lvl6pPr marL="25514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6pPr>
      <a:lvl7pPr marL="30086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7pPr>
      <a:lvl8pPr marL="34658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8pPr>
      <a:lvl9pPr marL="3923030" indent="-398780" algn="l" rtl="0" eaLnBrk="1" fontAlgn="base" hangingPunct="1">
        <a:lnSpc>
          <a:spcPct val="110000"/>
        </a:lnSpc>
        <a:spcBef>
          <a:spcPct val="25000"/>
        </a:spcBef>
        <a:spcAft>
          <a:spcPct val="0"/>
        </a:spcAft>
        <a:buClr>
          <a:schemeClr val="accent2"/>
        </a:buClr>
        <a:buFont typeface="Wingdings" panose="05000000000000000000" pitchFamily="2" charset="2"/>
        <a:buChar char="§"/>
        <a:defRPr sz="2400">
          <a:solidFill>
            <a:schemeClr val="tx1"/>
          </a:solidFill>
          <a:latin typeface="Verdana" panose="020B0604030504040204" pitchFamily="34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emf"/><Relationship Id="rId2" Type="http://schemas.openxmlformats.org/officeDocument/2006/relationships/oleObject" Target="../embeddings/oleObject2.bin"/><Relationship Id="rId1" Type="http://schemas.openxmlformats.org/officeDocument/2006/relationships/tags" Target="../tags/tag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emf"/><Relationship Id="rId2" Type="http://schemas.openxmlformats.org/officeDocument/2006/relationships/oleObject" Target="../embeddings/oleObject1.bin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/>
          <a:p>
            <a:fld id="{876374AF-5FE4-4AFF-8D8F-E247DF6F871F}" type="slidenum">
              <a:rPr lang="en-US" altLang="zh-CN"/>
            </a:fld>
            <a:endParaRPr lang="en-US" altLang="zh-CN"/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sz="4400" dirty="0"/>
              <a:t>Java EE</a:t>
            </a:r>
            <a:r>
              <a:rPr lang="zh-CN" altLang="en-US" sz="4400" dirty="0"/>
              <a:t>项目开发教程</a:t>
            </a:r>
            <a:endParaRPr lang="zh-CN" altLang="en-US" sz="4400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82888" y="3573463"/>
            <a:ext cx="7058025" cy="2376487"/>
          </a:xfrm>
        </p:spPr>
        <p:txBody>
          <a:bodyPr/>
          <a:lstStyle/>
          <a:p>
            <a:r>
              <a:rPr altLang="zh-CN" dirty="0"/>
              <a:t>第5章 Spring AOP与声明式事务</a:t>
            </a:r>
            <a:endParaRPr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5.2 AOP实现机制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静态代理</a:t>
            </a:r>
            <a:endParaRPr lang="zh-CN" altLang="en-US" dirty="0"/>
          </a:p>
          <a:p>
            <a:pPr lvl="1"/>
            <a:r>
              <a:rPr lang="zh-CN" altLang="en-US" dirty="0"/>
              <a:t>静态代理是一种设计模式，该模式涉及接口、目标对象、通知（或切面）、代理等元素，这些元素之间的关系。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3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2063750" y="2924810"/>
          <a:ext cx="7733665" cy="3421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3307715" imgH="1471930" progId="Visio.Drawing.11">
                  <p:embed/>
                </p:oleObj>
              </mc:Choice>
              <mc:Fallback>
                <p:oleObj name="" r:id="rId2" imgW="3307715" imgH="147193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063750" y="2924810"/>
                        <a:ext cx="7733665" cy="342138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5.2 AOP实现机制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动态代理技术</a:t>
            </a:r>
            <a:endParaRPr lang="zh-CN" altLang="en-US" dirty="0"/>
          </a:p>
          <a:p>
            <a:pPr lvl="1"/>
            <a:r>
              <a:rPr lang="zh-CN" altLang="en-US" dirty="0"/>
              <a:t>动态代理技术是一种运行时的关注点横切技术，即代理在运行时动态创建。动态代理可为指定的接口在系统运行期间动态地生成代理对象，从而摆脱静态代理实现AOP的窘境。</a:t>
            </a:r>
            <a:endParaRPr lang="zh-CN" altLang="en-US" dirty="0"/>
          </a:p>
          <a:p>
            <a:pPr lvl="1"/>
            <a:r>
              <a:rPr lang="zh-CN" altLang="en-US" dirty="0"/>
              <a:t>动态代理机制的实现主要由一个类和一个接口完成，即java.lang.reflet.Proxy和java.lang.reflect.InvocationHandler接口。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5.2 AOP实现机制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动态字节码生成技术</a:t>
            </a:r>
            <a:endParaRPr lang="zh-CN" altLang="en-US" dirty="0"/>
          </a:p>
          <a:p>
            <a:pPr lvl="1"/>
            <a:r>
              <a:rPr lang="zh-CN" altLang="en-US" dirty="0"/>
              <a:t>动态字节码增强技术的基本思想是为目标类派生一个子类（即代理类），并将增强逻辑织入到子类中，在运行期间使用被增强的子类替代父类，从而达到增强的目的。使用动态字节码增强技术，对目标类是否实现接口没有限制，但要求目标类中被增强的方法能够在子类中被覆盖。Spring AOP在无法使用动态代理时，会使用CGLIB（Code generation Library）库的动态字节码增强支持实现AOP，即利用CGLIB在运行时动态地为目标类（基类）生成增强的代理类（派生类）。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5.3 Spring AOP实现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spectJ是Java平台中对AOP支持最完善的产品之一，通过专门的编译器，在编译时将切面中的通知以字节码的形式编译到Java类中，由于编译完成的增强类完全符合Java规范，因此，Java虚拟机可直接加载运行，并且运行时不会产生额外的性能消耗。</a:t>
            </a:r>
            <a:endParaRPr lang="zh-CN" altLang="en-US" dirty="0"/>
          </a:p>
          <a:p>
            <a:r>
              <a:rPr lang="zh-CN" altLang="en-US" dirty="0"/>
              <a:t>AspectJ拥有简易的切面定义和灵活的切入点描述等优秀特性，同时还支持注解方式。</a:t>
            </a:r>
            <a:endParaRPr lang="zh-CN" altLang="en-US" dirty="0"/>
          </a:p>
          <a:p>
            <a:r>
              <a:rPr lang="zh-CN" altLang="en-US" dirty="0"/>
              <a:t>从Spring 2.0开始，引入了AspectJ框架的一些优秀特性，虽然Spring AOP的核心思想（如动态代理和字节码生成技术）在引入AspectJ后并未发生太明显的变化，但其表现形式却获得了很大的提升。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5.3 Spring AOP实现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基于XML的AOP实现</a:t>
            </a:r>
            <a:endParaRPr lang="zh-CN" altLang="en-US" dirty="0"/>
          </a:p>
          <a:p>
            <a:pPr lvl="1"/>
            <a:r>
              <a:rPr lang="zh-CN" altLang="en-US" dirty="0"/>
              <a:t>Spring AOP在动态代理和字节码生成技术的基础上进行了抽象，开发人员无需关注代理代象的生成过程，只需定义切面，在XML中定义切入点，再通过配置将切面中的通知织入到切入点描述的连接点中。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5.3 Spring AOP实现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基于XML的AOP实现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415415" y="2132965"/>
          <a:ext cx="9955530" cy="328485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693035"/>
                <a:gridCol w="7262495"/>
              </a:tblGrid>
              <a:tr h="3244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元素名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4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&lt;aop:config/&gt;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Spring AOP配置的根元素。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3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&lt;aop:pointcut/&gt;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&lt;aop:config/&gt;或&lt;aop:aspect/&gt;的子元素，用于配置切入点。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4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&lt;aop:advisor/&gt;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&lt;aop:config/&gt;的子元素，用于配置通知器。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4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&lt;aop:config/&gt;的子元素，用于配置切面。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4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&lt;aop:before/&gt;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&lt;aop:aspect/&gt;的子元素，用于配置前置通知。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448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&lt;aop:after/&gt;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&lt;aop:aspect/&gt;的子元素，用于配置最终通知。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38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&lt;aop:around/&gt;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&lt;aop:aspect/&gt;的子元素，用于配置环绕通知。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454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&lt;aop:after-returning/&gt;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&lt;aop:aspect/&gt;的子元素，用于配置后置通知。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448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&lt;aop:after-throwing/&gt;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&lt;aop:aspect/&gt;的子元素，用于配置异常通知。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  <p:sp>
        <p:nvSpPr>
          <p:cNvPr id="100" name="文本框 99"/>
          <p:cNvSpPr txBox="1"/>
          <p:nvPr/>
        </p:nvSpPr>
        <p:spPr>
          <a:xfrm>
            <a:off x="1271270" y="5600065"/>
            <a:ext cx="10108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&lt;aop:config/&gt;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的子元素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&lt;aop:pointcut/&gt;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、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&lt;aop:advisor/&gt;</a:t>
            </a:r>
            <a:r>
              <a:rPr lang="zh-CN" sz="2400" b="0">
                <a:latin typeface="Calibri" panose="020F0502020204030204" charset="0"/>
                <a:ea typeface="宋体" panose="02010600030101010101" pitchFamily="2" charset="-122"/>
              </a:rPr>
              <a:t>和</a:t>
            </a:r>
            <a:r>
              <a:rPr lang="en-US" sz="2400" b="0">
                <a:latin typeface="Calibri" panose="020F0502020204030204" charset="0"/>
                <a:ea typeface="宋体" panose="02010600030101010101" pitchFamily="2" charset="-122"/>
              </a:rPr>
              <a:t>&lt;aop:aspect/&gt;</a:t>
            </a:r>
            <a:r>
              <a:rPr lang="zh-CN" altLang="en-US" sz="2400" b="0">
                <a:latin typeface="Calibri" panose="020F0502020204030204" charset="0"/>
                <a:ea typeface="宋体" panose="02010600030101010101" pitchFamily="2" charset="-122"/>
              </a:rPr>
              <a:t>是顺序敏感的。</a:t>
            </a:r>
            <a:endParaRPr lang="zh-CN" altLang="en-US" sz="2400" b="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5.3 Spring AOP实现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基于注解的AOP实现</a:t>
            </a:r>
            <a:endParaRPr lang="zh-CN" altLang="en-US" dirty="0"/>
          </a:p>
          <a:p>
            <a:pPr lvl="1"/>
            <a:r>
              <a:rPr lang="zh-CN" altLang="en-US" dirty="0"/>
              <a:t>Spring AOP支持注解方式的实现，采用注解可减少配置文件中的配置信息，降低维护成本。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711450" y="2924810"/>
          <a:ext cx="6408420" cy="317500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370455"/>
                <a:gridCol w="4037965"/>
              </a:tblGrid>
              <a:tr h="39687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注解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2000"/>
                        <a:t>描述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@Aspect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配置切面。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@Pointcut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配置切入点。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@Before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配置前置通知。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@After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配置最终通知。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@Around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配置环绕通知。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@AfterReturning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配置后置通知。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  <a:tr h="3968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@AfterThrowing</a:t>
                      </a:r>
                      <a:endParaRPr lang="en-US" altLang="en-US" sz="20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2000"/>
                        <a:t>配置异常通知。</a:t>
                      </a:r>
                      <a:endParaRPr lang="en-US" altLang="en-US" sz="20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5.4 Spring与MyBatis框架的整合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依赖注入和面向切面编程是Spring框架的两个核心内容，对项目中业务层的实现提供了最佳支持。Mybatis是一个优秀的持久层框架，其映射文件及映射器接口有效解决了数据库的访问。虽然Spring框架也提供了数据访问功能（如JdbcTemplate、Spring Data JPA等），但相对于MyBatis来说，灵活性不足，开发效率低。因此，在实际项目开发中，通常将Spring框架和MyBatis框架整合在一起，取长补短。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5.4 Spring与MyBatis框架的整合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框架整合思路</a:t>
            </a:r>
            <a:endParaRPr lang="zh-CN" altLang="en-US" dirty="0"/>
          </a:p>
          <a:p>
            <a:pPr lvl="1"/>
            <a:r>
              <a:rPr lang="zh-CN" altLang="en-US" dirty="0"/>
              <a:t>（1）确定整合项目的依赖。</a:t>
            </a:r>
            <a:endParaRPr lang="zh-CN" altLang="en-US" dirty="0"/>
          </a:p>
          <a:p>
            <a:pPr lvl="1"/>
            <a:r>
              <a:rPr lang="zh-CN" altLang="en-US" dirty="0"/>
              <a:t>（2）编写MyBatis配置文件、持久类、映射器接口及映射文件。</a:t>
            </a:r>
            <a:endParaRPr lang="zh-CN" altLang="en-US" dirty="0"/>
          </a:p>
          <a:p>
            <a:pPr lvl="1"/>
            <a:r>
              <a:rPr lang="zh-CN" altLang="en-US" dirty="0"/>
              <a:t>（3）编写Spring配置文件：数据源配置，Bean配置（或注解），配置MyBatis会话工厂（启动MyBatis框架），配置映射器接口的代理类实例等。</a:t>
            </a:r>
            <a:endParaRPr lang="zh-CN" altLang="en-US" dirty="0"/>
          </a:p>
          <a:p>
            <a:pPr lvl="1"/>
            <a:r>
              <a:rPr lang="zh-CN" altLang="en-US" dirty="0"/>
              <a:t>（4）创建IoC容器，启动Spring框架，进而启动MyBatis框架。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理解事务</a:t>
            </a:r>
            <a:endParaRPr lang="zh-CN" altLang="en-US" dirty="0"/>
          </a:p>
          <a:p>
            <a:pPr lvl="1"/>
            <a:r>
              <a:rPr lang="zh-CN" altLang="en-US" dirty="0"/>
              <a:t>事务是以可控的方式对数据资源进行的一组操作序列。这里的“可控”指的是事务（即一组操作序列）执行前后，能够确保被操作的数据资源始终处于一致的状态。事务具有原子性、一致性、隔离性和持久性等4个重要特性。原子性是指事务是一个不可分隔的整体，事务中的操作序列要么不执行，要么全部成功执行；一致性是指事务不能违反数据资源的一致性约束，要求事务执行前后，被操作的数据资源都处于一致的状态；隔离性是指多个事务并发执行时，相互之间的影响程度；持久性是指提交的事务，对数据资源的修改是永久性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本章目标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dirty="0"/>
              <a:t>了解面向切面编程的基本思想</a:t>
            </a:r>
            <a:endParaRPr lang="zh-CN" dirty="0"/>
          </a:p>
          <a:p>
            <a:r>
              <a:rPr lang="zh-CN" dirty="0"/>
              <a:t>理解静态代理和动态代理技术</a:t>
            </a:r>
            <a:endParaRPr lang="zh-CN" dirty="0"/>
          </a:p>
          <a:p>
            <a:r>
              <a:rPr lang="zh-CN" dirty="0"/>
              <a:t>熟悉</a:t>
            </a:r>
            <a:r>
              <a:rPr lang="en-US" altLang="zh-CN" dirty="0"/>
              <a:t>Spring AOP</a:t>
            </a:r>
            <a:r>
              <a:rPr lang="zh-CN" altLang="en-US" dirty="0"/>
              <a:t>的实现</a:t>
            </a:r>
            <a:endParaRPr lang="zh-CN" altLang="en-US" dirty="0"/>
          </a:p>
          <a:p>
            <a:r>
              <a:rPr lang="zh-CN" altLang="en-US" dirty="0"/>
              <a:t>了解</a:t>
            </a:r>
            <a:r>
              <a:rPr lang="en-US" altLang="zh-CN" dirty="0"/>
              <a:t>Spring</a:t>
            </a:r>
            <a:r>
              <a:rPr lang="zh-CN" altLang="en-US" dirty="0"/>
              <a:t>和</a:t>
            </a:r>
            <a:r>
              <a:rPr lang="en-US" altLang="zh-CN" dirty="0"/>
              <a:t>MyBatis</a:t>
            </a:r>
            <a:r>
              <a:rPr lang="zh-CN" altLang="en-US" dirty="0"/>
              <a:t>框架的整合</a:t>
            </a:r>
            <a:endParaRPr lang="zh-CN" altLang="en-US" dirty="0"/>
          </a:p>
          <a:p>
            <a:r>
              <a:rPr lang="zh-CN" altLang="en-US" dirty="0"/>
              <a:t>掌握事务的概念、声明式事务管理及其实现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Spring事务框架</a:t>
            </a:r>
            <a:endParaRPr lang="zh-CN" altLang="en-US" dirty="0"/>
          </a:p>
          <a:p>
            <a:pPr lvl="1"/>
            <a:r>
              <a:rPr lang="zh-CN" altLang="en-US" dirty="0"/>
              <a:t>Spring事务框架将项目中事务管理部分的代码看作横切关注点，从数据访问代码中分离和抽象出来，再以AOP方式织入到相应的方法中。利用AOP的强大织入功能，业务层只需关注业务流程的控制和实现，不用再考虑事务相关的问题（如开始事务、提交事务或回滚事务等），将事务管理全部交于Spring事务框架处理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Spring事务框架</a:t>
            </a:r>
            <a:endParaRPr lang="zh-CN" altLang="en-US" dirty="0"/>
          </a:p>
          <a:p>
            <a:pPr lvl="1"/>
            <a:r>
              <a:rPr lang="zh-CN" altLang="en-US" dirty="0"/>
              <a:t>Spring事务框架定义了3个重要接口，即PlatformTransactionManager、TransactionDefinition和TransactionStatu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pic>
        <p:nvPicPr>
          <p:cNvPr id="9" name="图片 9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87395" y="3213100"/>
            <a:ext cx="5733415" cy="3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Spring事务框架</a:t>
            </a:r>
            <a:endParaRPr lang="zh-CN" altLang="en-US" dirty="0"/>
          </a:p>
          <a:p>
            <a:pPr lvl="1"/>
            <a:r>
              <a:rPr lang="zh-CN" altLang="en-US" dirty="0"/>
              <a:t>1、PlatformTransactionManager接口</a:t>
            </a:r>
            <a:endParaRPr lang="zh-CN" altLang="en-US" dirty="0"/>
          </a:p>
          <a:p>
            <a:pPr lvl="2"/>
            <a:r>
              <a:rPr lang="zh-CN" altLang="en-US" dirty="0"/>
              <a:t>PlatformTransactionManager接口是Spring框架提供的事务管理器，用于确定事务的边界，即事务的开始、回滚及提交操作。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59560" y="3852545"/>
          <a:ext cx="9977755" cy="211836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46525"/>
                <a:gridCol w="6031230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方法名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含义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76581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TransactionStatus getTransaction (TransacationDefinition definition)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根据TransactionDefinition类型参数描述的事务属性创建一个事务，并返回一个 TransactionStatus用于具体描述事务的运行状态。TransactionStatus对象表示一个正在执行的事务。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void commit(TransactionStatus status)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提交由TransactionStatus类型参数指定的事务。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  <a:tr h="510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void rollback(TransactionStatus status)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回滚由TransactionStatus类型参数指定的事务。</a:t>
                      </a:r>
                      <a:endParaRPr lang="en-US" altLang="en-US" sz="1800"/>
                    </a:p>
                  </a:txBody>
                  <a:tcPr marL="68580" marR="68580" marT="0" marB="0" vert="horz"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Spring事务框架</a:t>
            </a:r>
            <a:endParaRPr lang="zh-CN" altLang="en-US" dirty="0"/>
          </a:p>
          <a:p>
            <a:pPr lvl="1"/>
            <a:r>
              <a:rPr lang="zh-CN" altLang="en-US" dirty="0"/>
              <a:t>2、TransactionDefinition接口</a:t>
            </a:r>
            <a:endParaRPr lang="zh-CN" altLang="en-US" dirty="0"/>
          </a:p>
          <a:p>
            <a:pPr lvl="2"/>
            <a:r>
              <a:rPr lang="zh-CN" altLang="en-US" dirty="0"/>
              <a:t>TransactionDefinition接口定义的事务属性主要包括事务的隔离（Isolation）级别、传播行为（Propagation Behavior）、超时时间（Timeout）和是否只读（ReadOnly）等。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事务的隔离级别</a:t>
            </a:r>
            <a:endParaRPr lang="zh-CN" altLang="en-US" dirty="0"/>
          </a:p>
          <a:p>
            <a:pPr lvl="1"/>
            <a:r>
              <a:rPr lang="zh-CN" altLang="en-US" dirty="0"/>
              <a:t>事务的隔离级别与事务的隔离性有关，为了提升数据库的访问性能，大部分情况下，数据库中的事务是并发执行的。由于事务的并发执行可能会引起一系列的并发问题，如脏读（Dirty Read）、不可重复读（Non-Repeatable Read）及幻读（Phantom Read）等。因此，在实际应用中，通常会在访问性能和避免并发问题之间取得一个平衡。这是因为，事务的并发执行，可显著提升数据库的响应性能，但为了避免并发事务访问资源时的冲突，通常需要提升事务的隔离级别。隔离级别越强，资源访问的冲突越少，反之亦然。在实际项目开发中，开发人员通常需要根据项目的具体情况，调整或控制不同的事务隔离级别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事务的隔离级别</a:t>
            </a:r>
            <a:endParaRPr lang="zh-CN" altLang="en-US" dirty="0"/>
          </a:p>
          <a:p>
            <a:pPr lvl="1"/>
            <a:r>
              <a:rPr lang="zh-CN" altLang="en-US" dirty="0"/>
              <a:t>事务的隔离级别有4种类型，按隔离程序从弱到强分别是Read Uncommitted、Read Committed、Repeatable Read和Serializable。</a:t>
            </a:r>
            <a:endParaRPr lang="zh-CN" altLang="en-US" dirty="0"/>
          </a:p>
          <a:p>
            <a:pPr lvl="2"/>
            <a:r>
              <a:rPr lang="zh-CN" altLang="en-US" dirty="0"/>
              <a:t>①Read Uncommitted（非提交读）：是最弱的隔离级别，即一个事务（不需要等待）可以读取另一个事务没有提交的更新结果。Read Uncommitted以最弱的隔离级别获取较高的访问性能，因此，无法避免脏读、不可重复读及幻读等并发问题。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事务的隔离级别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②Read Committed（提交读）：是指一个事务的更新操作结果只有在该事务提交后，才能被另一个事务读取。Read Committed可避免脏读问题，是大部分数据库默认的隔离级别。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③Repeatable Read（可重复读）：是指在整个事务执行期间，对同一记录数据的读取结果是相同的，不受其他事务的影响。Repeatable Read可避免脏读和不可重复读问题，但无法避免幻读问题。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1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事务的隔离级别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④Serializable（序列化）：是最强的隔离级别，完全取消了事务的并发执行，所有事务都必须按顺序依次执行。由于Serializable要求所有事务按顺序依次执行，自然可以避免所有的并发问题。当然，性能也是最低的。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TransactionDefinition接口定义了5种用于标识事务隔离级别的常量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775460" y="4725035"/>
          <a:ext cx="9987915" cy="21443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912235"/>
                <a:gridCol w="6075680"/>
              </a:tblGrid>
              <a:tr h="32194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常量名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34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ISOLATION_DEFAULT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表示使用数据库默认的隔离级别，通常是Read Committed。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1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ISOLATION_READ_UNCOMMITTED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表示Read Uncommitted隔离级别。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1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ISOLATION_READ_COMMITTED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表示Read Committed隔离级别。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1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ISOLATION_REPEATABLE_READ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表示Repeatable Read隔离级别。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2194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ISOLATION_SERIALIZABLE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表示Serializable隔离级别。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（</a:t>
            </a:r>
            <a:r>
              <a:rPr lang="en-US" altLang="zh-CN" dirty="0">
                <a:sym typeface="+mn-ea"/>
              </a:rPr>
              <a:t>2</a:t>
            </a:r>
            <a:r>
              <a:rPr lang="zh-CN" altLang="en-US" dirty="0">
                <a:sym typeface="+mn-ea"/>
              </a:rPr>
              <a:t>）</a:t>
            </a:r>
            <a:r>
              <a:rPr lang="zh-CN" altLang="en-US" dirty="0"/>
              <a:t>事务的传播行为</a:t>
            </a:r>
            <a:endParaRPr lang="zh-CN" altLang="en-US" dirty="0"/>
          </a:p>
          <a:p>
            <a:pPr lvl="1"/>
            <a:r>
              <a:rPr lang="zh-CN" altLang="en-US" dirty="0"/>
              <a:t>项目中，由于方法调用等原因，会导致一个事务常常出现在另一个事务环境中，即出现事务管理重叠的情况。事务的传播行为（Propagation Behavior）是指处于外部事务环境中的内部事务的行为特性。例如，方法a()中定义了事务，方法a()调用方法b()，则方法b()是引用a()方法的事务，还是开始一个自己的事务，是由方法b()的事务传播行为决定的。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）事务的传播行为</a:t>
            </a:r>
            <a:endParaRPr lang="zh-CN" altLang="en-US" dirty="0"/>
          </a:p>
          <a:p>
            <a:pPr lvl="1"/>
            <a:r>
              <a:rPr lang="zh-CN" altLang="en-US" dirty="0"/>
              <a:t>TransactionDefinition接口定义了7种标识传播行为的常量。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633730" y="2277110"/>
          <a:ext cx="11273790" cy="438848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3376930"/>
                <a:gridCol w="7896860"/>
              </a:tblGrid>
              <a:tr h="19177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常量名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600"/>
                        <a:t>描述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3829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PROPAGATION_REQUIRED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是默认的事务传播行为。如果当前存在一个事务，则加入当前事务，否则，创建一个新事务，即确保在事务中执行。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114871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PROPAGATION_SUPPORTS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如果当前环境存在一个事务，则加入当前事务，否则，以非事务方式执行。该传播行为适合select查询，例如，方法b()执行select查询，被a()方法调用，若方法b()使用该传播行为，则可以确保方法b()能够加入到方法a()的事务中。这样，在方法a()的事务未提交前，方法b()便可查询到方法a()的更新（未提交）结果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574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PROPAGATION_MANDATORY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强制要求当前环境必须存在一个事务，若没有，则抛出异常。如果某方法需要事务的支持，但又不想管理事务的提交或回滚，可采用此传播行为。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33655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PROPAGATION_REQUIRES_NEW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不管当前环境中是否存在于事务，都会创建新的事务，事务环境中的事务（如果有）将被挂起（Suspend）。如果当前方法中的业务逻辑执行成败（提交或回滚），不需要影响到外层事务，适合采用此传播行为。即当前事务的回滚，不会引起外部事务的回滚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3835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PROPAGATION_NOT_SUPPORTED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不管当前环境中是否存在于事务，当前方法都在非事务环境中执行。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1911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PROPAGATION_NEVER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强制要求当前环境中不能有事务，若有，则抛出异常。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  <a:tr h="57467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PROPAGATION_NESTED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600"/>
                        <a:t>不管当前环境中是否存在事务，都会创建新的事务（即嵌套在事务环境中事务的子事务），事务环境中的事务（如果有）不会被挂起。</a:t>
                      </a:r>
                      <a:endParaRPr lang="en-US" altLang="en-US" sz="16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本章内容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5.1 Spring AOP简介</a:t>
            </a:r>
            <a:endParaRPr dirty="0"/>
          </a:p>
          <a:p>
            <a:r>
              <a:rPr dirty="0"/>
              <a:t>5.2 AOP实现机制</a:t>
            </a:r>
            <a:endParaRPr dirty="0"/>
          </a:p>
          <a:p>
            <a:r>
              <a:rPr dirty="0"/>
              <a:t>5.3 Spring AOP实现</a:t>
            </a:r>
            <a:endParaRPr dirty="0"/>
          </a:p>
          <a:p>
            <a:r>
              <a:rPr dirty="0"/>
              <a:t>5.4 Spring与MyBatis框架的整合</a:t>
            </a:r>
            <a:endParaRPr dirty="0"/>
          </a:p>
          <a:p>
            <a:r>
              <a:rPr dirty="0"/>
              <a:t>5.5 声明式事务管理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（3）事务的超时时间</a:t>
            </a:r>
            <a:endParaRPr dirty="0"/>
          </a:p>
          <a:p>
            <a:pPr lvl="1"/>
            <a:r>
              <a:rPr dirty="0"/>
              <a:t>TransactionDefinition接口提供了一个TIMEOUT_DEFAULT常量（默认值为-1，即采用系统默认值），用于指定事务的超时时间，单位为秒。当事务执行时间超过这个时限，事务将被回滚。</a:t>
            </a:r>
            <a:endParaRPr dirty="0"/>
          </a:p>
          <a:p>
            <a:r>
              <a:rPr dirty="0"/>
              <a:t>（4）事务的只读属性</a:t>
            </a:r>
            <a:endParaRPr dirty="0"/>
          </a:p>
          <a:p>
            <a:pPr lvl="1"/>
            <a:r>
              <a:rPr dirty="0"/>
              <a:t>指定事务表示当前事务执行期间不更新任何数据，否则会出现异常。只读事务通常会获得性能的优化，因此，对于select查询操作来说，设为只读事务有利于提升事务的执行性能。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Spring事务框架</a:t>
            </a:r>
            <a:endParaRPr lang="zh-CN" altLang="en-US" dirty="0"/>
          </a:p>
          <a:p>
            <a:pPr lvl="1"/>
            <a:r>
              <a:rPr dirty="0"/>
              <a:t>3、TransactionStatus接口</a:t>
            </a:r>
            <a:endParaRPr dirty="0"/>
          </a:p>
          <a:p>
            <a:pPr lvl="2"/>
            <a:r>
              <a:rPr dirty="0"/>
              <a:t>该接口表示事务在执行过程中的状态，在编程式事务管理中使用较多。TransactionStatus接口的主要功能包括：用于获取事务当前的状态；用于设置事务进入回滚状态；如果当前事务管理器支持Savepoint（保存点），可通过该接口的方法创建嵌套的子事务。</a:t>
            </a:r>
            <a:endParaRPr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Spring框架将事务管理看作是一个横切关注点，提供了完整的切面及通知的定义，因此，项目中只需通过配置或注解方式，设置事务属性，并将通知（事务管理）织入到切入点即可。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1、基于XML配置文件的方式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基于XML配置文件的声明式事务管理，需要在Spring配置文件中定义通知（即定义事务属性）及切入点配置，因此，涉及到&lt;tx:advice/&gt;和&lt;aop:config/&gt;两个元素，前者定义通知，后者定义切入点。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1、基于XML配置文件的方式</a:t>
            </a:r>
            <a:endParaRPr lang="zh-CN" altLang="en-US" dirty="0">
              <a:sym typeface="+mn-ea"/>
            </a:endParaRPr>
          </a:p>
          <a:p>
            <a:pPr lvl="2"/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sp>
        <p:nvSpPr>
          <p:cNvPr id="100" name="文本框 99"/>
          <p:cNvSpPr txBox="1"/>
          <p:nvPr>
            <p:custDataLst>
              <p:tags r:id="rId1"/>
            </p:custDataLst>
          </p:nvPr>
        </p:nvSpPr>
        <p:spPr>
          <a:xfrm>
            <a:off x="1631315" y="2637155"/>
            <a:ext cx="9570720" cy="313817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marL="0" indent="0"/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&lt;tx:advice id="txAdvice" transaction-manager="transactionManager"&gt;    &lt;tx:attributes&gt;        &lt;tx:method name="update*" propagation="SUPPORTS" read-only="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false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" timeout="20"/&gt;        &lt;tx:method name="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find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*"/&gt;    &lt;/tx:attributes&gt;&lt;/tx:advice&gt;&lt;aop:config&gt;&lt;aop:pointcut id="txPointcut" expression="execution(* com.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</a:rPr>
              <a:t>javaee.ex05</a:t>
            </a:r>
            <a:r>
              <a:rPr lang="en-US" sz="1800" b="0">
                <a:solidFill>
                  <a:srgbClr val="0070C0"/>
                </a:solidFill>
                <a:latin typeface="Calibri" panose="020F0502020204030204" charset="0"/>
                <a:ea typeface="宋体" panose="02010600030101010101" pitchFamily="2" charset="-122"/>
                <a:cs typeface="Times New Roman" panose="02020603050405020304" charset="0"/>
              </a:rPr>
              <a:t>.service.PublisherService.*(..))"/&gt;    &lt;aop:advisor pointcut-ref="txPointcut" advice-ref="txAdvice"/&gt;&lt;/aop:config&gt;</a:t>
            </a:r>
            <a:endParaRPr lang="en-US" altLang="en-US" sz="1800" b="0">
              <a:solidFill>
                <a:srgbClr val="0070C0"/>
              </a:solidFill>
              <a:latin typeface="Calibri" panose="020F0502020204030204" charset="0"/>
              <a:ea typeface="宋体" panose="02010600030101010101" pitchFamily="2" charset="-122"/>
              <a:cs typeface="Times New Roman" panose="020206030504050203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&lt;tx:method/&gt;子元素的常见属性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1570355" y="2277110"/>
          <a:ext cx="9864090" cy="4176395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533525"/>
                <a:gridCol w="8330565"/>
              </a:tblGrid>
              <a:tr h="27432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10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name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必须指定，可使用通配符“*”，表示任意长度的字符，如“*”表示所有方法，“update*”表示以“update”开头的所有方法。该属性用于确定哪些方法满足条件，只有满足条件的方法，才被设置&lt;tx:method/&gt;子元素指定的事务属性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070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propagation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指定事务的传播行为，取值可以是REQUIRED、SUPPORTS、MANDATORY、REQUIRES_NEW、NOT_SUPPORTED、NEVER及NESTED。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指定事务的隔离特性，取值可以是DEFAULT、READ_UNCOMMITTED、READ_COMMITTED、REPEATABLE_READ及SERIALIZABLE，含义请参照表5.5。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54864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read-only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指定事务的只读属性，主要用于select查询事务，取值可以是true和false。只读事务会优化运行，性能更好。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0320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timeout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指定事务的超时时间，单位为秒。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3822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rollback-for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指定哪些检查性异常应当回滚而不提交，如“rollback-for="EOFException"”。默认情况下，Spring声明事务对所有的运行时异常（非检查性异常）都进行回滚。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6102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no-rollback-for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指定哪些运行时异常不回滚，继续运行，如“no- rollback-for=" ArithmeticException"”。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2、基于注解的方式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Spring支持基于注解的声明式事务管理，并提供了注解@Transactional。由于注解方式直接将注解标注在类或方法前，因此，省略了切入点描述及织入环节（即code 5.26中的&lt;aop:config/&gt;元素的配置信息）。@Transactional注解相当于&lt;tx:Advice/&gt;元素，因此，可通过注解属性定义事务的特征。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5.5 声明式事务管理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>
                <a:sym typeface="+mn-ea"/>
              </a:rPr>
              <a:t>声明式事务管理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@Transactional注解的常见属性</a:t>
            </a:r>
            <a:endParaRPr lang="zh-CN" altLang="en-US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996315" y="2331720"/>
          <a:ext cx="10456545" cy="4389120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2727960"/>
                <a:gridCol w="7728585"/>
              </a:tblGrid>
              <a:tr h="23939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属性名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/>
                        <a:t>描述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value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指定事务管理器，默认使用配置文件中&lt;tx:annotation-driver/&gt;元素指定的事务管理器。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propagation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指定事务传播行为，默认为Propagation.REQUIRED，Propagation为枚举类型。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isolation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指定事务隔离级别，默认为Isolation.DEFAULT，Isolation为枚举类型。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readOnly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指定事务是否只读，默认为false。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timeout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指定事务超时时间，单位为秒，默认为-1，表示事务是否超时取决于底层事务系统。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rollbackFor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指定一组异常类，遇到该类异常将回滚事务，格式为rollbackFor = { EOFException.class, FileNotFoundException.class}。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23939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rollbackForClassName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指定一组异常类名，其含义与&lt;tx:method/&gt;元素中rollback-for属性相同。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noRollbackFor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指定一组异常类，遇到该类异常不回滚事务，格式为norollbackFor = {ArithmeticException.class,NullPointerException.class}。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  <a:tr h="47879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noRollbackForClassName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/>
                        <a:t>指定一组异常类名，其含义与&lt;tx:method/&gt;元素中no-rollback-for属性相同。</a:t>
                      </a:r>
                      <a:endParaRPr lang="en-US" altLang="en-US" sz="1800"/>
                    </a:p>
                  </a:txBody>
                  <a:tcPr marL="68580" marR="68580" marT="0" marB="0" vert="horz"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本章小结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 </a:t>
            </a:r>
            <a:r>
              <a:rPr lang="zh-CN" altLang="en-US" dirty="0"/>
              <a:t>AOP是Spring的核心功能之一，本章在给出AOP基本术语的基础上，详细介绍了AOP的实现机制，即动态代理和动态字节码生成技术。AspectJ是Java平台中对AOP支持最完善的产品之一，其拥有简易的切面定义和灵活的切入点描述等优秀特性，支持基于XML和注解两种实现方式，深受广大开发人员的喜爱。</a:t>
            </a:r>
            <a:endParaRPr lang="zh-CN" altLang="en-US" dirty="0"/>
          </a:p>
          <a:p>
            <a:r>
              <a:rPr lang="en-US" altLang="zh-CN" dirty="0"/>
              <a:t>2. </a:t>
            </a:r>
            <a:r>
              <a:rPr lang="zh-CN" altLang="en-US" dirty="0"/>
              <a:t>声明式事务管理的实现很大程度上依赖于Spring AOP技术，声明式事务管理的配置与AOP的切面（通知）和切入点的配置，在很多方面是相似的。考虑到事务与数据库访问息息相关，本章在熟悉Spring和MyBatis框架整合的基础上，详细介绍的声明式事务管理的基础知识和应用技巧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面向切面编程（Aspect Orient Programming，AOP）作为面向对象编程的一种补充，已广泛被开发人员接受，成为一种流行的编程方法。</a:t>
            </a:r>
            <a:endParaRPr lang="zh-CN" altLang="en-US" dirty="0"/>
          </a:p>
          <a:p>
            <a:r>
              <a:rPr lang="en-US" altLang="zh-CN" dirty="0"/>
              <a:t>AOP</a:t>
            </a:r>
            <a:r>
              <a:rPr lang="zh-CN" altLang="en-US" dirty="0"/>
              <a:t>是</a:t>
            </a:r>
            <a:r>
              <a:rPr lang="en-US" altLang="zh-CN" dirty="0"/>
              <a:t>Spring</a:t>
            </a:r>
            <a:r>
              <a:rPr lang="zh-CN" altLang="en-US" dirty="0"/>
              <a:t>框架的重要核心之一。</a:t>
            </a:r>
            <a:endParaRPr lang="zh-CN" altLang="en-US" dirty="0"/>
          </a:p>
          <a:p>
            <a:r>
              <a:rPr lang="zh-CN" altLang="en-US" dirty="0"/>
              <a:t>声明式事务管理是</a:t>
            </a:r>
            <a:r>
              <a:rPr lang="en-US" altLang="zh-CN" dirty="0"/>
              <a:t>AOP</a:t>
            </a:r>
            <a:r>
              <a:rPr lang="zh-CN" altLang="en-US" dirty="0"/>
              <a:t>的典型应用。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AOP应用背景</a:t>
            </a:r>
            <a:endParaRPr lang="zh-CN" altLang="en-US" dirty="0"/>
          </a:p>
          <a:p>
            <a:pPr lvl="1"/>
            <a:r>
              <a:rPr lang="zh-CN" altLang="en-US" dirty="0"/>
              <a:t>普通的业务需求关注点，OOP可以很好地进行抽象和封装，但类似于日志记录、权限检查、事务管理及异常处理等</a:t>
            </a:r>
            <a:r>
              <a:rPr lang="zh-CN" altLang="en-US" dirty="0">
                <a:solidFill>
                  <a:srgbClr val="FF0000"/>
                </a:solidFill>
              </a:rPr>
              <a:t>系统需求</a:t>
            </a:r>
            <a:r>
              <a:rPr lang="zh-CN" altLang="en-US" dirty="0"/>
              <a:t>，由于其分布广泛并散落在代码各处，OOP解决起来显得相形见绌。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对象 -2147482624"/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631315" y="3573145"/>
          <a:ext cx="9668510" cy="2980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2" imgW="4793615" imgH="1478915" progId="Visio.Drawing.11">
                  <p:embed/>
                </p:oleObj>
              </mc:Choice>
              <mc:Fallback>
                <p:oleObj name="" r:id="rId2" imgW="4793615" imgH="147891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31315" y="3573145"/>
                        <a:ext cx="9668510" cy="298069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AOP基本术语</a:t>
            </a:r>
            <a:endParaRPr lang="zh-CN" altLang="en-US" dirty="0"/>
          </a:p>
          <a:p>
            <a:pPr lvl="1"/>
            <a:r>
              <a:rPr lang="zh-CN" altLang="en-US" dirty="0"/>
              <a:t>1、连接点（Joinpoint）</a:t>
            </a:r>
            <a:endParaRPr lang="zh-CN" altLang="en-US" dirty="0"/>
          </a:p>
          <a:p>
            <a:pPr lvl="2"/>
            <a:r>
              <a:rPr lang="zh-CN" altLang="en-US" dirty="0"/>
              <a:t>连接点是项目中可以被增强的代码段，理论上讲，连接点可以是任意类型的代码段，考虑到实现的难度，连接点通常是方法。</a:t>
            </a:r>
            <a:endParaRPr lang="zh-CN" altLang="en-US" dirty="0"/>
          </a:p>
          <a:p>
            <a:pPr lvl="1"/>
            <a:r>
              <a:rPr lang="zh-CN" altLang="en-US" dirty="0"/>
              <a:t>2、切入点（Pointcut）</a:t>
            </a:r>
            <a:endParaRPr lang="zh-CN" altLang="en-US" dirty="0"/>
          </a:p>
          <a:p>
            <a:pPr lvl="2"/>
            <a:r>
              <a:rPr lang="zh-CN" altLang="en-US" dirty="0"/>
              <a:t>切入点是被织入横切关注点的连接点。横切关注点被织入连接点前，需要先确定要织入到哪些连接点上，因此，通常要提供切入点的描述语法。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AOP基本术语</a:t>
            </a:r>
            <a:endParaRPr lang="zh-CN" altLang="en-US" dirty="0"/>
          </a:p>
          <a:p>
            <a:pPr lvl="1"/>
            <a:r>
              <a:rPr lang="zh-CN" altLang="en-US" dirty="0"/>
              <a:t>3、通知（Advice）</a:t>
            </a:r>
            <a:endParaRPr lang="zh-CN" altLang="en-US" dirty="0"/>
          </a:p>
          <a:p>
            <a:pPr lvl="2"/>
            <a:r>
              <a:rPr lang="zh-CN" altLang="en-US" dirty="0"/>
              <a:t>通知是指被织入到切入点的横切关注点逻辑，通常表现为一个方法（Method）。根据通知在切入点位置增强的方式不同，通知可分为前置、后置、异常、最终、环绕及引介等类型。</a:t>
            </a:r>
            <a:endParaRPr lang="zh-CN" altLang="en-US" dirty="0"/>
          </a:p>
          <a:p>
            <a:pPr lvl="1"/>
            <a:r>
              <a:rPr lang="zh-CN" altLang="en-US" dirty="0"/>
              <a:t>4、切面（Aspect）</a:t>
            </a:r>
            <a:endParaRPr lang="zh-CN" altLang="en-US" dirty="0"/>
          </a:p>
          <a:p>
            <a:pPr lvl="2"/>
            <a:r>
              <a:rPr lang="zh-CN" altLang="en-US" dirty="0"/>
              <a:t>切面是对横切关注点的封装，通常情况下，切面中包含各种通知和切入点的描述。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AOP基本术语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5、织入（Weaving）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织入是将横切关注点集成到指定连接点，实现增强连接点方法的过程。执行织入的程序可称为织入器（Weaver）。不同AOP实现产品中的织入器各异，例如，AspectJ中承担织入操作的织入器是编译器ajc。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6、目标对象（Target Object）</a:t>
            </a:r>
            <a:endParaRPr lang="zh-CN" altLang="en-US" dirty="0"/>
          </a:p>
          <a:p>
            <a:pPr lvl="2"/>
            <a:r>
              <a:rPr lang="zh-CN" altLang="en-US" dirty="0"/>
              <a:t>符合切入点描述的条件，被织入横切关注点的对象，称为目标对象。</a:t>
            </a:r>
            <a:endParaRPr lang="zh-CN" altLang="en-US" dirty="0"/>
          </a:p>
          <a:p>
            <a:pPr lvl="2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ym typeface="+mn-ea"/>
              </a:rPr>
              <a:t>5.1 Spring AOP简介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AOP基本术语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7、代理（Proxy）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代理是在横切关注点织入期间，动态创建的对象。代理是目标对象的增强对象。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AOP基本术语之间的关系，可以用简短的一句话描述，即</a:t>
            </a:r>
            <a:r>
              <a:rPr lang="zh-CN" altLang="en-US" dirty="0">
                <a:solidFill>
                  <a:srgbClr val="FF0000"/>
                </a:solidFill>
              </a:rPr>
              <a:t>织入器按照切入点的描述将切面中定义的通知直接（如AspectJ）或间接（如Spring AOP）地织入到目录对象的连接点中。</a:t>
            </a:r>
            <a:r>
              <a:rPr lang="zh-CN" altLang="en-US" dirty="0"/>
              <a:t>直接织入是在编译期间将通知编译到目标对象中，间接织入则是在运行时通过创建目标对象的代理实现通知织入的。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87FA3-DA84-48EE-BCA2-D099E528C638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UNIT_TABLE_BEAUTIFY" val="smartTable{7154c3e6-960a-4038-a676-d2356ab8b0c5}"/>
</p:tagLst>
</file>

<file path=ppt/tags/tag11.xml><?xml version="1.0" encoding="utf-8"?>
<p:tagLst xmlns:p="http://schemas.openxmlformats.org/presentationml/2006/main">
  <p:tag name="KSO_WM_UNIT_TABLE_BEAUTIFY" val="smartTable{1c230a8a-5552-4fd8-960a-a142d0eeec86}"/>
</p:tagLst>
</file>

<file path=ppt/tags/tag12.xml><?xml version="1.0" encoding="utf-8"?>
<p:tagLst xmlns:p="http://schemas.openxmlformats.org/presentationml/2006/main">
  <p:tag name="KSO_WPP_MARK_KEY" val="d66e08ef-23f0-4952-b3e0-4254cd9ab6f1"/>
  <p:tag name="COMMONDATA" val="eyJoZGlkIjoiYjk2NTg4NmE5YzJjOTliYjI4MDBjOWI2NWZkNTM2M2M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UNIT_TABLE_BEAUTIFY" val="smartTable{92b5d2bf-312a-4640-a013-cc044c9fd98c}"/>
  <p:tag name="TABLE_ENDDRAG_ORIGIN_RECT" val="783*258"/>
  <p:tag name="TABLE_ENDDRAG_RECT" val="111*167*783*258"/>
</p:tagLst>
</file>

<file path=ppt/tags/tag4.xml><?xml version="1.0" encoding="utf-8"?>
<p:tagLst xmlns:p="http://schemas.openxmlformats.org/presentationml/2006/main">
  <p:tag name="KSO_WM_UNIT_TABLE_BEAUTIFY" val="smartTable{0333989d-386e-423f-9940-eaf1a145b38b}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UNIT_TABLE_BEAUTIFY" val="smartTable{cc4ec956-831c-464a-a2da-f18e1029c4ea}"/>
  <p:tag name="TABLE_ENDDRAG_ORIGIN_RECT" val="785*213"/>
  <p:tag name="TABLE_ENDDRAG_RECT" val="79*313*785*213"/>
</p:tagLst>
</file>

<file path=ppt/tags/tag7.xml><?xml version="1.0" encoding="utf-8"?>
<p:tagLst xmlns:p="http://schemas.openxmlformats.org/presentationml/2006/main">
  <p:tag name="KSO_WM_UNIT_TABLE_BEAUTIFY" val="smartTable{37a710a1-3cbe-4ea3-86b1-441081a8b7cd}"/>
</p:tagLst>
</file>

<file path=ppt/tags/tag8.xml><?xml version="1.0" encoding="utf-8"?>
<p:tagLst xmlns:p="http://schemas.openxmlformats.org/presentationml/2006/main">
  <p:tag name="KSO_WM_UNIT_TABLE_BEAUTIFY" val="smartTable{1a95a131-e024-4c76-aa7b-c8c7662d7fce}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Management">
  <a:themeElements>
    <a:clrScheme name="都市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 主题">
      <a:majorFont>
        <a:latin typeface="Times New Roman"/>
        <a:ea typeface="楷体_GB2312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Office 主题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Management</Template>
  <TotalTime>0</TotalTime>
  <Words>9213</Words>
  <Application>WPS 演示</Application>
  <PresentationFormat>全屏显示(4:3)</PresentationFormat>
  <Paragraphs>533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38</vt:i4>
      </vt:variant>
    </vt:vector>
  </HeadingPairs>
  <TitlesOfParts>
    <vt:vector size="51" baseType="lpstr">
      <vt:lpstr>Arial</vt:lpstr>
      <vt:lpstr>宋体</vt:lpstr>
      <vt:lpstr>Wingdings</vt:lpstr>
      <vt:lpstr>Verdana</vt:lpstr>
      <vt:lpstr>Times New Roman</vt:lpstr>
      <vt:lpstr>楷体_GB2312</vt:lpstr>
      <vt:lpstr>新宋体</vt:lpstr>
      <vt:lpstr>微软雅黑</vt:lpstr>
      <vt:lpstr>Arial Unicode MS</vt:lpstr>
      <vt:lpstr>Calibri</vt:lpstr>
      <vt:lpstr>Management</vt:lpstr>
      <vt:lpstr>Visio.Drawing.11</vt:lpstr>
      <vt:lpstr>Visio.Drawing.11</vt:lpstr>
      <vt:lpstr>Java EE项目开发教程</vt:lpstr>
      <vt:lpstr>本章目标</vt:lpstr>
      <vt:lpstr>本章内容</vt:lpstr>
      <vt:lpstr>5.1 Spring AOP简介</vt:lpstr>
      <vt:lpstr>5.1 Spring AOP简介</vt:lpstr>
      <vt:lpstr>5.1 Spring AOP简介</vt:lpstr>
      <vt:lpstr>5.1 Spring AOP简介</vt:lpstr>
      <vt:lpstr>5.1 Spring AOP简介</vt:lpstr>
      <vt:lpstr>5.1 Spring AOP简介</vt:lpstr>
      <vt:lpstr>5.2 AOP实现机制</vt:lpstr>
      <vt:lpstr>5.2 AOP实现机制</vt:lpstr>
      <vt:lpstr>5.2 AOP实现机制</vt:lpstr>
      <vt:lpstr>5.3 Spring AOP实现</vt:lpstr>
      <vt:lpstr>5.3 Spring AOP实现</vt:lpstr>
      <vt:lpstr>5.3 Spring AOP实现</vt:lpstr>
      <vt:lpstr>5.3 Spring AOP实现</vt:lpstr>
      <vt:lpstr>5.4 Spring与MyBatis框架的整合</vt:lpstr>
      <vt:lpstr>5.4 Spring与MyBatis框架的整合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5.5 声明式事务管理</vt:lpstr>
      <vt:lpstr>本章小结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管理信息系统  Management Information System</dc:title>
  <dc:creator>px</dc:creator>
  <cp:lastModifiedBy>潘章明</cp:lastModifiedBy>
  <cp:revision>138</cp:revision>
  <dcterms:created xsi:type="dcterms:W3CDTF">2018-07-29T11:00:00Z</dcterms:created>
  <dcterms:modified xsi:type="dcterms:W3CDTF">2023-04-15T01:55:07Z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9327FE00AF7946BDB1EAD1EAC185516A</vt:lpwstr>
  </property>
  <property fmtid="{D5CDD505-2E9C-101B-9397-08002B2CF9AE}" pid="3" name="KSOProductBuildVer">
    <vt:lpwstr>2052-11.1.0.14036</vt:lpwstr>
  </property>
</Properties>
</file>