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9" r:id="rId4"/>
    <p:sldId id="474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43" r:id="rId21"/>
    <p:sldId id="539" r:id="rId22"/>
    <p:sldId id="540" r:id="rId23"/>
    <p:sldId id="541" r:id="rId24"/>
    <p:sldId id="544" r:id="rId25"/>
    <p:sldId id="332" r:id="rId26"/>
  </p:sldIdLst>
  <p:sldSz cx="12192000" cy="685800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636" y="-84"/>
      </p:cViewPr>
      <p:guideLst>
        <p:guide orient="horz" pos="2160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0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Java EE</a:t>
            </a:r>
            <a:r>
              <a:rPr lang="zh-CN" altLang="en-US" sz="4400" dirty="0"/>
              <a:t>项目开发教程</a:t>
            </a:r>
            <a:endParaRPr lang="zh-CN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dirty="0"/>
              <a:t>第6章 Spring MVC基础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引例</a:t>
            </a:r>
            <a:endParaRPr dirty="0"/>
          </a:p>
          <a:p>
            <a:pPr lvl="1"/>
            <a:r>
              <a:rPr dirty="0"/>
              <a:t>引例</a:t>
            </a:r>
            <a:r>
              <a:rPr lang="zh-CN" dirty="0"/>
              <a:t>的目的：展示</a:t>
            </a:r>
            <a:r>
              <a:rPr lang="en-US" altLang="zh-CN" dirty="0"/>
              <a:t>Web</a:t>
            </a:r>
            <a:r>
              <a:rPr lang="zh-CN" altLang="en-US" dirty="0"/>
              <a:t>应用的基本结构。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9725" y="2564765"/>
            <a:ext cx="3840480" cy="1606550"/>
          </a:xfrm>
          <a:prstGeom prst="rect">
            <a:avLst/>
          </a:prstGeom>
        </p:spPr>
      </p:pic>
      <p:pic>
        <p:nvPicPr>
          <p:cNvPr id="12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80100" y="2493010"/>
            <a:ext cx="3919855" cy="1795780"/>
          </a:xfrm>
          <a:prstGeom prst="rect">
            <a:avLst/>
          </a:prstGeom>
        </p:spPr>
      </p:pic>
      <p:pic>
        <p:nvPicPr>
          <p:cNvPr id="13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59560" y="4540885"/>
            <a:ext cx="3890645" cy="2084705"/>
          </a:xfrm>
          <a:prstGeom prst="rect">
            <a:avLst/>
          </a:prstGeom>
        </p:spPr>
      </p:pic>
      <p:pic>
        <p:nvPicPr>
          <p:cNvPr id="14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23610" y="4540885"/>
            <a:ext cx="3900170" cy="2089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前端控制器配置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71270" y="1917065"/>
            <a:ext cx="99561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  &lt;servlet&gt;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&lt;servlet-name&gt;DispatcherServlet&lt;/servlet-name&gt;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&lt;servlet-class&gt;org.springframework.web.servlet.DispatcherServlet&lt;/servlet-class&gt;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&lt;init-param&gt;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&lt;param-name&gt;contextConfigLocation&lt;/param-name&gt;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&lt;param-value&gt;classpath:config/spring-mvc.xml&lt;/param-value&gt;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&lt;/init-param&gt;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&lt;load-on-startup&gt;1&lt;/load-on-startup&gt;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&lt;/servlet&gt;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&lt;servlet-mapping&gt;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&lt;servlet-name&gt;DispatcherServlet&lt;/servlet-name&gt;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&lt;url-pattern&gt;/&lt;/url-pattern&gt;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&lt;/servlet-mapping&gt;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处理静态资源映射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71270" y="1917065"/>
            <a:ext cx="99561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&lt;mvc:resources mapping="/*.html" location="/"/&gt;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&lt;mvc:resources mapping="/img/**" location="/img/"/&gt;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&lt;mvc:resources mapping="/js/**" location="/js/"/&gt;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&lt;mvc:resources mapping="/css/**" location="/css/"/&gt;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&lt;!--&lt;mvc:default-servlet-handler/&gt;--&gt;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后端控制器</a:t>
            </a:r>
            <a:endParaRPr dirty="0"/>
          </a:p>
          <a:p>
            <a:pPr lvl="1"/>
            <a:r>
              <a:rPr sz="2400" dirty="0"/>
              <a:t>1、@Controller注解</a:t>
            </a:r>
            <a:endParaRPr sz="2400" dirty="0"/>
          </a:p>
          <a:p>
            <a:pPr lvl="1"/>
            <a:r>
              <a:rPr sz="2400" dirty="0"/>
              <a:t>2、@RequestMapping注解</a:t>
            </a:r>
            <a:endParaRPr sz="2400" dirty="0"/>
          </a:p>
          <a:p>
            <a:pPr lvl="2"/>
            <a:r>
              <a:rPr sz="2400" dirty="0"/>
              <a:t>@RequestMapping注解的作用是将Web请求与处理器关联在一起，使得处理器映射器可以根据Web请求URL，匹配哪个处理器负责处理。</a:t>
            </a:r>
            <a:endParaRPr sz="2400" dirty="0"/>
          </a:p>
          <a:p>
            <a:pPr lvl="1"/>
            <a:r>
              <a:rPr sz="2400" dirty="0"/>
              <a:t>3、组合注解</a:t>
            </a:r>
            <a:endParaRPr sz="2400" dirty="0"/>
          </a:p>
          <a:p>
            <a:pPr lvl="2"/>
            <a:r>
              <a:rPr sz="2400" dirty="0"/>
              <a:t>（1）@GetMapping</a:t>
            </a:r>
            <a:r>
              <a:rPr lang="en-US" sz="2400" dirty="0"/>
              <a:t>			</a:t>
            </a:r>
            <a:r>
              <a:rPr sz="2400" dirty="0"/>
              <a:t>（2）@PostMapping</a:t>
            </a:r>
            <a:endParaRPr sz="2400" dirty="0"/>
          </a:p>
          <a:p>
            <a:pPr lvl="2"/>
            <a:r>
              <a:rPr sz="2400" dirty="0"/>
              <a:t>（3）@PutMapping</a:t>
            </a:r>
            <a:r>
              <a:rPr lang="en-US" sz="2400" dirty="0"/>
              <a:t>			</a:t>
            </a:r>
            <a:r>
              <a:rPr sz="2400" dirty="0"/>
              <a:t>（4）@DeleteMapping</a:t>
            </a:r>
            <a:endParaRPr sz="2400" dirty="0"/>
          </a:p>
          <a:p>
            <a:pPr lvl="2"/>
            <a:r>
              <a:rPr sz="2400" dirty="0"/>
              <a:t>（5）@PatchMapping</a:t>
            </a:r>
            <a:endParaRPr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1487170" y="62484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marL="0" indent="0"/>
            <a:r>
              <a:rPr lang="zh-CN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charset="0"/>
                <a:ea typeface="宋体" panose="02010600030101010101" pitchFamily="2" charset="-122"/>
              </a:rPr>
              <a:t>表</a:t>
            </a:r>
            <a:r>
              <a:rPr lang="en-US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charset="0"/>
                <a:ea typeface="宋体" panose="02010600030101010101" pitchFamily="2" charset="-122"/>
              </a:rPr>
              <a:t>6.1 @RequestMapping</a:t>
            </a:r>
            <a:r>
              <a:rPr lang="zh-CN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charset="0"/>
                <a:ea typeface="宋体" panose="02010600030101010101" pitchFamily="2" charset="-122"/>
              </a:rPr>
              <a:t>注解的常见属性</a:t>
            </a:r>
            <a:endParaRPr lang="zh-CN" altLang="en-US" sz="1800" b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69900" algn="l">
              <a:buSzTx/>
              <a:buChar char="o"/>
            </a:pPr>
            <a:r>
              <a:rPr dirty="0">
                <a:sym typeface="+mn-ea"/>
              </a:rPr>
              <a:t>后端控制器</a:t>
            </a:r>
            <a:endParaRPr dirty="0">
              <a:sym typeface="+mn-ea"/>
            </a:endParaRPr>
          </a:p>
          <a:p>
            <a:pPr lvl="1" algn="l">
              <a:buSzTx/>
              <a:buChar char="n"/>
            </a:pPr>
            <a:r>
              <a:rPr lang="zh-CN" altLang="en-US" dirty="0">
                <a:cs typeface="+mn-ea"/>
                <a:sym typeface="+mn-ea"/>
              </a:rPr>
              <a:t>4、从视图到处理器</a:t>
            </a:r>
            <a:endParaRPr lang="zh-CN" altLang="en-US" dirty="0">
              <a:cs typeface="+mn-ea"/>
              <a:sym typeface="+mn-ea"/>
            </a:endParaRPr>
          </a:p>
          <a:p>
            <a:pPr lvl="2" algn="l">
              <a:buSzTx/>
              <a:buChar char="l"/>
            </a:pPr>
            <a:r>
              <a:rPr dirty="0">
                <a:cs typeface="+mn-ea"/>
              </a:rPr>
              <a:t>解决从Web请求URL到处理器的映射问题。</a:t>
            </a:r>
            <a:endParaRPr dirty="0"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84910" y="3429000"/>
          <a:ext cx="9980295" cy="2188210"/>
        </p:xfrm>
        <a:graphic>
          <a:graphicData uri="http://schemas.openxmlformats.org/drawingml/2006/table">
            <a:tbl>
              <a:tblPr/>
              <a:tblGrid>
                <a:gridCol w="1995805"/>
                <a:gridCol w="2771775"/>
                <a:gridCol w="1212215"/>
                <a:gridCol w="2245995"/>
                <a:gridCol w="1754505"/>
              </a:tblGrid>
              <a:tr h="3644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视图位置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Web</a:t>
                      </a: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请求URL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请求方式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控制器中的映射路径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处理器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code 6.6中第6行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user/to_login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</a:t>
                      </a:r>
                      <a:endParaRPr lang="en-US" altLang="en-US" sz="18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/user/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to_login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toLogin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code</a:t>
                      </a:r>
                      <a:r>
                        <a:rPr lang="en-US" sz="18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6.7中第7行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login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POST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/user/login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login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41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code 6.7中第34行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${pageContext.request.contextPath}/user/to_index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</a:t>
                      </a:r>
                      <a:endParaRPr lang="en-US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/user/to_index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toIndex</a:t>
                      </a:r>
                      <a:r>
                        <a:rPr 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()</a:t>
                      </a:r>
                      <a:endParaRPr lang="en-US" altLang="en-US" sz="1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69900" algn="l">
              <a:buSzTx/>
              <a:buChar char="o"/>
            </a:pPr>
            <a:r>
              <a:rPr dirty="0">
                <a:sym typeface="+mn-ea"/>
              </a:rPr>
              <a:t>后端控制器</a:t>
            </a:r>
            <a:endParaRPr dirty="0">
              <a:sym typeface="+mn-ea"/>
            </a:endParaRPr>
          </a:p>
          <a:p>
            <a:pPr lvl="1" algn="l">
              <a:buSzTx/>
              <a:buChar char="n"/>
            </a:pPr>
            <a:r>
              <a:rPr lang="zh-CN" altLang="en-US" dirty="0">
                <a:cs typeface="+mn-ea"/>
                <a:sym typeface="+mn-ea"/>
              </a:rPr>
              <a:t>5、初识数据绑定</a:t>
            </a:r>
            <a:endParaRPr lang="zh-CN" altLang="en-US" dirty="0">
              <a:cs typeface="+mn-ea"/>
              <a:sym typeface="+mn-ea"/>
            </a:endParaRPr>
          </a:p>
          <a:p>
            <a:pPr lvl="2" algn="l">
              <a:buSzTx/>
              <a:buChar char="l"/>
            </a:pPr>
            <a:r>
              <a:rPr dirty="0">
                <a:cs typeface="+mn-ea"/>
                <a:sym typeface="+mn-ea"/>
              </a:rPr>
              <a:t>请求域中的数据是以“key-value”格式存放的。</a:t>
            </a:r>
            <a:endParaRPr dirty="0">
              <a:cs typeface="+mn-ea"/>
              <a:sym typeface="+mn-ea"/>
            </a:endParaRPr>
          </a:p>
          <a:p>
            <a:pPr lvl="2" algn="l">
              <a:buSzTx/>
              <a:buChar char="l"/>
            </a:pPr>
            <a:r>
              <a:rPr dirty="0">
                <a:cs typeface="+mn-ea"/>
                <a:sym typeface="+mn-ea"/>
              </a:rPr>
              <a:t>处理器适配器在调用执行处理器前，会先获得处理器方法的形参列表，再以形参名从请求域中提取数据，填充对应的实参列表。</a:t>
            </a:r>
            <a:endParaRPr dirty="0">
              <a:cs typeface="+mn-ea"/>
              <a:sym typeface="+mn-ea"/>
            </a:endParaRPr>
          </a:p>
          <a:p>
            <a:pPr lvl="0" indent="-436880" algn="l">
              <a:buSzTx/>
              <a:buChar char="n"/>
            </a:pPr>
            <a:endParaRPr lang="zh-CN" altLang="en-US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69900" algn="l">
              <a:buSzTx/>
              <a:buChar char="o"/>
            </a:pPr>
            <a:r>
              <a:rPr dirty="0">
                <a:sym typeface="+mn-ea"/>
              </a:rPr>
              <a:t>后端控制器</a:t>
            </a:r>
            <a:endParaRPr dirty="0">
              <a:sym typeface="+mn-ea"/>
            </a:endParaRPr>
          </a:p>
          <a:p>
            <a:pPr lvl="1" algn="l">
              <a:buSzTx/>
              <a:buChar char="n"/>
            </a:pPr>
            <a:r>
              <a:rPr lang="zh-CN" altLang="en-US" dirty="0">
                <a:cs typeface="+mn-ea"/>
                <a:sym typeface="+mn-ea"/>
              </a:rPr>
              <a:t>6、处理器的职责</a:t>
            </a:r>
            <a:endParaRPr lang="zh-CN" altLang="en-US" dirty="0">
              <a:cs typeface="+mn-ea"/>
              <a:sym typeface="+mn-ea"/>
            </a:endParaRPr>
          </a:p>
          <a:p>
            <a:pPr lvl="2" algn="l">
              <a:buSzTx/>
              <a:buChar char="l"/>
            </a:pPr>
            <a:r>
              <a:rPr dirty="0">
                <a:cs typeface="+mn-ea"/>
                <a:sym typeface="+mn-ea"/>
              </a:rPr>
              <a:t>处理器通过调用业务层或实体层接口，实现数据的处理和存取。处理数据结果如果需要在视图中显示，或转发给下一个处理器，则可在处理器执行结束前，将数据放入请求域（如Model）或会话域（Session）。处理器执行结束后，通常会返回一个值，这个值可以是String类型数据（如逻辑视图、物理视图、新的请求及重定向目标等）或对象数据（如JSON），甚至可以是void类型。</a:t>
            </a:r>
            <a:endParaRPr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69900" algn="l">
              <a:buSzTx/>
              <a:buChar char="o"/>
            </a:pPr>
            <a:r>
              <a:rPr dirty="0">
                <a:sym typeface="+mn-ea"/>
              </a:rPr>
              <a:t>后端控制器</a:t>
            </a:r>
            <a:endParaRPr dirty="0">
              <a:sym typeface="+mn-ea"/>
            </a:endParaRPr>
          </a:p>
          <a:p>
            <a:pPr lvl="1" algn="l">
              <a:buSzTx/>
              <a:buChar char="n"/>
            </a:pPr>
            <a:r>
              <a:rPr lang="zh-CN" altLang="en-US" dirty="0">
                <a:cs typeface="+mn-ea"/>
                <a:sym typeface="+mn-ea"/>
              </a:rPr>
              <a:t>7、解析逻辑视图</a:t>
            </a:r>
            <a:endParaRPr lang="zh-CN" altLang="en-US" dirty="0">
              <a:cs typeface="+mn-ea"/>
              <a:sym typeface="+mn-ea"/>
            </a:endParaRPr>
          </a:p>
          <a:p>
            <a:pPr lvl="2" algn="l">
              <a:buSzTx/>
              <a:buChar char="l"/>
            </a:pPr>
            <a:r>
              <a:rPr sz="2400" dirty="0">
                <a:cs typeface="+mn-ea"/>
                <a:sym typeface="+mn-ea"/>
              </a:rPr>
              <a:t>当处理器返回一个逻辑视图时（如code 6.5中的第8行和第20行），前端控制器将启用视图解析器（如code 6.3中第10~13行的配置信息），将逻辑视图解析为物理视图。具体解析思路是，在逻辑视图的前面加上视图解析器的prefix属性值（如“/WEB-INF/pages/”），在逻辑视图的后面加上suffix属性值（如“.jsp”），如逻辑视图“user/login”被解析后的物理视图为“/WEB-INF/pages/user/login.jsp”。如果项目中，没有配置视图解析器，则处理器需要返回物理视图，否则前端控制器是无法找到视图文件的。</a:t>
            </a:r>
            <a:endParaRPr sz="24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6.3 控制器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69900" algn="l">
              <a:buSzTx/>
              <a:buChar char="o"/>
            </a:pPr>
            <a:r>
              <a:rPr dirty="0">
                <a:sym typeface="+mn-ea"/>
              </a:rPr>
              <a:t>后端控制器</a:t>
            </a:r>
            <a:endParaRPr dirty="0">
              <a:sym typeface="+mn-ea"/>
            </a:endParaRPr>
          </a:p>
          <a:p>
            <a:pPr lvl="1" algn="l">
              <a:buSzTx/>
              <a:buChar char="n"/>
            </a:pPr>
            <a:r>
              <a:rPr dirty="0">
                <a:cs typeface="+mn-ea"/>
                <a:sym typeface="+mn-ea"/>
              </a:rPr>
              <a:t>8、视图渲染</a:t>
            </a:r>
            <a:endParaRPr dirty="0">
              <a:cs typeface="+mn-ea"/>
              <a:sym typeface="+mn-ea"/>
            </a:endParaRPr>
          </a:p>
          <a:p>
            <a:pPr lvl="2" algn="l">
              <a:buSzTx/>
              <a:buChar char="l"/>
            </a:pPr>
            <a:r>
              <a:rPr lang="zh-CN" sz="2400" dirty="0">
                <a:cs typeface="+mn-ea"/>
                <a:sym typeface="+mn-ea"/>
              </a:rPr>
              <a:t>视图渲染是Web响应前的最后一步，需要将处理器返回的数据填充到视图中，构成一个包含响应数据的静态视图，再由Web服务器发送给浏览器显示。</a:t>
            </a:r>
            <a:endParaRPr lang="zh-CN" sz="2400" dirty="0">
              <a:cs typeface="+mn-ea"/>
              <a:sym typeface="+mn-ea"/>
            </a:endParaRPr>
          </a:p>
          <a:p>
            <a:pPr lvl="2" algn="l">
              <a:buSzTx/>
              <a:buChar char="l"/>
            </a:pPr>
            <a:r>
              <a:rPr lang="zh-CN" sz="2400" dirty="0">
                <a:cs typeface="+mn-ea"/>
                <a:sym typeface="+mn-ea"/>
              </a:rPr>
              <a:t>表达式语言（Expression Language，简称为EL）是一种简化的数据访问方式。使用EL可以方便地访问Web容器中的请求域、会话域及Servlet上下文中的数据，从而避免在JSP页面中使用Java代码。</a:t>
            </a:r>
            <a:endParaRPr lang="zh-CN" sz="2400" dirty="0">
              <a:cs typeface="+mn-ea"/>
              <a:sym typeface="+mn-ea"/>
            </a:endParaRPr>
          </a:p>
          <a:p>
            <a:pPr lvl="2" algn="l">
              <a:buSzTx/>
              <a:buChar char="l"/>
            </a:pPr>
            <a:r>
              <a:rPr lang="zh-CN" sz="2400" dirty="0">
                <a:cs typeface="+mn-ea"/>
                <a:sym typeface="+mn-ea"/>
              </a:rPr>
              <a:t>EL的语法格式为${expression}，其中，expression的形式多种多样，可以是常量、算术表达式、关系表达式和内置对象等。</a:t>
            </a:r>
            <a:endParaRPr lang="zh-CN" sz="24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95325" y="188595"/>
          <a:ext cx="10615295" cy="62217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768090"/>
                <a:gridCol w="6847205"/>
              </a:tblGrid>
              <a:tr h="2825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示例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说明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${1.5*2.0+12}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算术表达式，值为15.0。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${(3&gt;2?3:5}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条件表达式，值为3。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65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${param.userName}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param为内置对象，含义是获取请求参数userName的值，也可以写成“${param["userName"]}”。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65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${header.host}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header为内置对象，含义是获取请求头中host的值，也可以写成“${header["host"]}”。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651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${pageScope.email}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获取内置对象pageScope中的email值，也可以写成“${pageScope["email"]}”。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65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${requestScope.userName}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获取内置对象requestScope中的userName值，也可以写成“${requestScope["userName"]}”。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65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${sessionScope.loginName}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获取内置对象sessionScope中的loginName值，也可以写成“${sessionScope["loginName"]}”。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651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${applicationScope.onlineCount}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获取内置对象applicaitonScope中的onlineCount值，也可以写成“${applicationScope["onlineCount"]}”。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8489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${userName}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获取内置对象中的userName值，依次从pageScope、requestScope、sessionScope及applicationScope等内置对象中查找。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${user.age}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获取内置对象中user对象的age属性。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282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${pageContext}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获取当前页面的pageContext内置对象。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657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${pageContext.request.contextPath}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获取请求的上下文路径，即Web应用的根路径。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27125" y="6482080"/>
            <a:ext cx="76619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0" indent="0"/>
            <a:r>
              <a:rPr lang="zh-CN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</a:rPr>
              <a:t>此外，</a:t>
            </a:r>
            <a:r>
              <a:rPr lang="zh-CN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charset="0"/>
                <a:ea typeface="宋体" panose="02010600030101010101" pitchFamily="2" charset="-122"/>
              </a:rPr>
              <a:t>在</a:t>
            </a:r>
            <a:r>
              <a:rPr lang="en-US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charset="0"/>
                <a:ea typeface="宋体" panose="02010600030101010101" pitchFamily="2" charset="-122"/>
              </a:rPr>
              <a:t>jstl</a:t>
            </a:r>
            <a:r>
              <a:rPr lang="zh-CN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charset="0"/>
                <a:ea typeface="宋体" panose="02010600030101010101" pitchFamily="2" charset="-122"/>
              </a:rPr>
              <a:t>的支持下，</a:t>
            </a:r>
            <a:r>
              <a:rPr lang="en-US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charset="0"/>
                <a:ea typeface="宋体" panose="02010600030101010101" pitchFamily="2" charset="-122"/>
              </a:rPr>
              <a:t>EL</a:t>
            </a:r>
            <a:r>
              <a:rPr lang="zh-CN" sz="1800" b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libri" panose="020F0502020204030204" charset="0"/>
                <a:ea typeface="宋体" panose="02010600030101010101" pitchFamily="2" charset="-122"/>
              </a:rPr>
              <a:t>还可以访问列表或数组中的元素。</a:t>
            </a:r>
            <a:endParaRPr lang="zh-CN" altLang="en-US" sz="1800" b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</a:t>
            </a:r>
            <a:r>
              <a:rPr lang="en-US" altLang="zh-CN" dirty="0"/>
              <a:t>Spring MVC</a:t>
            </a:r>
            <a:r>
              <a:rPr lang="zh-CN" altLang="en-US" dirty="0"/>
              <a:t>的工作机制</a:t>
            </a:r>
            <a:endParaRPr lang="zh-CN" altLang="en-US" dirty="0"/>
          </a:p>
          <a:p>
            <a:r>
              <a:rPr lang="zh-CN" altLang="en-US" dirty="0"/>
              <a:t>熟悉</a:t>
            </a:r>
            <a:r>
              <a:rPr lang="en-US" altLang="zh-CN" dirty="0"/>
              <a:t>Web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响应的流程</a:t>
            </a:r>
            <a:endParaRPr lang="zh-CN" altLang="en-US" dirty="0"/>
          </a:p>
          <a:p>
            <a:r>
              <a:rPr lang="zh-CN" altLang="en-US" dirty="0"/>
              <a:t>了解控制器的地位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6.4 转发请求和重定向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转发请求</a:t>
            </a:r>
            <a:endParaRPr lang="zh-CN" dirty="0">
              <a:cs typeface="+mn-ea"/>
              <a:sym typeface="+mn-ea"/>
            </a:endParaRPr>
          </a:p>
          <a:p>
            <a:pPr lvl="1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1、转发请求到视图</a:t>
            </a:r>
            <a:endParaRPr lang="zh-CN" dirty="0">
              <a:cs typeface="+mn-ea"/>
              <a:sym typeface="+mn-ea"/>
            </a:endParaRPr>
          </a:p>
          <a:p>
            <a:pPr lvl="2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需要区分转发到逻辑视图还是物理视图，若是逻辑视图，需要经过视图解析器解析。若要转发逻辑视图，只需返回字符串即可。若要转发物理视图，则返回的字符串需要以“forward:”开头，如“forward:/user/register.jsp”。</a:t>
            </a:r>
            <a:endParaRPr lang="zh-CN" dirty="0">
              <a:cs typeface="+mn-ea"/>
              <a:sym typeface="+mn-ea"/>
            </a:endParaRPr>
          </a:p>
          <a:p>
            <a:pPr lvl="1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2、转发请求到处理器</a:t>
            </a:r>
            <a:endParaRPr lang="zh-CN" dirty="0">
              <a:cs typeface="+mn-ea"/>
              <a:sym typeface="+mn-ea"/>
            </a:endParaRPr>
          </a:p>
          <a:p>
            <a:pPr lvl="2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Web请求经过当前处理器的处理后，若还需进一步处理，可再次转发到其他处理器。将Web请求转发到其他处理时，需要在返回的字符串前加上“forward:”。</a:t>
            </a:r>
            <a:endParaRPr lang="zh-CN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6.4 转发请求和重定向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重定向</a:t>
            </a:r>
            <a:endParaRPr lang="zh-CN" dirty="0">
              <a:cs typeface="+mn-ea"/>
              <a:sym typeface="+mn-ea"/>
            </a:endParaRPr>
          </a:p>
          <a:p>
            <a:pPr lvl="1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重定向虽然也可以跳转到视图和处理器，却是发起一个新的Web请求，因此，与转发操作是有区别的。其一，重定向的视图不会被视图解析器解析，因此必须是物理视图；其二，重定向后，原请求域的数据在新请求中不可见；其三，重定向的目标视图不能位于Web容器的保护目录（即WEB-INF）中。</a:t>
            </a:r>
            <a:endParaRPr lang="zh-CN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6.4 转发请求和重定向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重定向</a:t>
            </a:r>
            <a:endParaRPr lang="zh-CN" dirty="0">
              <a:cs typeface="+mn-ea"/>
              <a:sym typeface="+mn-ea"/>
            </a:endParaRPr>
          </a:p>
          <a:p>
            <a:pPr lvl="1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1、重定向到视图</a:t>
            </a:r>
            <a:endParaRPr lang="zh-CN" dirty="0">
              <a:cs typeface="+mn-ea"/>
              <a:sym typeface="+mn-ea"/>
            </a:endParaRPr>
          </a:p>
          <a:p>
            <a:pPr lvl="2" indent="-469900" algn="l">
              <a:buSzTx/>
              <a:buChar char="o"/>
            </a:pPr>
            <a:r>
              <a:rPr lang="zh-CN" sz="2400" dirty="0">
                <a:cs typeface="+mn-ea"/>
                <a:sym typeface="+mn-ea"/>
              </a:rPr>
              <a:t>重定向到物理视图，处理器返回的字符串需以“redirect:”开头，其中，斜杠“/”表示从应用的根路径开始查找视图文件。如果省略斜杠“/”，则从当前视图所在路径开始查找。</a:t>
            </a:r>
            <a:endParaRPr lang="zh-CN" sz="2400" dirty="0">
              <a:cs typeface="+mn-ea"/>
              <a:sym typeface="+mn-ea"/>
            </a:endParaRPr>
          </a:p>
          <a:p>
            <a:pPr lvl="1" indent="-469900" algn="l">
              <a:buSzTx/>
              <a:buChar char="o"/>
            </a:pPr>
            <a:r>
              <a:rPr lang="zh-CN" dirty="0">
                <a:cs typeface="+mn-ea"/>
                <a:sym typeface="+mn-ea"/>
              </a:rPr>
              <a:t>2、重定向到处理器</a:t>
            </a:r>
            <a:endParaRPr lang="zh-CN" dirty="0">
              <a:cs typeface="+mn-ea"/>
              <a:sym typeface="+mn-ea"/>
            </a:endParaRPr>
          </a:p>
          <a:p>
            <a:pPr lvl="2" indent="-469900">
              <a:buFont typeface="Wingdings" panose="05000000000000000000" pitchFamily="2" charset="2"/>
              <a:buChar char="o"/>
            </a:pPr>
            <a:r>
              <a:rPr lang="zh-CN" sz="2400" dirty="0">
                <a:cs typeface="+mn-ea"/>
                <a:sym typeface="+mn-ea"/>
              </a:rPr>
              <a:t>可以重定向到当前控制器的处理器，也可以重定向到其他控制器的处理器。若是重定向到当前控制器中的处理器，则需要考虑相对路径问题。若是重定向到其他控制器的处理器，则需要提供处理器完整的映射路径。</a:t>
            </a:r>
            <a:endParaRPr lang="zh-CN" sz="2400" dirty="0">
              <a:cs typeface="+mn-ea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ym typeface="+mn-ea"/>
              </a:rPr>
              <a:t>6.4 转发请求和重定向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63525" y="1196340"/>
          <a:ext cx="11577955" cy="53987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37660"/>
                <a:gridCol w="7440295"/>
              </a:tblGrid>
              <a:tr h="436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示例语句</a:t>
                      </a:r>
                      <a:endParaRPr lang="en-US" altLang="en-US" sz="24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400"/>
                        <a:t>描述</a:t>
                      </a:r>
                      <a:endParaRPr lang="en-US" altLang="en-US" sz="2400"/>
                    </a:p>
                  </a:txBody>
                  <a:tcPr marL="68580" marR="68580" marT="0" marB="0" vert="horz" anchor="t" anchorCtr="0"/>
                </a:tc>
              </a:tr>
              <a:tr h="678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return "user/login";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转发到逻辑视图，需要被视图解析器解析。</a:t>
                      </a:r>
                      <a:endParaRPr lang="en-US" altLang="en-US" sz="2400"/>
                    </a:p>
                  </a:txBody>
                  <a:tcPr marL="68580" marR="68580" marT="0" marB="0" vert="horz" anchor="t" anchorCtr="0"/>
                </a:tc>
              </a:tr>
              <a:tr h="731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return "forward:login"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转发到当前控制器的处理器，转发路径中不含公共路径。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</a:tr>
              <a:tr h="731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return "forward:/user/login"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转发到任意控制器的处理器，不受当前控制器的公共路径影响。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</a:tr>
              <a:tr h="678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return "forward:/user/login.jsp"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转发到站点根路径下的某个视图。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</a:tr>
              <a:tr h="731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return "redirect:login"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重定向到当前控制器的其他处理器，重定向路径中不含公共路径。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</a:tr>
              <a:tr h="7315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return "redirect:/user/login"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重定向到任意控制器的处理器，不受当前控制器的公共路径影响。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</a:tr>
              <a:tr h="678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return "redirect:/user/login.jsp"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/>
                        <a:t>重定向到站点根路径下的某个视图。</a:t>
                      </a:r>
                      <a:endParaRPr lang="en-US" altLang="en-US" sz="24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掌握Spring MVC的处理流程对开发人员来说无疑是至关重要的，本章在了解Spring MVC基本概念的基础上，详细介绍了Spring MVC的核心组件及工作机制。</a:t>
            </a:r>
            <a:endParaRPr lang="en-US" dirty="0"/>
          </a:p>
          <a:p>
            <a:r>
              <a:rPr lang="en-US" dirty="0"/>
              <a:t>2. 控制器在Web应用中起到一个纽带作用，控制器可以将视图、业务层及实体层整合在一起，相互协作，使得Web应用构成一个有机的整体。</a:t>
            </a:r>
            <a:endParaRPr lang="en-US" dirty="0"/>
          </a:p>
          <a:p>
            <a:r>
              <a:rPr lang="en-US" dirty="0"/>
              <a:t>3. 通过一个简单的Web应用示例，介绍了前端控制器、控制器（即后端控制器）、处理器、注解使用、数据绑定、视图渲染、请求转发及重定向等重要的主题。</a:t>
            </a:r>
            <a:endParaRPr lang="en-US" dirty="0"/>
          </a:p>
          <a:p>
            <a:r>
              <a:rPr lang="en-US" dirty="0"/>
              <a:t>4. 本章是学习Spring MVC的基础，认真阅读和实践引例，能够更加有效地理解Spring MVC的工作机制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6.1 Spring MVC概述</a:t>
            </a:r>
            <a:endParaRPr dirty="0"/>
          </a:p>
          <a:p>
            <a:r>
              <a:rPr dirty="0"/>
              <a:t>6.2 Spring MVC工作机制</a:t>
            </a:r>
            <a:endParaRPr dirty="0"/>
          </a:p>
          <a:p>
            <a:r>
              <a:rPr dirty="0"/>
              <a:t>6.3 控制器</a:t>
            </a:r>
            <a:endParaRPr dirty="0"/>
          </a:p>
          <a:p>
            <a:r>
              <a:rPr dirty="0"/>
              <a:t>6.4 转发请求和重定向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6.1 Spring MVC概述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MVC模型的由来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15415" y="2277110"/>
            <a:ext cx="1221740" cy="7918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Servlet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阶段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15415" y="3644900"/>
            <a:ext cx="1221740" cy="7918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JSP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阶段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5415" y="5012690"/>
            <a:ext cx="1221740" cy="7918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MVC</a:t>
            </a: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阶段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847215" y="3140710"/>
            <a:ext cx="432435" cy="43243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847215" y="4509135"/>
            <a:ext cx="432435" cy="43243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4079875" y="2277110"/>
            <a:ext cx="6438900" cy="956945"/>
          </a:xfrm>
          <a:prstGeom prst="borderCallout2">
            <a:avLst>
              <a:gd name="adj1" fmla="val 33039"/>
              <a:gd name="adj2" fmla="val -1094"/>
              <a:gd name="adj3" fmla="val 36567"/>
              <a:gd name="adj4" fmla="val -14033"/>
              <a:gd name="adj5" fmla="val 53809"/>
              <a:gd name="adj6" fmla="val -2200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Servlet被赋予了过多的使命，承载了流程控制、视图显示、业务流程及数据访问等功能的实现，使得Servlet内部出现多种逻辑代码混杂，结构混乱，可维护性、可重用性差。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线形标注 2 10"/>
          <p:cNvSpPr/>
          <p:nvPr/>
        </p:nvSpPr>
        <p:spPr>
          <a:xfrm>
            <a:off x="4079875" y="3644900"/>
            <a:ext cx="6438900" cy="927735"/>
          </a:xfrm>
          <a:prstGeom prst="borderCallout2">
            <a:avLst>
              <a:gd name="adj1" fmla="val 33039"/>
              <a:gd name="adj2" fmla="val -1094"/>
              <a:gd name="adj3" fmla="val 36567"/>
              <a:gd name="adj4" fmla="val -14033"/>
              <a:gd name="adj5" fmla="val 53809"/>
              <a:gd name="adj6" fmla="val -2200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JSP的产生并未有效解决Web系统中视图显示、流程控制、业务流程及数据访问的耦合性问题，反而有重蹈Servlet覆辙的发展势头。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线形标注 2 11"/>
          <p:cNvSpPr/>
          <p:nvPr/>
        </p:nvSpPr>
        <p:spPr>
          <a:xfrm>
            <a:off x="4007485" y="5012690"/>
            <a:ext cx="6438900" cy="999490"/>
          </a:xfrm>
          <a:prstGeom prst="borderCallout2">
            <a:avLst>
              <a:gd name="adj1" fmla="val 33039"/>
              <a:gd name="adj2" fmla="val -1094"/>
              <a:gd name="adj3" fmla="val 36567"/>
              <a:gd name="adj4" fmla="val -14033"/>
              <a:gd name="adj5" fmla="val 53809"/>
              <a:gd name="adj6" fmla="val -2200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Model1给出了JSP和业务逻辑（JavaBean）分离的策略，Model2则进一步明确了Servlet、JSP和JavaBean的职责，已经初具了MVC的雏形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6.1 Spring MVC概述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Spring MVC简介</a:t>
            </a:r>
            <a:endParaRPr dirty="0"/>
          </a:p>
          <a:p>
            <a:pPr lvl="1"/>
            <a:r>
              <a:rPr dirty="0"/>
              <a:t>Spring MVC是Spring框架的Web模块，是MVC模式的最佳实践。Spring MVC主要功能涉及Web请求的获取和转发、数据的接收与校验、视图的解析与渲染等，同时还与模型层交互，完成数据处理及数据库的访问。Spring MVC离不开Web容器的支持，需要通过Web容器与客户端（浏览器）交互，即从Web容器获取请求及数据，再将渲染的视图交互Web容器。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6.1 Spring MVC概述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Spring MVC简介</a:t>
            </a:r>
            <a:endParaRPr dirty="0"/>
          </a:p>
          <a:p>
            <a:pPr lvl="1"/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71270" y="1988820"/>
          <a:ext cx="10138410" cy="386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5850890" imgH="2235835" progId="Visio.Drawing.11">
                  <p:embed/>
                </p:oleObj>
              </mc:Choice>
              <mc:Fallback>
                <p:oleObj name="" r:id="rId2" imgW="5850890" imgH="223583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1270" y="1988820"/>
                        <a:ext cx="10138410" cy="3868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6.2 Spring MVC工作机制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Spring MVC的常见组件</a:t>
            </a:r>
            <a:endParaRPr dirty="0"/>
          </a:p>
          <a:p>
            <a:pPr lvl="1"/>
            <a:r>
              <a:rPr dirty="0"/>
              <a:t>前端控制器</a:t>
            </a:r>
            <a:endParaRPr dirty="0"/>
          </a:p>
          <a:p>
            <a:pPr lvl="2"/>
            <a:r>
              <a:rPr dirty="0"/>
              <a:t>前端控制器（DispatcherServlet）是一个典型的Servlet，它是Spring MVC框架进驻Web容器，并能够处理Web请求的基础。</a:t>
            </a:r>
            <a:endParaRPr dirty="0"/>
          </a:p>
          <a:p>
            <a:pPr lvl="1"/>
            <a:r>
              <a:rPr dirty="0"/>
              <a:t>处理器映射器</a:t>
            </a:r>
            <a:endParaRPr dirty="0"/>
          </a:p>
          <a:p>
            <a:pPr lvl="2"/>
            <a:r>
              <a:rPr dirty="0"/>
              <a:t>在Spring MVC框架中，一个Web请求通常对应唯一的处理器，当然，存在请求被转发的情况时，Web请求可依次被多个处理器处理。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6.2 Spring MVC工作机制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Spring MVC的常见组件</a:t>
            </a:r>
            <a:endParaRPr dirty="0"/>
          </a:p>
          <a:p>
            <a:pPr lvl="1"/>
            <a:r>
              <a:rPr dirty="0"/>
              <a:t>处理器适配器</a:t>
            </a:r>
            <a:endParaRPr dirty="0"/>
          </a:p>
          <a:p>
            <a:pPr lvl="2"/>
            <a:r>
              <a:rPr dirty="0"/>
              <a:t>通过处理器映射器，前端控制器获得一个响应请求的处理器。处理器适配器的作用是完成处理器的调用。</a:t>
            </a:r>
            <a:endParaRPr dirty="0"/>
          </a:p>
          <a:p>
            <a:pPr lvl="1"/>
            <a:r>
              <a:rPr dirty="0"/>
              <a:t>视图解析器</a:t>
            </a:r>
            <a:endParaRPr dirty="0"/>
          </a:p>
          <a:p>
            <a:pPr lvl="2"/>
            <a:r>
              <a:rPr dirty="0">
                <a:sym typeface="+mn-ea"/>
              </a:rPr>
              <a:t>视图解析器</a:t>
            </a:r>
            <a:r>
              <a:rPr dirty="0"/>
              <a:t>的作用是根据逻辑视图，向前端控制器返回一个对应的物理视图。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6.2 Spring MVC工作机制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Web请求的处理流程</a:t>
            </a:r>
            <a:endParaRPr dirty="0"/>
          </a:p>
          <a:p>
            <a:pPr lvl="1"/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07260" y="1917065"/>
          <a:ext cx="7614920" cy="440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2" imgW="3857625" imgH="2235835" progId="Visio.Drawing.11">
                  <p:embed/>
                </p:oleObj>
              </mc:Choice>
              <mc:Fallback>
                <p:oleObj name="" r:id="rId2" imgW="3857625" imgH="223583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7260" y="1917065"/>
                        <a:ext cx="7614920" cy="4406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PP_MARK_KEY" val="bc2e4732-0c59-4f36-8725-863f5911f635"/>
  <p:tag name="COMMONDATA" val="eyJoZGlkIjoiODg3ODMzYjUzYjVhODkzMWVhMWRiNTY1NjZhYzhlNW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f61c477d-da5e-4324-ae88-c6220fdae8f3}"/>
</p:tagLst>
</file>

<file path=ppt/tags/tag8.xml><?xml version="1.0" encoding="utf-8"?>
<p:tagLst xmlns:p="http://schemas.openxmlformats.org/presentationml/2006/main">
  <p:tag name="KSO_WM_UNIT_TABLE_BEAUTIFY" val="smartTable{039d63f1-fb90-4aa0-a198-c8a13801b08d}"/>
  <p:tag name="TABLE_ENDDRAG_ORIGIN_RECT" val="835*489"/>
  <p:tag name="TABLE_ENDDRAG_RECT" val="54*20*835*489"/>
</p:tagLst>
</file>

<file path=ppt/tags/tag9.xml><?xml version="1.0" encoding="utf-8"?>
<p:tagLst xmlns:p="http://schemas.openxmlformats.org/presentationml/2006/main">
  <p:tag name="KSO_WM_UNIT_TABLE_BEAUTIFY" val="smartTable{a41a2b2b-d633-4a53-9423-ede3014cbea5}"/>
  <p:tag name="TABLE_ENDDRAG_ORIGIN_RECT" val="911*409"/>
  <p:tag name="TABLE_ENDDRAG_RECT" val="20*88*911*409"/>
</p:tagLst>
</file>

<file path=ppt/theme/theme1.xml><?xml version="1.0" encoding="utf-8"?>
<a:theme xmlns:a="http://schemas.openxmlformats.org/drawingml/2006/main" name="Management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5136</Words>
  <Application>WPS 演示</Application>
  <PresentationFormat>自定义</PresentationFormat>
  <Paragraphs>348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Calibri</vt:lpstr>
      <vt:lpstr>楷体_GB2312</vt:lpstr>
      <vt:lpstr>Management</vt:lpstr>
      <vt:lpstr>Visio.Drawing.11</vt:lpstr>
      <vt:lpstr>Visio.Drawing.11</vt:lpstr>
      <vt:lpstr>Java EE项目开发教程</vt:lpstr>
      <vt:lpstr>本章目标</vt:lpstr>
      <vt:lpstr>本章内容</vt:lpstr>
      <vt:lpstr>6.1 Spring MVC概述</vt:lpstr>
      <vt:lpstr>6.1 Spring MVC概述</vt:lpstr>
      <vt:lpstr>6.1 Spring MVC概述</vt:lpstr>
      <vt:lpstr>6.2 Spring MVC工作机制</vt:lpstr>
      <vt:lpstr>6.2 Spring MVC工作机制</vt:lpstr>
      <vt:lpstr>6.2 Spring MVC工作机制</vt:lpstr>
      <vt:lpstr>6.3 控制器</vt:lpstr>
      <vt:lpstr>6.3 控制器</vt:lpstr>
      <vt:lpstr>6.3 控制器</vt:lpstr>
      <vt:lpstr>6.3 控制器</vt:lpstr>
      <vt:lpstr>6.3 控制器</vt:lpstr>
      <vt:lpstr>6.3 控制器</vt:lpstr>
      <vt:lpstr>6.3 控制器</vt:lpstr>
      <vt:lpstr>6.3 控制器</vt:lpstr>
      <vt:lpstr>6.3 控制器</vt:lpstr>
      <vt:lpstr>PowerPoint 演示文稿</vt:lpstr>
      <vt:lpstr>6.4 转发请求和重定向</vt:lpstr>
      <vt:lpstr>6.4 转发请求和重定向</vt:lpstr>
      <vt:lpstr>6.4 转发请求和重定向</vt:lpstr>
      <vt:lpstr>PowerPoint 演示文稿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153</cp:revision>
  <dcterms:created xsi:type="dcterms:W3CDTF">2018-07-29T11:00:00Z</dcterms:created>
  <dcterms:modified xsi:type="dcterms:W3CDTF">2023-05-05T13:33:03Z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7D594E4A23954D118D97607B0645FBF6</vt:lpwstr>
  </property>
  <property fmtid="{D5CDD505-2E9C-101B-9397-08002B2CF9AE}" pid="3" name="KSOProductBuildVer">
    <vt:lpwstr>2052-11.1.0.14036</vt:lpwstr>
  </property>
</Properties>
</file>