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3"/>
    <p:sldId id="259" r:id="rId4"/>
    <p:sldId id="321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265" r:id="rId31"/>
  </p:sldIdLst>
  <p:sldSz cx="12192000" cy="6858000"/>
  <p:notesSz cx="6858000" cy="9144000"/>
  <p:custDataLst>
    <p:tags r:id="rId3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6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704" y="-84"/>
      </p:cViewPr>
      <p:guideLst>
        <p:guide orient="horz" pos="2106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gs" Target="tags/tag7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051FFFF3-E39B-4E0D-B798-A3F48F446DB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7533" y="1341438"/>
            <a:ext cx="10363200" cy="1655762"/>
          </a:xfrm>
        </p:spPr>
        <p:txBody>
          <a:bodyPr/>
          <a:lstStyle>
            <a:lvl1pPr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1133" y="3933825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B46E5F6-B413-480F-8F7D-5CADBA6693A6}" type="slidenum">
              <a:rPr lang="en-US" altLang="zh-CN"/>
            </a:fld>
            <a:endParaRPr lang="en-US" altLang="zh-CN"/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624417" y="3213100"/>
            <a:ext cx="103632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zh-CN" sz="2400" b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87B39-F052-4446-96C4-64A29AF8D9A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7" y="228600"/>
            <a:ext cx="2669116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228600"/>
            <a:ext cx="7806267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66717-4F46-4365-BE3E-62A7D517BA5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A87FA3-DA84-48EE-BCA2-D099E528C63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11CA67-9F77-49A6-A01C-D1EAEE69AE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219200"/>
            <a:ext cx="523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219200"/>
            <a:ext cx="523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D1F69D-F5C0-4E81-9D91-23C1B380F1A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62275-CDC1-46F8-B238-F45F7C904AE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4296C3-ED9F-46D3-A925-436F926E812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F1FD8-37CB-4F0A-8DB5-5F72A5DDD84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49832D-7E3F-48F2-8574-743A82C4F1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531BB-009F-465A-9EDF-F5E6ABB4FF0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228600"/>
            <a:ext cx="1066800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219200"/>
            <a:ext cx="10668000" cy="4800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812800" y="1066800"/>
            <a:ext cx="10610851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zh-CN" sz="2400" b="0">
              <a:latin typeface="Times New Roman" panose="02020603050405020304" charset="0"/>
            </a:endParaRP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600" b="0"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600" b="0"/>
            </a:lvl1pPr>
          </a:lstStyle>
          <a:p>
            <a:endParaRPr lang="en-US" altLang="zh-CN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 b="0"/>
            </a:lvl1pPr>
          </a:lstStyle>
          <a:p>
            <a:fld id="{730F9FC3-988C-4398-9812-F0854FDAC92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9pPr>
    </p:titleStyle>
    <p:bodyStyle>
      <a:lvl1pPr marL="469900" indent="-469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304925" indent="-39560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3pPr>
      <a:lvl4pPr marL="1694180" indent="-3873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ü"/>
        <a:defRPr sz="2800" b="1">
          <a:solidFill>
            <a:schemeClr val="tx1"/>
          </a:solidFill>
          <a:latin typeface="+mn-lt"/>
          <a:ea typeface="+mn-ea"/>
        </a:defRPr>
      </a:lvl4pPr>
      <a:lvl5pPr marL="20942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5pPr>
      <a:lvl6pPr marL="25514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6pPr>
      <a:lvl7pPr marL="30086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7pPr>
      <a:lvl8pPr marL="34658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8pPr>
      <a:lvl9pPr marL="39230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876374AF-5FE4-4AFF-8D8F-E247DF6F871F}" type="slidenum">
              <a:rPr lang="en-US" altLang="zh-CN"/>
            </a:fld>
            <a:endParaRPr lang="en-US" altLang="zh-CN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sym typeface="+mn-ea"/>
              </a:rPr>
              <a:t>Java EE</a:t>
            </a:r>
            <a:r>
              <a:rPr lang="zh-CN" altLang="en-US" sz="4400" dirty="0">
                <a:sym typeface="+mn-ea"/>
              </a:rPr>
              <a:t>项目开发教程</a:t>
            </a:r>
            <a:endParaRPr lang="zh-CN" altLang="en-US" sz="4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82888" y="3573463"/>
            <a:ext cx="7058025" cy="2376487"/>
          </a:xfrm>
        </p:spPr>
        <p:txBody>
          <a:bodyPr/>
          <a:lstStyle/>
          <a:p>
            <a:r>
              <a:rPr dirty="0"/>
              <a:t>第7章 Spring MVC数据绑定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7.2 简单数据绑定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基本类型数据绑定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/>
              <a:t>采用默认类型数据绑定，虽然可以将请求域中的数据传进处理器，但从HttpServletRequest对象中取数据比较麻烦。Spring MVC支持基本类型数据绑定，即使用基本类型作为处理器的参数，自动接收来自HttpServletRequest对象中的数据。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7.2 简单数据绑定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自定义类型转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/>
              <a:t>Spring MVC内置了很多类型转换器，在默认情况下，可将String类型转换为基本类型、Number、Array、Collection、Map、Properties及Object等类型。但是，对于那些Spring MVC内置类型转换器无法转换的类型（如Date等），还需要开发人员自行定制类型转换器，以满足某些特殊的数据绑定需求。</a:t>
            </a:r>
            <a:endParaRPr lang="zh-CN" altLang="en-US" dirty="0"/>
          </a:p>
          <a:p>
            <a:pPr lvl="1" algn="l">
              <a:buSzTx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7.2 简单数据绑定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自定义类型转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/>
              <a:t>Spring MVC提供了org.springframework.core.convert.converter.Converter接口，供开发人员定制类型转换器，同时也可以使用org.springframework.format.Formatter接口实现同样的类型转换功能。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75460" y="4436745"/>
            <a:ext cx="82340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package org.springframework.core.convert.converter;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public interface Converter&lt;S, T&gt; {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T convert(S source);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}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7.3 复杂数据绑定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复杂数据类型主要包括POJO（Plain Ordinary Java Object，简单的Java对象）、数组、集合类以及这些类型的组合等。</a:t>
            </a:r>
            <a:endParaRPr lang="zh-CN" altLang="en-US" dirty="0"/>
          </a:p>
          <a:p>
            <a:pPr algn="l">
              <a:buSzTx/>
            </a:pPr>
            <a:r>
              <a:rPr lang="zh-CN" altLang="en-US" dirty="0"/>
              <a:t>POJO绑定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/>
              <a:t>按</a:t>
            </a:r>
            <a:r>
              <a:rPr lang="en-US" altLang="zh-CN" dirty="0"/>
              <a:t>POJO</a:t>
            </a:r>
            <a:r>
              <a:rPr lang="zh-CN" altLang="en-US" dirty="0"/>
              <a:t>对象的属性名绑定</a:t>
            </a:r>
            <a:endParaRPr lang="zh-CN" altLang="en-US" dirty="0"/>
          </a:p>
          <a:p>
            <a:pPr lvl="0" algn="l">
              <a:buSzTx/>
            </a:pPr>
            <a:r>
              <a:rPr lang="zh-CN" altLang="en-US" dirty="0"/>
              <a:t> 数组及List绑定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/>
              <a:t>Spring MVC不支持集合类型（如List、Set等）直接作为处理器参数的数据绑定，因此，实际应用中需要将集合类型作为POJO的属性，以间接方式实现数据绑定。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7.4 JSON数据绑定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Spring MVC支持JSON数据绑定。通过JSON数据绑定，可以将JSON格式的数据传给处理器的Java类型参数，也可以将返回的Java类型数据转换为JSON格式的数据，在页面中通过JavaScript脚本处理。由于JSON数据格式灵活、强大，同时与JavaScript脚本可无缝衔接，使得在Web中实现异步请求，变得非常容易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7.4 JSON数据绑定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JSON简介</a:t>
            </a:r>
            <a:endParaRPr lang="zh-CN" altLang="en-US" dirty="0"/>
          </a:p>
          <a:p>
            <a:pPr lvl="1" algn="l">
              <a:buSzTx/>
            </a:pPr>
            <a:r>
              <a:rPr lang="en-US" altLang="zh-CN" dirty="0"/>
              <a:t>J</a:t>
            </a:r>
            <a:r>
              <a:rPr lang="zh-CN" altLang="en-US" dirty="0"/>
              <a:t>SON（JavaScript Object Notation）是一种轻量级的数据交换格式。相对于XML，其解析速度更快，占用空间更小，更合适在网络中传输和处理。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/>
              <a:t>JSON数据格式主要包括：对象格式和数组格式。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7.4 JSON数据绑定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1、对象格式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/>
              <a:t>对象格式是位于大括号{}中的，由一个或多个逗号“,”分隔的“key:value”对表示的数据格式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919605" y="3140710"/>
            <a:ext cx="60960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{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"sno":"191549101",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"sname":"张华",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"sex":"男",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"age":21,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"address":"广东省广州市"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}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7.4 JSON数据绑定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2、数组格式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/>
              <a:t>数组格式是指位于中括号[]中的，由一个或多个逗号“,”分隔的元素构成的数据格式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919605" y="3140710"/>
            <a:ext cx="6096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[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"蓝球",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"跑步",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"围棋",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    </a:t>
            </a:r>
            <a:r>
              <a:rPr lang="zh-CN" altLang="en-US">
                <a:solidFill>
                  <a:srgbClr val="0070C0"/>
                </a:solidFill>
              </a:rPr>
              <a:t>"音乐"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]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7.4 JSON数据绑定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3、混合格式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/>
              <a:t>混合格式是指对象中可以包含数组或对象，数组的元素可以对象或数组。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919605" y="2853055"/>
            <a:ext cx="60960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{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"sno":"191549101",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"sname":"张华",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"height":1.75,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"birthday":{"年":2001,"月":9,"日":26},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"interest":["蓝球","跑步","围棋","音乐"]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}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47215" y="4827905"/>
            <a:ext cx="777494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[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{ "sno":"191549101","sname":"张华","身高":1.70},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{ "sno":"191549102","sname":"梅办法","身高":1.82},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{ "sno":"191549103","sname":"步庭柯","身高":1.68},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{ "sno":"191549104","sname":"万守几","身高":1.75},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]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7.4 JSON数据绑定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>
              <a:buSzTx/>
            </a:pPr>
            <a:r>
              <a:rPr lang="zh-CN" altLang="en-US" dirty="0"/>
              <a:t>JSON请求是包含JSON格式数据的Web请求，本节介绍利用jQuery发送Web请求，向处理器提交JSON格式的数据。</a:t>
            </a:r>
            <a:endParaRPr lang="zh-CN" altLang="en-US" dirty="0"/>
          </a:p>
          <a:p>
            <a:pPr lvl="0" algn="l">
              <a:buSzTx/>
            </a:pPr>
            <a:r>
              <a:rPr lang="zh-CN" altLang="en-US" dirty="0"/>
              <a:t>（1）下载jQuery文件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/>
              <a:t>jQuery是一个独立的脚本文件，可从https://jquery.com/download/站点中免费下载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了解数据绑定的流程</a:t>
            </a:r>
            <a:endParaRPr lang="zh-CN" altLang="en-US" dirty="0"/>
          </a:p>
          <a:p>
            <a:pPr algn="l">
              <a:buSzTx/>
            </a:pPr>
            <a:r>
              <a:rPr lang="zh-CN" altLang="en-US" dirty="0"/>
              <a:t>掌握简单数据绑定和复杂数据绑定</a:t>
            </a:r>
            <a:endParaRPr lang="zh-CN" altLang="en-US" dirty="0"/>
          </a:p>
          <a:p>
            <a:pPr algn="l">
              <a:buSzTx/>
            </a:pPr>
            <a:r>
              <a:rPr lang="zh-CN" altLang="en-US" dirty="0"/>
              <a:t>掌握</a:t>
            </a:r>
            <a:r>
              <a:rPr lang="en-US" altLang="zh-CN" dirty="0"/>
              <a:t>JSON</a:t>
            </a:r>
            <a:r>
              <a:rPr lang="zh-CN" altLang="en-US" dirty="0"/>
              <a:t>数据绑定的方法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7.4 JSON数据绑定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>
              <a:buSzTx/>
            </a:pPr>
            <a:r>
              <a:rPr lang="zh-CN" altLang="en-US" dirty="0"/>
              <a:t>安装jQuery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/>
              <a:t>jQuery安装是在项目中引用jQuery库，以确保在项目的视图页面中可以使用jQuery库。jQuery安装包括两个层次：一是在项目中引用jQuery库，即在项目中的webapp目录下，创建js文件夹，将jquery-3.6.0.min.js文件复制到该目录中；二是在页面中引用jQuery库，即在页面中添加“&lt;script type="text/javascript" src="${pageContext.request.contextPath}/js/jquery-3.6.0.min.js"&gt;&lt;/script&gt;”元素，在页面中加载jQuery库。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7.4 JSON数据绑定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提交JSON请求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/>
              <a:t>jQuery提供了多种方法用于提交Web请求，如$.ajax()、$.post()和$.get()等。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/>
              <a:t>（1）$.ajax()方法</a:t>
            </a:r>
            <a:endParaRPr lang="zh-CN" altLang="en-US" dirty="0"/>
          </a:p>
          <a:p>
            <a:pPr lvl="2" algn="l">
              <a:buSzTx/>
            </a:pPr>
            <a:r>
              <a:rPr lang="zh-CN" altLang="en-US" dirty="0"/>
              <a:t>AJAX（Asynchronous JavaScript And XML，即异步JavaScript和XML）是一种用于创建快速动态页面的技术，可以通过与服务器进行少量的数据交换，使页面实现异步更新，即在不重新加载（或刷新）整个页面的情况下，异步更新页面中的部分数据。$.ajax()方法是jQuery的底层AJAX实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7.4 JSON数据绑定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提交JSON请求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/>
              <a:t>$.ajax()只有一个形参，是JSON对象格式，包含了AJAX各种配置及回调函数信息，详细配置信息如表7.3所示。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847215" y="2780665"/>
          <a:ext cx="9317990" cy="329184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355090"/>
                <a:gridCol w="7962900"/>
              </a:tblGrid>
              <a:tr h="1517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参数名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描述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1511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url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String类型，发送请求的目标地址。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1517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type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String类型，请求方式，可以是POST、GET、PUT、DELETE等，默认为GET。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1517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timeout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Number类型，设置请求的超时时间，单位为毫秒。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6057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async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Boolean类型，设置异步请求或同步请求，默认为异步请求。同步请求类似于方法调用，表示发送请求后，请求页面便进入挂起状态（即不能做其他事务），直到获得请求响应后，才可以继续执行。异步请求表示发送请求后，不需要等待响应，请求页面中可以立即执行其他事务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3035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beforeSend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Function类型，用于向Web服务器发送请求前，执行一些其他的动作。例如，可将请求页面的提交按钮禁用（在回调方法中再解禁），以防止用户重复提交。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3028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cache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Boolean类型，用于设置是否为请求结果设置缓存，true表示设置缓存，false表示不设置缓存，默认值为true。为方便调试，开发阶段建议设置为false。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7.4 JSON数据绑定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提交JSON请求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/>
              <a:t>$.ajax()只有一个形参，是JSON对象格式，包含了AJAX各种配置及回调函数信息，详细配置信息如表7.3所示。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847215" y="2708910"/>
          <a:ext cx="9261475" cy="41148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327150"/>
                <a:gridCol w="7934325"/>
              </a:tblGrid>
              <a:tr h="1517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参数名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描述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1517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complete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Function类型，请求完成后的回调方法，不管请求是否成功，都会被调用。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4540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contentType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String类型，设置请求中数据的内容编码类型，可以“multipart/form-data”、“text/xml”、“application/x-www-form-urlencoded”及“application/json”等，默认为“application/x-www-form-urlencoded”。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5486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data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Object或String类型，设置请求中的数据。若JSON包含JavaScript类型的值，则需要使用JSON.stringify()方法将其转换为JSON字符串。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3028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dataType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String类型，设置服务器返回的数据类型。可以取xml、html、script、json及jsonp等值。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3028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success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Function类型，请求成功后的回调方法，该方法有两个形参，即服务器返回的数据和返回状态。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3035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error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Function类型，请求失败后的回调方法，该方法有3个参数，即XMLHttpRequest对象、错误信息及可能捕获的错误对象。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3028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global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Booklean类型，设置是否触发全局AJAX事件，如ajaxStart、ajaxStop等。默认值为false，表示不会触发全局AJAX事件。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7.4 JSON数据绑定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提交JSON请求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/>
              <a:t>（2）$.post()方法</a:t>
            </a:r>
            <a:endParaRPr lang="zh-CN" altLang="en-US" dirty="0"/>
          </a:p>
          <a:p>
            <a:pPr lvl="2" algn="l">
              <a:buSzTx/>
            </a:pPr>
            <a:r>
              <a:rPr lang="zh-CN" altLang="en-US" dirty="0"/>
              <a:t>顾名思义，$.post()方法用于向服务器发送POST请求，是$.ajax()方法的高层实现。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775460" y="3644900"/>
          <a:ext cx="9483725" cy="176593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200150"/>
                <a:gridCol w="8283575"/>
              </a:tblGrid>
              <a:tr h="294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参数名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描述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2940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url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String类型，发送请求的目标地址。该参数不能省略。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2946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data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Map类型，可选参数，请求中包含的数据，以“key:value”形式表示。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2940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callback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Function类型，可选参数，请求成功时的回调方法。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5886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type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String类型，可选参数，设置服务器返回的数据类型，可以取xml、html、script、json及jsonp等值。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7.4 JSON数据绑定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JSON数据绑定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/>
              <a:t>通过$.ajax()和$.post()等方法提交的JSON数据，需要转换为JSON字符串才能提交给处理器，因此，Spring MVC在绑定JSON数据时，需要将JSON字符器转换为Java对象后，才能实施数据绑定操作。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7.4 JSON数据绑定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JSON数据绑定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/>
              <a:t>@RequestBody注解用于读取Request请求数据，使用系统默认的HttpMessageConverter进行解析，然后把相应的数据绑定到处理器的参数上。通常情况下，请求中数据的内容编码类型（ContentType）为“application/json”及“application/xml”等格式的数据时，必须使用@RequestBody注解处理。由于 @RequestBody注解是将请求体（body）中的JSON字符串转换成处理器参数类型对应的Java对象，因此，通常用于转换以POST方法提交的请求数据。@RequestBody注解用于标注处理器的参数，而且，同一个处理器中，只能有一个@RequestBody注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7.4 JSON数据绑定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JSON数据响应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/>
              <a:t>对于JSON数据绑定，大部分是在页面无刷新的情况下进行的，没有经过视图渲染环节，不能将数据放在请求域（或会话域）中，让视图取用，因此，需要将处理器中的数据主动推送到请求页面。JSON数据响应即是将处理器中的Java对象转换为JSON格式的数据作为响应，推送到客户端请求页面对应的回调方法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7.4 JSON数据绑定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JSON数据响应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/>
              <a:t>根据数据的推送方式不同，大致有3种常见的JSON数据响应形式。</a:t>
            </a:r>
            <a:endParaRPr lang="zh-CN" altLang="en-US" dirty="0"/>
          </a:p>
          <a:p>
            <a:pPr lvl="2" algn="l">
              <a:buSzTx/>
            </a:pPr>
            <a:r>
              <a:rPr lang="zh-CN" altLang="en-US" dirty="0"/>
              <a:t>（1）处理器直接返回Java对象。</a:t>
            </a:r>
            <a:endParaRPr lang="zh-CN" altLang="en-US" dirty="0"/>
          </a:p>
          <a:p>
            <a:pPr lvl="2" algn="l">
              <a:buSzTx/>
            </a:pPr>
            <a:r>
              <a:rPr lang="zh-CN" altLang="en-US" dirty="0"/>
              <a:t>（2）使用HttpServletResponse对象推送。</a:t>
            </a:r>
            <a:endParaRPr lang="zh-CN" altLang="en-US" dirty="0"/>
          </a:p>
          <a:p>
            <a:pPr lvl="2" algn="l">
              <a:buSzTx/>
            </a:pPr>
            <a:r>
              <a:rPr lang="zh-CN" altLang="en-US" dirty="0"/>
              <a:t>（3）在请求页面直接获得数据并处理。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数据绑定是Spring MVC将客户端提交的请求数据注入到处理器形参的过程，数据绑定是一个复杂的过程，涉及到参数匹配、数据校验及类型转换等环节。</a:t>
            </a:r>
            <a:endParaRPr lang="en-US" altLang="zh-CN" dirty="0"/>
          </a:p>
          <a:p>
            <a:r>
              <a:rPr lang="en-US" altLang="zh-CN" dirty="0"/>
              <a:t>2. Spring MVC支持默认类型绑定、基本类型数据绑定、POJO绑定、集合数据绑定及JSON数据绑定等。默认类型绑定的目的是将Web容器中的内置对象传给处理器，从而使处理器更加灵活地与Web容器交互。POJO绑定是基本类型数据绑定的封装形式，具有更加简洁的表示。</a:t>
            </a:r>
            <a:endParaRPr lang="en-US" altLang="zh-CN" dirty="0"/>
          </a:p>
          <a:p>
            <a:r>
              <a:rPr lang="en-US" altLang="zh-CN" dirty="0"/>
              <a:t>3. Spring MVC支持多种形式的集合高度数据绑定，如Array、Set、List及Map等。JSON是一种轻量级的数据交换格式，JSON数据绑定具有更加灵活的数据交互形式。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en-US" dirty="0"/>
              <a:t>7.1 数据绑定简介</a:t>
            </a:r>
            <a:endParaRPr lang="en-US" dirty="0"/>
          </a:p>
          <a:p>
            <a:pPr algn="l">
              <a:buSzTx/>
            </a:pPr>
            <a:r>
              <a:rPr lang="en-US" dirty="0"/>
              <a:t>7.2 简单数据绑定</a:t>
            </a:r>
            <a:endParaRPr lang="en-US" dirty="0"/>
          </a:p>
          <a:p>
            <a:pPr algn="l">
              <a:buSzTx/>
            </a:pPr>
            <a:r>
              <a:rPr lang="en-US" dirty="0"/>
              <a:t>7.3 复杂数据绑定</a:t>
            </a:r>
            <a:endParaRPr lang="en-US" dirty="0"/>
          </a:p>
          <a:p>
            <a:pPr algn="l">
              <a:buSzTx/>
            </a:pPr>
            <a:r>
              <a:rPr lang="en-US" dirty="0"/>
              <a:t>7.4 JSON数据绑</a:t>
            </a:r>
            <a:r>
              <a:rPr lang="zh-CN" altLang="en-US" dirty="0"/>
              <a:t>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7.1 数据绑定简介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数据绑定的目的是将请求中的数据传递给处理器的参数，因此，数据绑定需要在处理器适配器调用处理器方法前完成。</a:t>
            </a:r>
            <a:endParaRPr lang="zh-CN" altLang="en-US" dirty="0"/>
          </a:p>
          <a:p>
            <a:pPr algn="l">
              <a:buSzTx/>
            </a:pPr>
            <a:r>
              <a:rPr lang="zh-CN" altLang="en-US" dirty="0"/>
              <a:t>数据绑定需要从ServletRequest请求对象中提取数据，通过反射机制解析处理器的形参列表，依次完成类型转换、校验等操作，最终完成处理器的参数赋值。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7.1 数据绑定简介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数据绑定流程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对象 -2147482624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991360" y="1844675"/>
          <a:ext cx="8500745" cy="4058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3622040" imgH="1736090" progId="Visio.Drawing.11">
                  <p:embed/>
                </p:oleObj>
              </mc:Choice>
              <mc:Fallback>
                <p:oleObj name="" r:id="rId2" imgW="3622040" imgH="173609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91360" y="1844675"/>
                        <a:ext cx="8500745" cy="40582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7.2 简单数据绑定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简单数据绑定致力于基本类型数据的绑定，是其他数据绑定的基础。</a:t>
            </a:r>
            <a:endParaRPr lang="zh-CN" altLang="en-US" dirty="0"/>
          </a:p>
          <a:p>
            <a:pPr algn="l">
              <a:buSzTx/>
            </a:pPr>
            <a:r>
              <a:rPr lang="zh-CN" altLang="en-US" dirty="0"/>
              <a:t>数据绑定的目的是将ServletRequest对象中的数据赋给处理器的入参，ServletRequest对象中的数据是以“key-value”形式的Map数据格式表示。绑定时按入参名与Key是否相同，作为绑定的依据，与入参的顺序无关。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7.2 简单数据绑定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Spring MVC也支持入参名与key名不同的情形，但要通过@RequestParam注解标注。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415415" y="2493010"/>
          <a:ext cx="9865360" cy="194246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587500"/>
                <a:gridCol w="8277860"/>
              </a:tblGrid>
              <a:tr h="3886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属性名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描述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3886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value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必选属性，也是默认属性。用于指定请求域中被绑定数据的key。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3879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required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可选属性。取true时，表示请求域必须包含该参数名，否则抛出异常。默认为true。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7772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defaultValue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可选属性。用于设置请求参数的默认值。若设置了该值，则required属性值自动变为false。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7.2 简单数据绑定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处理器方法中常见的参数类型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316990" y="2132965"/>
          <a:ext cx="9973310" cy="327406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066925"/>
                <a:gridCol w="7906385"/>
              </a:tblGrid>
              <a:tr h="3276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参数类型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描述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6546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基本类型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如int、float、double等，也可以是基本类型的包装类，如Integer、Double等。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3270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POJO类型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项目中创建的POJO类。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6553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JDK支持的类型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如java.io包中的InputStream、OutputStream、Reader和Writer等，java.util包中的List、Set和Map等。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6546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Web容器中的内置对象类型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如javax.servlet.http包中的HttpServletRequest、HttpServletResponse及HttpSession等。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6546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Spring MVC提供的类型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如org.springframework.ui包中的Model和ModelMap，org.springframework.validation包中的Errors和BindingResult等。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7.2 简单数据绑定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默认类型数据绑定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/>
              <a:t>默认类型是指Web容器中内置对象类型及Spring MVC提供的类型，当处理器参数中出现默认类型时，Spring MVC能够识别这些默认类型，自动为其准备相应的实例，再赋值给处理器入参。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TABLE_BEAUTIFY" val="smartTable{b4d23ecc-2bd3-48e8-9425-4d5639f7de26}"/>
  <p:tag name="TABLE_ENDDRAG_ORIGIN_RECT" val="776*152"/>
  <p:tag name="TABLE_ENDDRAG_RECT" val="111*196*776*152"/>
</p:tagLst>
</file>

<file path=ppt/tags/tag3.xml><?xml version="1.0" encoding="utf-8"?>
<p:tagLst xmlns:p="http://schemas.openxmlformats.org/presentationml/2006/main">
  <p:tag name="KSO_WM_UNIT_TABLE_BEAUTIFY" val="smartTable{48cde738-1272-4fed-bc13-acc1bcde624b}"/>
</p:tagLst>
</file>

<file path=ppt/tags/tag4.xml><?xml version="1.0" encoding="utf-8"?>
<p:tagLst xmlns:p="http://schemas.openxmlformats.org/presentationml/2006/main">
  <p:tag name="KSO_WM_UNIT_TABLE_BEAUTIFY" val="smartTable{49a0ba1a-bba3-49f9-a8b3-1539ae1d663c}"/>
</p:tagLst>
</file>

<file path=ppt/tags/tag5.xml><?xml version="1.0" encoding="utf-8"?>
<p:tagLst xmlns:p="http://schemas.openxmlformats.org/presentationml/2006/main">
  <p:tag name="KSO_WM_UNIT_TABLE_BEAUTIFY" val="smartTable{49a0ba1a-bba3-49f9-a8b3-1539ae1d663c}"/>
</p:tagLst>
</file>

<file path=ppt/tags/tag6.xml><?xml version="1.0" encoding="utf-8"?>
<p:tagLst xmlns:p="http://schemas.openxmlformats.org/presentationml/2006/main">
  <p:tag name="KSO_WM_UNIT_TABLE_BEAUTIFY" val="smartTable{ac7d0f42-9f39-4968-bb57-b4b360deff7f}"/>
</p:tagLst>
</file>

<file path=ppt/tags/tag7.xml><?xml version="1.0" encoding="utf-8"?>
<p:tagLst xmlns:p="http://schemas.openxmlformats.org/presentationml/2006/main">
  <p:tag name="KSO_WPP_MARK_KEY" val="5ef9426e-f9e7-4236-a3fe-33001efe3294"/>
  <p:tag name="COMMONDATA" val="eyJoZGlkIjoiYWE0YWE4MDg4ZTE0ODZjMGMxMjIyZjM1OWQxMzAwYTMifQ=="/>
</p:tagLst>
</file>

<file path=ppt/theme/theme1.xml><?xml version="1.0" encoding="utf-8"?>
<a:theme xmlns:a="http://schemas.openxmlformats.org/drawingml/2006/main" name="Management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 主题">
      <a:majorFont>
        <a:latin typeface="Times New Roman"/>
        <a:ea typeface="楷体_GB2312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Management</Template>
  <TotalTime>0</TotalTime>
  <Words>5984</Words>
  <Application>WPS 演示</Application>
  <PresentationFormat>全屏显示(4:3)</PresentationFormat>
  <Paragraphs>369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宋体</vt:lpstr>
      <vt:lpstr>Wingdings</vt:lpstr>
      <vt:lpstr>Verdana</vt:lpstr>
      <vt:lpstr>Times New Roman</vt:lpstr>
      <vt:lpstr>楷体_GB2312</vt:lpstr>
      <vt:lpstr>新宋体</vt:lpstr>
      <vt:lpstr>微软雅黑</vt:lpstr>
      <vt:lpstr>Arial Unicode MS</vt:lpstr>
      <vt:lpstr>Management</vt:lpstr>
      <vt:lpstr>Visio.Drawing.11</vt:lpstr>
      <vt:lpstr>Java EE项目开发教程</vt:lpstr>
      <vt:lpstr>本章目标</vt:lpstr>
      <vt:lpstr>本章内容</vt:lpstr>
      <vt:lpstr>7.1 数据绑定简介</vt:lpstr>
      <vt:lpstr>7.1 数据绑定简介</vt:lpstr>
      <vt:lpstr>7.2 简单数据绑定</vt:lpstr>
      <vt:lpstr>7.2 简单数据绑定</vt:lpstr>
      <vt:lpstr>7.2 简单数据绑定</vt:lpstr>
      <vt:lpstr>7.2 简单数据绑定</vt:lpstr>
      <vt:lpstr>7.2 简单数据绑定</vt:lpstr>
      <vt:lpstr>7.2 简单数据绑定</vt:lpstr>
      <vt:lpstr>7.2 简单数据绑定</vt:lpstr>
      <vt:lpstr>7.3 复杂数据绑定</vt:lpstr>
      <vt:lpstr>7.4 JSON数据绑定</vt:lpstr>
      <vt:lpstr>7.4 JSON数据绑定</vt:lpstr>
      <vt:lpstr>7.4 JSON数据绑定</vt:lpstr>
      <vt:lpstr>7.4 JSON数据绑定</vt:lpstr>
      <vt:lpstr>7.4 JSON数据绑定</vt:lpstr>
      <vt:lpstr>7.4 JSON数据绑定</vt:lpstr>
      <vt:lpstr>7.4 JSON数据绑定</vt:lpstr>
      <vt:lpstr>7.4 JSON数据绑定</vt:lpstr>
      <vt:lpstr>7.4 JSON数据绑定</vt:lpstr>
      <vt:lpstr>7.4 JSON数据绑定</vt:lpstr>
      <vt:lpstr>7.4 JSON数据绑定</vt:lpstr>
      <vt:lpstr>7.4 JSON数据绑定</vt:lpstr>
      <vt:lpstr>7.4 JSON数据绑定</vt:lpstr>
      <vt:lpstr>7.4 JSON数据绑定</vt:lpstr>
      <vt:lpstr>7.4 JSON数据绑定</vt:lpstr>
      <vt:lpstr>本章小结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管理信息系统  Management Information System</dc:title>
  <dc:creator>px</dc:creator>
  <cp:lastModifiedBy>潘章明</cp:lastModifiedBy>
  <cp:revision>185</cp:revision>
  <dcterms:created xsi:type="dcterms:W3CDTF">2018-07-29T11:00:00Z</dcterms:created>
  <dcterms:modified xsi:type="dcterms:W3CDTF">2023-05-10T10:16:27Z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CE8092A020264827AE19C4BA46719D33</vt:lpwstr>
  </property>
  <property fmtid="{D5CDD505-2E9C-101B-9397-08002B2CF9AE}" pid="3" name="KSOProductBuildVer">
    <vt:lpwstr>2052-11.1.0.14309</vt:lpwstr>
  </property>
</Properties>
</file>