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3"/>
    <p:sldId id="259" r:id="rId4"/>
    <p:sldId id="321" r:id="rId5"/>
    <p:sldId id="387" r:id="rId6"/>
    <p:sldId id="389" r:id="rId7"/>
    <p:sldId id="390" r:id="rId8"/>
    <p:sldId id="413" r:id="rId9"/>
    <p:sldId id="391" r:id="rId10"/>
    <p:sldId id="392" r:id="rId11"/>
    <p:sldId id="393" r:id="rId12"/>
    <p:sldId id="394" r:id="rId13"/>
    <p:sldId id="395" r:id="rId14"/>
    <p:sldId id="396" r:id="rId15"/>
    <p:sldId id="397" r:id="rId16"/>
    <p:sldId id="398" r:id="rId17"/>
    <p:sldId id="399" r:id="rId18"/>
    <p:sldId id="400" r:id="rId19"/>
    <p:sldId id="401" r:id="rId20"/>
    <p:sldId id="402" r:id="rId21"/>
    <p:sldId id="403" r:id="rId22"/>
    <p:sldId id="405" r:id="rId23"/>
    <p:sldId id="404" r:id="rId24"/>
    <p:sldId id="406" r:id="rId25"/>
    <p:sldId id="407" r:id="rId26"/>
    <p:sldId id="408" r:id="rId27"/>
    <p:sldId id="409" r:id="rId28"/>
    <p:sldId id="410" r:id="rId29"/>
    <p:sldId id="265" r:id="rId30"/>
  </p:sldIdLst>
  <p:sldSz cx="12192000" cy="6858000"/>
  <p:notesSz cx="6858000" cy="9144000"/>
  <p:custDataLst>
    <p:tags r:id="rId35"/>
  </p:custDataLst>
  <p:defaultTextStyle>
    <a:defPPr>
      <a:defRPr lang="zh-CN"/>
    </a:defPPr>
    <a:lvl1pPr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06" userDrawn="1">
          <p15:clr>
            <a:srgbClr val="A4A3A4"/>
          </p15:clr>
        </p15:guide>
        <p15:guide id="2" pos="38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1704" y="-84"/>
      </p:cViewPr>
      <p:guideLst>
        <p:guide orient="horz" pos="2106"/>
        <p:guide pos="38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gs" Target="tags/tag8.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endParaRPr lang="en-US" altLang="zh-CN"/>
          </a:p>
        </p:txBody>
      </p:sp>
      <p:sp>
        <p:nvSpPr>
          <p:cNvPr id="71683"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en-US" altLang="zh-CN"/>
          </a:p>
        </p:txBody>
      </p:sp>
      <p:sp>
        <p:nvSpPr>
          <p:cNvPr id="7168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p:spPr>
      </p:sp>
      <p:sp>
        <p:nvSpPr>
          <p:cNvPr id="71685"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1686"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endParaRPr lang="en-US" altLang="zh-CN"/>
          </a:p>
        </p:txBody>
      </p:sp>
      <p:sp>
        <p:nvSpPr>
          <p:cNvPr id="7168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051FFFF3-E39B-4E0D-B798-A3F48F446DB0}"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1007533" y="1341438"/>
            <a:ext cx="10363200" cy="1655762"/>
          </a:xfrm>
        </p:spPr>
        <p:txBody>
          <a:bodyPr/>
          <a:lstStyle>
            <a:lvl1pPr>
              <a:defRPr sz="4800">
                <a:solidFill>
                  <a:srgbClr val="0070C0"/>
                </a:solidFill>
              </a:defRPr>
            </a:lvl1pPr>
          </a:lstStyle>
          <a:p>
            <a:r>
              <a:rPr lang="zh-CN" altLang="en-US" dirty="0"/>
              <a:t>单击此处编辑母版标题样式</a:t>
            </a:r>
            <a:endParaRPr lang="zh-CN" altLang="en-US" dirty="0"/>
          </a:p>
        </p:txBody>
      </p:sp>
      <p:sp>
        <p:nvSpPr>
          <p:cNvPr id="9219" name="Rectangle 3"/>
          <p:cNvSpPr>
            <a:spLocks noGrp="1" noChangeArrowheads="1"/>
          </p:cNvSpPr>
          <p:nvPr>
            <p:ph type="subTitle" idx="1"/>
          </p:nvPr>
        </p:nvSpPr>
        <p:spPr>
          <a:xfrm>
            <a:off x="1871133" y="3933825"/>
            <a:ext cx="9347200" cy="1600200"/>
          </a:xfrm>
        </p:spPr>
        <p:txBody>
          <a:bodyPr/>
          <a:lstStyle>
            <a:lvl1pPr marL="0" indent="0">
              <a:buFont typeface="Wingdings" panose="05000000000000000000" pitchFamily="2" charset="2"/>
              <a:buNone/>
              <a:defRPr sz="3200"/>
            </a:lvl1pPr>
          </a:lstStyle>
          <a:p>
            <a:r>
              <a:rPr lang="zh-CN" altLang="en-US"/>
              <a:t>单击此处编辑母版副标题样式</a:t>
            </a:r>
            <a:endParaRPr lang="zh-CN" altLang="en-US"/>
          </a:p>
        </p:txBody>
      </p:sp>
      <p:sp>
        <p:nvSpPr>
          <p:cNvPr id="9220" name="Rectangle 4"/>
          <p:cNvSpPr>
            <a:spLocks noGrp="1" noChangeArrowheads="1"/>
          </p:cNvSpPr>
          <p:nvPr>
            <p:ph type="dt" sz="half" idx="2"/>
          </p:nvPr>
        </p:nvSpPr>
        <p:spPr>
          <a:xfrm>
            <a:off x="914400" y="6248400"/>
            <a:ext cx="2540000" cy="457200"/>
          </a:xfrm>
        </p:spPr>
        <p:txBody>
          <a:bodyPr/>
          <a:lstStyle>
            <a:lvl1pPr>
              <a:defRPr/>
            </a:lvl1pPr>
          </a:lstStyle>
          <a:p>
            <a:endParaRPr lang="en-US" altLang="zh-CN"/>
          </a:p>
        </p:txBody>
      </p:sp>
      <p:sp>
        <p:nvSpPr>
          <p:cNvPr id="9221" name="Rectangle 5"/>
          <p:cNvSpPr>
            <a:spLocks noGrp="1" noChangeArrowheads="1"/>
          </p:cNvSpPr>
          <p:nvPr>
            <p:ph type="ftr" sz="quarter" idx="3"/>
          </p:nvPr>
        </p:nvSpPr>
        <p:spPr>
          <a:xfrm>
            <a:off x="4165600" y="6248400"/>
            <a:ext cx="3860800" cy="457200"/>
          </a:xfrm>
        </p:spPr>
        <p:txBody>
          <a:bodyPr/>
          <a:lstStyle>
            <a:lvl1pPr>
              <a:defRPr/>
            </a:lvl1pPr>
          </a:lstStyle>
          <a:p>
            <a:endParaRPr lang="en-US" altLang="zh-CN"/>
          </a:p>
        </p:txBody>
      </p:sp>
      <p:sp>
        <p:nvSpPr>
          <p:cNvPr id="9222" name="Rectangle 6"/>
          <p:cNvSpPr>
            <a:spLocks noGrp="1" noChangeArrowheads="1"/>
          </p:cNvSpPr>
          <p:nvPr>
            <p:ph type="sldNum" sz="quarter" idx="4"/>
          </p:nvPr>
        </p:nvSpPr>
        <p:spPr>
          <a:xfrm>
            <a:off x="8737600" y="6248400"/>
            <a:ext cx="2540000" cy="457200"/>
          </a:xfrm>
        </p:spPr>
        <p:txBody>
          <a:bodyPr/>
          <a:lstStyle>
            <a:lvl1pPr>
              <a:defRPr/>
            </a:lvl1pPr>
          </a:lstStyle>
          <a:p>
            <a:fld id="{8B46E5F6-B413-480F-8F7D-5CADBA6693A6}" type="slidenum">
              <a:rPr lang="en-US" altLang="zh-CN"/>
            </a:fld>
            <a:endParaRPr lang="en-US" altLang="zh-CN"/>
          </a:p>
        </p:txBody>
      </p:sp>
      <p:sp>
        <p:nvSpPr>
          <p:cNvPr id="9223" name="AutoShape 7"/>
          <p:cNvSpPr>
            <a:spLocks noChangeArrowheads="1"/>
          </p:cNvSpPr>
          <p:nvPr/>
        </p:nvSpPr>
        <p:spPr bwMode="auto">
          <a:xfrm>
            <a:off x="624417" y="3213100"/>
            <a:ext cx="103632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zh-CN" sz="2400" b="0">
              <a:latin typeface="Times New Roman" panose="0202060305040502030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0E87B39-F052-4446-96C4-64A29AF8D9A5}"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7" y="228600"/>
            <a:ext cx="2669116"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755651" y="228600"/>
            <a:ext cx="7806267"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F266717-4F46-4365-BE3E-62A7D517BA57}"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0070C0"/>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3A87FA3-DA84-48EE-BCA2-D099E528C638}"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411CA67-9F77-49A6-A01C-D1EAEE69AEF5}"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755651" y="1219200"/>
            <a:ext cx="52324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1251" y="1219200"/>
            <a:ext cx="52324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FD1F69D-F5C0-4E81-9D91-23C1B380F1AA}"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D0462275-CDC1-46F8-B238-F45F7C904AE7}"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D4296C3-ED9F-46D3-A925-436F926E812E}"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AFBF1FD8-37CB-4F0A-8DB5-5F72A5DDD846}"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249832D-7E3F-48F2-8574-743A82C4F1A8}"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FD531BB-009F-465A-9EDF-F5E6ABB4FF0A}"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766233" y="228600"/>
            <a:ext cx="10668000" cy="762000"/>
          </a:xfrm>
          <a:prstGeom prst="rect">
            <a:avLst/>
          </a:prstGeom>
          <a:noFill/>
          <a:ln w="9525">
            <a:noFill/>
            <a:miter lim="800000"/>
          </a:ln>
          <a:effec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8195" name="Rectangle 3"/>
          <p:cNvSpPr>
            <a:spLocks noGrp="1" noChangeArrowheads="1"/>
          </p:cNvSpPr>
          <p:nvPr>
            <p:ph type="body" idx="1"/>
          </p:nvPr>
        </p:nvSpPr>
        <p:spPr bwMode="auto">
          <a:xfrm>
            <a:off x="755651" y="1219200"/>
            <a:ext cx="10668000" cy="48006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p:txBody>
      </p:sp>
      <p:sp>
        <p:nvSpPr>
          <p:cNvPr id="8196" name="AutoShape 4"/>
          <p:cNvSpPr>
            <a:spLocks noChangeArrowheads="1"/>
          </p:cNvSpPr>
          <p:nvPr/>
        </p:nvSpPr>
        <p:spPr bwMode="auto">
          <a:xfrm>
            <a:off x="812800" y="1066800"/>
            <a:ext cx="10610851"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zh-CN" sz="2400" b="0">
              <a:latin typeface="Times New Roman" panose="02020603050405020304" charset="0"/>
            </a:endParaRPr>
          </a:p>
        </p:txBody>
      </p:sp>
      <p:sp>
        <p:nvSpPr>
          <p:cNvPr id="8197" name="Line 5"/>
          <p:cNvSpPr>
            <a:spLocks noChangeShapeType="1"/>
          </p:cNvSpPr>
          <p:nvPr/>
        </p:nvSpPr>
        <p:spPr bwMode="auto">
          <a:xfrm flipV="1">
            <a:off x="812800" y="6172200"/>
            <a:ext cx="10566400" cy="0"/>
          </a:xfrm>
          <a:prstGeom prst="line">
            <a:avLst/>
          </a:prstGeom>
          <a:noFill/>
          <a:ln w="3175">
            <a:solidFill>
              <a:schemeClr val="accent2"/>
            </a:solidFill>
            <a:round/>
          </a:ln>
          <a:effectLst/>
        </p:spPr>
        <p:txBody>
          <a:bodyPr/>
          <a:lstStyle/>
          <a:p>
            <a:endParaRPr lang="zh-CN" altLang="en-US"/>
          </a:p>
        </p:txBody>
      </p:sp>
      <p:sp>
        <p:nvSpPr>
          <p:cNvPr id="8198"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a:defRPr sz="1600" b="0"/>
            </a:lvl1pPr>
          </a:lstStyle>
          <a:p>
            <a:endParaRPr lang="en-US" altLang="zh-CN"/>
          </a:p>
        </p:txBody>
      </p:sp>
      <p:sp>
        <p:nvSpPr>
          <p:cNvPr id="8199"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a:defRPr sz="1600" b="0"/>
            </a:lvl1pPr>
          </a:lstStyle>
          <a:p>
            <a:endParaRPr lang="en-US" altLang="zh-CN"/>
          </a:p>
        </p:txBody>
      </p:sp>
      <p:sp>
        <p:nvSpPr>
          <p:cNvPr id="8200"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a:defRPr sz="1600" b="0"/>
            </a:lvl1pPr>
          </a:lstStyle>
          <a:p>
            <a:fld id="{730F9FC3-988C-4398-9812-F0854FDAC92B}"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sz="3800" b="1">
          <a:solidFill>
            <a:schemeClr val="hlink"/>
          </a:solidFill>
          <a:latin typeface="+mj-lt"/>
          <a:ea typeface="+mj-ea"/>
          <a:cs typeface="+mj-cs"/>
        </a:defRPr>
      </a:lvl1pPr>
      <a:lvl2pPr algn="l" rtl="0" eaLnBrk="1" fontAlgn="base" hangingPunct="1">
        <a:spcBef>
          <a:spcPct val="0"/>
        </a:spcBef>
        <a:spcAft>
          <a:spcPct val="0"/>
        </a:spcAft>
        <a:defRPr sz="3800" b="1">
          <a:solidFill>
            <a:schemeClr val="hlink"/>
          </a:solidFill>
          <a:latin typeface="Times New Roman" panose="02020603050405020304" charset="0"/>
          <a:ea typeface="楷体_GB2312" pitchFamily="49" charset="-122"/>
        </a:defRPr>
      </a:lvl2pPr>
      <a:lvl3pPr algn="l" rtl="0" eaLnBrk="1" fontAlgn="base" hangingPunct="1">
        <a:spcBef>
          <a:spcPct val="0"/>
        </a:spcBef>
        <a:spcAft>
          <a:spcPct val="0"/>
        </a:spcAft>
        <a:defRPr sz="3800" b="1">
          <a:solidFill>
            <a:schemeClr val="hlink"/>
          </a:solidFill>
          <a:latin typeface="Times New Roman" panose="02020603050405020304" charset="0"/>
          <a:ea typeface="楷体_GB2312" pitchFamily="49" charset="-122"/>
        </a:defRPr>
      </a:lvl3pPr>
      <a:lvl4pPr algn="l" rtl="0" eaLnBrk="1" fontAlgn="base" hangingPunct="1">
        <a:spcBef>
          <a:spcPct val="0"/>
        </a:spcBef>
        <a:spcAft>
          <a:spcPct val="0"/>
        </a:spcAft>
        <a:defRPr sz="3800" b="1">
          <a:solidFill>
            <a:schemeClr val="hlink"/>
          </a:solidFill>
          <a:latin typeface="Times New Roman" panose="02020603050405020304" charset="0"/>
          <a:ea typeface="楷体_GB2312" pitchFamily="49" charset="-122"/>
        </a:defRPr>
      </a:lvl4pPr>
      <a:lvl5pPr algn="l" rtl="0" eaLnBrk="1" fontAlgn="base" hangingPunct="1">
        <a:spcBef>
          <a:spcPct val="0"/>
        </a:spcBef>
        <a:spcAft>
          <a:spcPct val="0"/>
        </a:spcAft>
        <a:defRPr sz="3800" b="1">
          <a:solidFill>
            <a:schemeClr val="hlink"/>
          </a:solidFill>
          <a:latin typeface="Times New Roman" panose="02020603050405020304" charset="0"/>
          <a:ea typeface="楷体_GB2312" pitchFamily="49" charset="-122"/>
        </a:defRPr>
      </a:lvl5pPr>
      <a:lvl6pPr marL="457200" algn="l" rtl="0" eaLnBrk="1" fontAlgn="base" hangingPunct="1">
        <a:spcBef>
          <a:spcPct val="0"/>
        </a:spcBef>
        <a:spcAft>
          <a:spcPct val="0"/>
        </a:spcAft>
        <a:defRPr sz="3800" b="1">
          <a:solidFill>
            <a:schemeClr val="hlink"/>
          </a:solidFill>
          <a:latin typeface="Times New Roman" panose="02020603050405020304" charset="0"/>
          <a:ea typeface="楷体_GB2312" pitchFamily="49" charset="-122"/>
        </a:defRPr>
      </a:lvl6pPr>
      <a:lvl7pPr marL="914400" algn="l" rtl="0" eaLnBrk="1" fontAlgn="base" hangingPunct="1">
        <a:spcBef>
          <a:spcPct val="0"/>
        </a:spcBef>
        <a:spcAft>
          <a:spcPct val="0"/>
        </a:spcAft>
        <a:defRPr sz="3800" b="1">
          <a:solidFill>
            <a:schemeClr val="hlink"/>
          </a:solidFill>
          <a:latin typeface="Times New Roman" panose="02020603050405020304" charset="0"/>
          <a:ea typeface="楷体_GB2312" pitchFamily="49" charset="-122"/>
        </a:defRPr>
      </a:lvl7pPr>
      <a:lvl8pPr marL="1371600" algn="l" rtl="0" eaLnBrk="1" fontAlgn="base" hangingPunct="1">
        <a:spcBef>
          <a:spcPct val="0"/>
        </a:spcBef>
        <a:spcAft>
          <a:spcPct val="0"/>
        </a:spcAft>
        <a:defRPr sz="3800" b="1">
          <a:solidFill>
            <a:schemeClr val="hlink"/>
          </a:solidFill>
          <a:latin typeface="Times New Roman" panose="02020603050405020304" charset="0"/>
          <a:ea typeface="楷体_GB2312" pitchFamily="49" charset="-122"/>
        </a:defRPr>
      </a:lvl8pPr>
      <a:lvl9pPr marL="1828800" algn="l" rtl="0" eaLnBrk="1" fontAlgn="base" hangingPunct="1">
        <a:spcBef>
          <a:spcPct val="0"/>
        </a:spcBef>
        <a:spcAft>
          <a:spcPct val="0"/>
        </a:spcAft>
        <a:defRPr sz="3800" b="1">
          <a:solidFill>
            <a:schemeClr val="hlink"/>
          </a:solidFill>
          <a:latin typeface="Times New Roman" panose="02020603050405020304" charset="0"/>
          <a:ea typeface="楷体_GB2312" pitchFamily="49" charset="-122"/>
        </a:defRPr>
      </a:lvl9pPr>
    </p:titleStyle>
    <p:bodyStyle>
      <a:lvl1pPr marL="469900" indent="-469900" algn="l" rtl="0" eaLnBrk="1" fontAlgn="base" hangingPunct="1">
        <a:lnSpc>
          <a:spcPct val="110000"/>
        </a:lnSpc>
        <a:spcBef>
          <a:spcPct val="20000"/>
        </a:spcBef>
        <a:spcAft>
          <a:spcPct val="0"/>
        </a:spcAft>
        <a:buClr>
          <a:schemeClr val="accent2"/>
        </a:buClr>
        <a:buFont typeface="Wingdings" panose="05000000000000000000" pitchFamily="2" charset="2"/>
        <a:buChar char="o"/>
        <a:defRPr sz="2800" b="1">
          <a:solidFill>
            <a:schemeClr val="tx1"/>
          </a:solidFill>
          <a:latin typeface="+mn-lt"/>
          <a:ea typeface="+mn-ea"/>
          <a:cs typeface="+mn-cs"/>
        </a:defRPr>
      </a:lvl1pPr>
      <a:lvl2pPr marL="908050" indent="-436880" algn="l" rtl="0" eaLnBrk="1" fontAlgn="base" hangingPunct="1">
        <a:lnSpc>
          <a:spcPct val="110000"/>
        </a:lnSpc>
        <a:spcBef>
          <a:spcPct val="20000"/>
        </a:spcBef>
        <a:spcAft>
          <a:spcPct val="0"/>
        </a:spcAft>
        <a:buClr>
          <a:schemeClr val="accent2"/>
        </a:buClr>
        <a:buFont typeface="Wingdings" panose="05000000000000000000" pitchFamily="2" charset="2"/>
        <a:buChar char="n"/>
        <a:defRPr sz="2800" b="1">
          <a:solidFill>
            <a:schemeClr val="tx1"/>
          </a:solidFill>
          <a:latin typeface="+mn-lt"/>
          <a:ea typeface="+mn-ea"/>
        </a:defRPr>
      </a:lvl2pPr>
      <a:lvl3pPr marL="1304925" indent="-395605" algn="l" rtl="0" eaLnBrk="1" fontAlgn="base" hangingPunct="1">
        <a:lnSpc>
          <a:spcPct val="110000"/>
        </a:lnSpc>
        <a:spcBef>
          <a:spcPct val="20000"/>
        </a:spcBef>
        <a:spcAft>
          <a:spcPct val="0"/>
        </a:spcAft>
        <a:buClr>
          <a:schemeClr val="accent2"/>
        </a:buClr>
        <a:buFont typeface="Wingdings" panose="05000000000000000000" pitchFamily="2" charset="2"/>
        <a:buChar char="l"/>
        <a:defRPr sz="2800" b="1">
          <a:solidFill>
            <a:schemeClr val="tx1"/>
          </a:solidFill>
          <a:latin typeface="+mn-lt"/>
          <a:ea typeface="+mn-ea"/>
        </a:defRPr>
      </a:lvl3pPr>
      <a:lvl4pPr marL="1694180" indent="-387350" algn="l" rtl="0" eaLnBrk="1" fontAlgn="base" hangingPunct="1">
        <a:lnSpc>
          <a:spcPct val="110000"/>
        </a:lnSpc>
        <a:spcBef>
          <a:spcPct val="20000"/>
        </a:spcBef>
        <a:spcAft>
          <a:spcPct val="0"/>
        </a:spcAft>
        <a:buClr>
          <a:schemeClr val="accent2"/>
        </a:buClr>
        <a:buFont typeface="Wingdings" panose="05000000000000000000" pitchFamily="2" charset="2"/>
        <a:buChar char="ü"/>
        <a:defRPr sz="2800" b="1">
          <a:solidFill>
            <a:schemeClr val="tx1"/>
          </a:solidFill>
          <a:latin typeface="+mn-lt"/>
          <a:ea typeface="+mn-ea"/>
        </a:defRPr>
      </a:lvl4pPr>
      <a:lvl5pPr marL="2094230" indent="-398780" algn="l" rtl="0" eaLnBrk="1" fontAlgn="base" hangingPunct="1">
        <a:lnSpc>
          <a:spcPct val="110000"/>
        </a:lnSpc>
        <a:spcBef>
          <a:spcPct val="25000"/>
        </a:spcBef>
        <a:spcAft>
          <a:spcPct val="0"/>
        </a:spcAft>
        <a:buClr>
          <a:schemeClr val="accent2"/>
        </a:buClr>
        <a:buFont typeface="Wingdings" panose="05000000000000000000" pitchFamily="2" charset="2"/>
        <a:buChar char="§"/>
        <a:defRPr sz="2400">
          <a:solidFill>
            <a:schemeClr val="tx1"/>
          </a:solidFill>
          <a:latin typeface="Verdana" panose="020B0604030504040204" pitchFamily="34" charset="0"/>
          <a:ea typeface="+mn-ea"/>
        </a:defRPr>
      </a:lvl5pPr>
      <a:lvl6pPr marL="2551430" indent="-398780" algn="l" rtl="0" eaLnBrk="1" fontAlgn="base" hangingPunct="1">
        <a:lnSpc>
          <a:spcPct val="110000"/>
        </a:lnSpc>
        <a:spcBef>
          <a:spcPct val="25000"/>
        </a:spcBef>
        <a:spcAft>
          <a:spcPct val="0"/>
        </a:spcAft>
        <a:buClr>
          <a:schemeClr val="accent2"/>
        </a:buClr>
        <a:buFont typeface="Wingdings" panose="05000000000000000000" pitchFamily="2" charset="2"/>
        <a:buChar char="§"/>
        <a:defRPr sz="2400">
          <a:solidFill>
            <a:schemeClr val="tx1"/>
          </a:solidFill>
          <a:latin typeface="Verdana" panose="020B0604030504040204" pitchFamily="34" charset="0"/>
          <a:ea typeface="+mn-ea"/>
        </a:defRPr>
      </a:lvl6pPr>
      <a:lvl7pPr marL="3008630" indent="-398780" algn="l" rtl="0" eaLnBrk="1" fontAlgn="base" hangingPunct="1">
        <a:lnSpc>
          <a:spcPct val="110000"/>
        </a:lnSpc>
        <a:spcBef>
          <a:spcPct val="25000"/>
        </a:spcBef>
        <a:spcAft>
          <a:spcPct val="0"/>
        </a:spcAft>
        <a:buClr>
          <a:schemeClr val="accent2"/>
        </a:buClr>
        <a:buFont typeface="Wingdings" panose="05000000000000000000" pitchFamily="2" charset="2"/>
        <a:buChar char="§"/>
        <a:defRPr sz="2400">
          <a:solidFill>
            <a:schemeClr val="tx1"/>
          </a:solidFill>
          <a:latin typeface="Verdana" panose="020B0604030504040204" pitchFamily="34" charset="0"/>
          <a:ea typeface="+mn-ea"/>
        </a:defRPr>
      </a:lvl7pPr>
      <a:lvl8pPr marL="3465830" indent="-398780" algn="l" rtl="0" eaLnBrk="1" fontAlgn="base" hangingPunct="1">
        <a:lnSpc>
          <a:spcPct val="110000"/>
        </a:lnSpc>
        <a:spcBef>
          <a:spcPct val="25000"/>
        </a:spcBef>
        <a:spcAft>
          <a:spcPct val="0"/>
        </a:spcAft>
        <a:buClr>
          <a:schemeClr val="accent2"/>
        </a:buClr>
        <a:buFont typeface="Wingdings" panose="05000000000000000000" pitchFamily="2" charset="2"/>
        <a:buChar char="§"/>
        <a:defRPr sz="2400">
          <a:solidFill>
            <a:schemeClr val="tx1"/>
          </a:solidFill>
          <a:latin typeface="Verdana" panose="020B0604030504040204" pitchFamily="34" charset="0"/>
          <a:ea typeface="+mn-ea"/>
        </a:defRPr>
      </a:lvl8pPr>
      <a:lvl9pPr marL="3923030" indent="-398780" algn="l" rtl="0" eaLnBrk="1" fontAlgn="base" hangingPunct="1">
        <a:lnSpc>
          <a:spcPct val="110000"/>
        </a:lnSpc>
        <a:spcBef>
          <a:spcPct val="25000"/>
        </a:spcBef>
        <a:spcAft>
          <a:spcPct val="0"/>
        </a:spcAft>
        <a:buClr>
          <a:schemeClr val="accent2"/>
        </a:buClr>
        <a:buFont typeface="Wingdings" panose="05000000000000000000" pitchFamily="2" charset="2"/>
        <a:buChar char="§"/>
        <a:defRPr sz="2400">
          <a:solidFill>
            <a:schemeClr val="tx1"/>
          </a:solidFill>
          <a:latin typeface="Verdana" panose="020B0604030504040204"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3.emf"/><Relationship Id="rId2" Type="http://schemas.openxmlformats.org/officeDocument/2006/relationships/oleObject" Target="../embeddings/oleObject3.bin"/><Relationship Id="rId1" Type="http://schemas.openxmlformats.org/officeDocument/2006/relationships/tags" Target="../tags/tag6.xml"/></Relationships>
</file>

<file path=ppt/slides/_rels/slide24.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4.emf"/><Relationship Id="rId2" Type="http://schemas.openxmlformats.org/officeDocument/2006/relationships/oleObject" Target="../embeddings/oleObject4.bin"/><Relationship Id="rId1" Type="http://schemas.openxmlformats.org/officeDocument/2006/relationships/tags" Target="../tags/tag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4"/>
          </p:nvPr>
        </p:nvSpPr>
        <p:spPr/>
        <p:txBody>
          <a:bodyPr/>
          <a:lstStyle/>
          <a:p>
            <a:fld id="{876374AF-5FE4-4AFF-8D8F-E247DF6F871F}" type="slidenum">
              <a:rPr lang="en-US" altLang="zh-CN"/>
            </a:fld>
            <a:endParaRPr lang="en-US" altLang="zh-CN"/>
          </a:p>
        </p:txBody>
      </p:sp>
      <p:sp>
        <p:nvSpPr>
          <p:cNvPr id="2050" name="Rectangle 2"/>
          <p:cNvSpPr>
            <a:spLocks noGrp="1" noChangeArrowheads="1"/>
          </p:cNvSpPr>
          <p:nvPr>
            <p:ph type="ctrTitle"/>
          </p:nvPr>
        </p:nvSpPr>
        <p:spPr/>
        <p:txBody>
          <a:bodyPr/>
          <a:lstStyle/>
          <a:p>
            <a:pPr>
              <a:lnSpc>
                <a:spcPct val="120000"/>
              </a:lnSpc>
            </a:pPr>
            <a:r>
              <a:rPr lang="en-US" altLang="zh-CN" sz="4400" dirty="0">
                <a:sym typeface="+mn-ea"/>
              </a:rPr>
              <a:t>Java EE</a:t>
            </a:r>
            <a:r>
              <a:rPr lang="zh-CN" altLang="en-US" sz="4400" dirty="0">
                <a:sym typeface="+mn-ea"/>
              </a:rPr>
              <a:t>项目开发教程</a:t>
            </a:r>
            <a:endParaRPr lang="zh-CN" altLang="en-US" sz="4400" dirty="0"/>
          </a:p>
        </p:txBody>
      </p:sp>
      <p:sp>
        <p:nvSpPr>
          <p:cNvPr id="2051" name="Rectangle 3"/>
          <p:cNvSpPr>
            <a:spLocks noGrp="1" noChangeArrowheads="1"/>
          </p:cNvSpPr>
          <p:nvPr>
            <p:ph type="subTitle" idx="1"/>
          </p:nvPr>
        </p:nvSpPr>
        <p:spPr>
          <a:xfrm>
            <a:off x="2782888" y="3573463"/>
            <a:ext cx="7058025" cy="2376487"/>
          </a:xfrm>
        </p:spPr>
        <p:txBody>
          <a:bodyPr/>
          <a:lstStyle/>
          <a:p>
            <a:r>
              <a:rPr dirty="0"/>
              <a:t>第8章 Spring MVC进阶</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ym typeface="+mn-ea"/>
              </a:rPr>
              <a:t>8.1 </a:t>
            </a:r>
            <a:r>
              <a:rPr lang="zh-CN" altLang="en-US" dirty="0">
                <a:sym typeface="+mn-ea"/>
              </a:rPr>
              <a:t>拦截器</a:t>
            </a:r>
            <a:endParaRPr lang="zh-CN" altLang="en-US" dirty="0"/>
          </a:p>
        </p:txBody>
      </p:sp>
      <p:sp>
        <p:nvSpPr>
          <p:cNvPr id="3" name="内容占位符 2"/>
          <p:cNvSpPr>
            <a:spLocks noGrp="1"/>
          </p:cNvSpPr>
          <p:nvPr>
            <p:ph idx="1"/>
          </p:nvPr>
        </p:nvSpPr>
        <p:spPr/>
        <p:txBody>
          <a:bodyPr/>
          <a:lstStyle/>
          <a:p>
            <a:pPr algn="l">
              <a:buSzTx/>
            </a:pPr>
            <a:r>
              <a:rPr lang="zh-CN" altLang="en-US" dirty="0"/>
              <a:t>多拦截器的拦截顺序</a:t>
            </a:r>
            <a:endParaRPr lang="zh-CN" altLang="en-US" dirty="0"/>
          </a:p>
        </p:txBody>
      </p:sp>
      <p:sp>
        <p:nvSpPr>
          <p:cNvPr id="4" name="灯片编号占位符 3"/>
          <p:cNvSpPr>
            <a:spLocks noGrp="1"/>
          </p:cNvSpPr>
          <p:nvPr>
            <p:ph type="sldNum" sz="quarter" idx="12"/>
          </p:nvPr>
        </p:nvSpPr>
        <p:spPr/>
        <p:txBody>
          <a:bodyPr/>
          <a:lstStyle/>
          <a:p>
            <a:fld id="{93A87FA3-DA84-48EE-BCA2-D099E528C638}" type="slidenum">
              <a:rPr lang="en-US" altLang="zh-CN" smtClean="0"/>
            </a:fld>
            <a:endParaRPr lang="en-US" altLang="zh-CN"/>
          </a:p>
        </p:txBody>
      </p:sp>
      <p:graphicFrame>
        <p:nvGraphicFramePr>
          <p:cNvPr id="5" name="对象 -2147482623"/>
          <p:cNvGraphicFramePr>
            <a:graphicFrameLocks noChangeAspect="1"/>
          </p:cNvGraphicFramePr>
          <p:nvPr>
            <p:custDataLst>
              <p:tags r:id="rId1"/>
            </p:custDataLst>
          </p:nvPr>
        </p:nvGraphicFramePr>
        <p:xfrm>
          <a:off x="1343660" y="1980565"/>
          <a:ext cx="9918700" cy="3659505"/>
        </p:xfrm>
        <a:graphic>
          <a:graphicData uri="http://schemas.openxmlformats.org/presentationml/2006/ole">
            <mc:AlternateContent xmlns:mc="http://schemas.openxmlformats.org/markup-compatibility/2006">
              <mc:Choice xmlns:v="urn:schemas-microsoft-com:vml" Requires="v">
                <p:oleObj spid="_x0000_s3076" name="" r:id="rId2" imgW="5479415" imgH="2028825" progId="Visio.Drawing.11">
                  <p:embed/>
                </p:oleObj>
              </mc:Choice>
              <mc:Fallback>
                <p:oleObj name="" r:id="rId2" imgW="5479415" imgH="2028825" progId="Visio.Drawing.11">
                  <p:embed/>
                  <p:pic>
                    <p:nvPicPr>
                      <p:cNvPr id="0" name="图片 3075"/>
                      <p:cNvPicPr/>
                      <p:nvPr/>
                    </p:nvPicPr>
                    <p:blipFill>
                      <a:blip r:embed="rId3"/>
                      <a:stretch>
                        <a:fillRect/>
                      </a:stretch>
                    </p:blipFill>
                    <p:spPr>
                      <a:xfrm>
                        <a:off x="1343660" y="1980565"/>
                        <a:ext cx="9918700" cy="3659505"/>
                      </a:xfrm>
                      <a:prstGeom prst="rect">
                        <a:avLst/>
                      </a:prstGeom>
                      <a:noFill/>
                      <a:ln w="38100">
                        <a:noFill/>
                        <a:miter/>
                      </a:ln>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8.2 异常处理</a:t>
            </a:r>
            <a:endParaRPr dirty="0">
              <a:sym typeface="+mn-ea"/>
            </a:endParaRPr>
          </a:p>
        </p:txBody>
      </p:sp>
      <p:sp>
        <p:nvSpPr>
          <p:cNvPr id="3" name="内容占位符 2"/>
          <p:cNvSpPr>
            <a:spLocks noGrp="1"/>
          </p:cNvSpPr>
          <p:nvPr>
            <p:ph idx="1"/>
          </p:nvPr>
        </p:nvSpPr>
        <p:spPr/>
        <p:txBody>
          <a:bodyPr/>
          <a:lstStyle/>
          <a:p>
            <a:pPr algn="l">
              <a:buSzTx/>
            </a:pPr>
            <a:r>
              <a:rPr lang="zh-CN" altLang="en-US" dirty="0"/>
              <a:t>处理器异常的默认处理流程</a:t>
            </a:r>
            <a:endParaRPr lang="zh-CN" altLang="en-US" dirty="0"/>
          </a:p>
          <a:p>
            <a:pPr lvl="1" algn="l">
              <a:buSzTx/>
            </a:pPr>
            <a:r>
              <a:rPr lang="zh-CN" altLang="en-US" dirty="0"/>
              <a:t>Web请求在处理期间，通常需要调用处理器，并在处理器中调用业务逻辑或数据库访问等。一旦这些环节发生未处理的异常，则异常将会沿着方法调用栈向上回溯，最终会触发Web容器默认的异常处理流程，向客户端呈现标准的异常提示信息（即Whitelabel Error Page）。</a:t>
            </a:r>
            <a:endParaRPr lang="zh-CN" altLang="en-US" dirty="0"/>
          </a:p>
        </p:txBody>
      </p:sp>
      <p:sp>
        <p:nvSpPr>
          <p:cNvPr id="4" name="灯片编号占位符 3"/>
          <p:cNvSpPr>
            <a:spLocks noGrp="1"/>
          </p:cNvSpPr>
          <p:nvPr>
            <p:ph type="sldNum" sz="quarter" idx="12"/>
          </p:nvPr>
        </p:nvSpPr>
        <p:spPr/>
        <p:txBody>
          <a:bodyPr/>
          <a:lstStyle/>
          <a:p>
            <a:fld id="{93A87FA3-DA84-48EE-BCA2-D099E528C638}" type="slidenum">
              <a:rPr lang="en-US" altLang="zh-CN" smtClean="0"/>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8.2 异常处理</a:t>
            </a:r>
            <a:endParaRPr dirty="0">
              <a:sym typeface="+mn-ea"/>
            </a:endParaRPr>
          </a:p>
        </p:txBody>
      </p:sp>
      <p:sp>
        <p:nvSpPr>
          <p:cNvPr id="3" name="内容占位符 2"/>
          <p:cNvSpPr>
            <a:spLocks noGrp="1"/>
          </p:cNvSpPr>
          <p:nvPr>
            <p:ph idx="1"/>
          </p:nvPr>
        </p:nvSpPr>
        <p:spPr/>
        <p:txBody>
          <a:bodyPr/>
          <a:lstStyle/>
          <a:p>
            <a:pPr algn="l">
              <a:buSzTx/>
            </a:pPr>
            <a:r>
              <a:rPr lang="zh-CN" altLang="en-US" dirty="0"/>
              <a:t>基于配置文件的异常处理</a:t>
            </a:r>
            <a:endParaRPr lang="zh-CN" altLang="en-US" dirty="0"/>
          </a:p>
          <a:p>
            <a:pPr lvl="1" algn="l">
              <a:buSzTx/>
            </a:pPr>
            <a:r>
              <a:rPr lang="zh-CN" altLang="en-US" dirty="0"/>
              <a:t>Spring MVC要求，任何用于处理请求映射和请求处理过程中抛出异常的类，都要实现HandlerExceptionResolver接口。Spring MVC提供了若干个HandlerExceptionResolver接口的实现类可供选择使用，当然，开发人员也可以从该接口实现自己的异常处理类。</a:t>
            </a:r>
            <a:endParaRPr lang="zh-CN" altLang="en-US" dirty="0"/>
          </a:p>
          <a:p>
            <a:pPr lvl="1" algn="l">
              <a:buSzTx/>
            </a:pPr>
            <a:r>
              <a:rPr lang="zh-CN" altLang="en-US" dirty="0"/>
              <a:t>SimpleMappingExceptionResolver类是HandlerExceptionResolver接口常见的实现类之一，SimpleMappingExceptionResolver类不仅提供了将异常映射为视图的能力，而且可轻松定制。</a:t>
            </a:r>
            <a:endParaRPr lang="zh-CN" altLang="en-US" dirty="0"/>
          </a:p>
        </p:txBody>
      </p:sp>
      <p:sp>
        <p:nvSpPr>
          <p:cNvPr id="4" name="灯片编号占位符 3"/>
          <p:cNvSpPr>
            <a:spLocks noGrp="1"/>
          </p:cNvSpPr>
          <p:nvPr>
            <p:ph type="sldNum" sz="quarter" idx="12"/>
          </p:nvPr>
        </p:nvSpPr>
        <p:spPr/>
        <p:txBody>
          <a:bodyPr/>
          <a:lstStyle/>
          <a:p>
            <a:fld id="{93A87FA3-DA84-48EE-BCA2-D099E528C638}" type="slidenum">
              <a:rPr lang="en-US" altLang="zh-CN" smtClean="0"/>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8.2 异常处理</a:t>
            </a:r>
            <a:endParaRPr dirty="0">
              <a:sym typeface="+mn-ea"/>
            </a:endParaRPr>
          </a:p>
        </p:txBody>
      </p:sp>
      <p:sp>
        <p:nvSpPr>
          <p:cNvPr id="3" name="内容占位符 2"/>
          <p:cNvSpPr>
            <a:spLocks noGrp="1"/>
          </p:cNvSpPr>
          <p:nvPr>
            <p:ph idx="1"/>
          </p:nvPr>
        </p:nvSpPr>
        <p:spPr/>
        <p:txBody>
          <a:bodyPr/>
          <a:lstStyle/>
          <a:p>
            <a:pPr algn="l">
              <a:buSzTx/>
            </a:pPr>
            <a:r>
              <a:rPr lang="zh-CN" altLang="en-US" dirty="0"/>
              <a:t>基于配置文件的异常处理</a:t>
            </a:r>
            <a:endParaRPr lang="zh-CN" altLang="en-US" dirty="0"/>
          </a:p>
          <a:p>
            <a:pPr lvl="1" algn="l">
              <a:buSzTx/>
            </a:pPr>
            <a:endParaRPr lang="zh-CN" altLang="en-US" dirty="0"/>
          </a:p>
        </p:txBody>
      </p:sp>
      <p:sp>
        <p:nvSpPr>
          <p:cNvPr id="4" name="灯片编号占位符 3"/>
          <p:cNvSpPr>
            <a:spLocks noGrp="1"/>
          </p:cNvSpPr>
          <p:nvPr>
            <p:ph type="sldNum" sz="quarter" idx="12"/>
          </p:nvPr>
        </p:nvSpPr>
        <p:spPr/>
        <p:txBody>
          <a:bodyPr/>
          <a:lstStyle/>
          <a:p>
            <a:fld id="{93A87FA3-DA84-48EE-BCA2-D099E528C638}" type="slidenum">
              <a:rPr lang="en-US" altLang="zh-CN" smtClean="0"/>
            </a:fld>
            <a:endParaRPr lang="en-US" altLang="zh-CN"/>
          </a:p>
        </p:txBody>
      </p:sp>
      <p:sp>
        <p:nvSpPr>
          <p:cNvPr id="5" name="文本框 4"/>
          <p:cNvSpPr txBox="1"/>
          <p:nvPr/>
        </p:nvSpPr>
        <p:spPr>
          <a:xfrm>
            <a:off x="839470" y="2204720"/>
            <a:ext cx="11199495" cy="3291840"/>
          </a:xfrm>
          <a:prstGeom prst="rect">
            <a:avLst/>
          </a:prstGeom>
          <a:noFill/>
        </p:spPr>
        <p:txBody>
          <a:bodyPr wrap="square" rtlCol="0" anchor="t">
            <a:spAutoFit/>
          </a:bodyPr>
          <a:p>
            <a:r>
              <a:rPr lang="zh-CN" altLang="en-US" sz="1600">
                <a:solidFill>
                  <a:srgbClr val="0070C0"/>
                </a:solidFill>
              </a:rPr>
              <a:t>&lt;bean class="org.springframework.web.servlet.handler.SimpleMappingExceptionResolver"&gt;</a:t>
            </a:r>
            <a:endParaRPr lang="zh-CN" altLang="en-US" sz="1600">
              <a:solidFill>
                <a:srgbClr val="0070C0"/>
              </a:solidFill>
            </a:endParaRPr>
          </a:p>
          <a:p>
            <a:r>
              <a:rPr lang="zh-CN" altLang="en-US" sz="1600">
                <a:solidFill>
                  <a:srgbClr val="0070C0"/>
                </a:solidFill>
              </a:rPr>
              <a:t>        &lt;property name="exceptionMappings"&gt;</a:t>
            </a:r>
            <a:endParaRPr lang="zh-CN" altLang="en-US" sz="1600">
              <a:solidFill>
                <a:srgbClr val="0070C0"/>
              </a:solidFill>
            </a:endParaRPr>
          </a:p>
          <a:p>
            <a:r>
              <a:rPr lang="zh-CN" altLang="en-US" sz="1600">
                <a:solidFill>
                  <a:srgbClr val="0070C0"/>
                </a:solidFill>
              </a:rPr>
              <a:t>            &lt;props&gt;</a:t>
            </a:r>
            <a:endParaRPr lang="zh-CN" altLang="en-US" sz="1600">
              <a:solidFill>
                <a:srgbClr val="0070C0"/>
              </a:solidFill>
            </a:endParaRPr>
          </a:p>
          <a:p>
            <a:r>
              <a:rPr lang="zh-CN" altLang="en-US" sz="1600">
                <a:solidFill>
                  <a:srgbClr val="0070C0"/>
                </a:solidFill>
              </a:rPr>
              <a:t>                &lt;prop key="java.lang.ArithmeticException"&gt; </a:t>
            </a:r>
            <a:endParaRPr lang="zh-CN" altLang="en-US" sz="1600">
              <a:solidFill>
                <a:srgbClr val="0070C0"/>
              </a:solidFill>
            </a:endParaRPr>
          </a:p>
          <a:p>
            <a:r>
              <a:rPr lang="zh-CN" altLang="en-US" sz="1600">
                <a:solidFill>
                  <a:srgbClr val="0070C0"/>
                </a:solidFill>
              </a:rPr>
              <a:t>exception/arithmetic_exception.jsp&lt;/prop&gt;</a:t>
            </a:r>
            <a:endParaRPr lang="zh-CN" altLang="en-US" sz="1600">
              <a:solidFill>
                <a:srgbClr val="0070C0"/>
              </a:solidFill>
            </a:endParaRPr>
          </a:p>
          <a:p>
            <a:r>
              <a:rPr lang="zh-CN" altLang="en-US" sz="1600">
                <a:solidFill>
                  <a:srgbClr val="0070C0"/>
                </a:solidFill>
              </a:rPr>
              <a:t>                &lt;prop key="java.lang.ArrayIndexOutOfBoundsException"&gt;</a:t>
            </a:r>
            <a:endParaRPr lang="zh-CN" altLang="en-US" sz="1600">
              <a:solidFill>
                <a:srgbClr val="0070C0"/>
              </a:solidFill>
            </a:endParaRPr>
          </a:p>
          <a:p>
            <a:r>
              <a:rPr lang="zh-CN" altLang="en-US" sz="1600">
                <a:solidFill>
                  <a:srgbClr val="0070C0"/>
                </a:solidFill>
              </a:rPr>
              <a:t>out_of_bounds_exception.jsp&lt;/prop&gt;</a:t>
            </a:r>
            <a:endParaRPr lang="zh-CN" altLang="en-US" sz="1600">
              <a:solidFill>
                <a:srgbClr val="0070C0"/>
              </a:solidFill>
            </a:endParaRPr>
          </a:p>
          <a:p>
            <a:r>
              <a:rPr lang="zh-CN" altLang="en-US" sz="1600">
                <a:solidFill>
                  <a:srgbClr val="0070C0"/>
                </a:solidFill>
              </a:rPr>
              <a:t>                &lt;prop key="MyException"&gt;exception/self_defined_exception.jsp&lt;/prop&gt;</a:t>
            </a:r>
            <a:endParaRPr lang="zh-CN" altLang="en-US" sz="1600">
              <a:solidFill>
                <a:srgbClr val="0070C0"/>
              </a:solidFill>
            </a:endParaRPr>
          </a:p>
          <a:p>
            <a:r>
              <a:rPr lang="zh-CN" altLang="en-US" sz="1600">
                <a:solidFill>
                  <a:srgbClr val="0070C0"/>
                </a:solidFill>
              </a:rPr>
              <a:t>            &lt;/props&gt;</a:t>
            </a:r>
            <a:endParaRPr lang="zh-CN" altLang="en-US" sz="1600">
              <a:solidFill>
                <a:srgbClr val="0070C0"/>
              </a:solidFill>
            </a:endParaRPr>
          </a:p>
          <a:p>
            <a:r>
              <a:rPr lang="zh-CN" altLang="en-US" sz="1600">
                <a:solidFill>
                  <a:srgbClr val="0070C0"/>
                </a:solidFill>
              </a:rPr>
              <a:t>        &lt;/property&gt;</a:t>
            </a:r>
            <a:endParaRPr lang="zh-CN" altLang="en-US" sz="1600">
              <a:solidFill>
                <a:srgbClr val="0070C0"/>
              </a:solidFill>
            </a:endParaRPr>
          </a:p>
          <a:p>
            <a:r>
              <a:rPr lang="zh-CN" altLang="en-US" sz="1600">
                <a:solidFill>
                  <a:srgbClr val="0070C0"/>
                </a:solidFill>
              </a:rPr>
              <a:t>        &lt;property name="defaultErrorView" value=" exception/else_exception.jsp"/&gt;</a:t>
            </a:r>
            <a:endParaRPr lang="zh-CN" altLang="en-US" sz="1600">
              <a:solidFill>
                <a:srgbClr val="0070C0"/>
              </a:solidFill>
            </a:endParaRPr>
          </a:p>
          <a:p>
            <a:r>
              <a:rPr lang="zh-CN" altLang="en-US" sz="1600">
                <a:solidFill>
                  <a:srgbClr val="0070C0"/>
                </a:solidFill>
              </a:rPr>
              <a:t>        &lt;property name="exceptionAttribute" value="exp_info"/&gt;</a:t>
            </a:r>
            <a:endParaRPr lang="zh-CN" altLang="en-US" sz="1600">
              <a:solidFill>
                <a:srgbClr val="0070C0"/>
              </a:solidFill>
            </a:endParaRPr>
          </a:p>
          <a:p>
            <a:r>
              <a:rPr lang="zh-CN" altLang="en-US" sz="1600">
                <a:solidFill>
                  <a:srgbClr val="0070C0"/>
                </a:solidFill>
              </a:rPr>
              <a:t>    &lt;/bean&gt;</a:t>
            </a:r>
            <a:endParaRPr lang="zh-CN" altLang="en-US" sz="1600">
              <a:solidFill>
                <a:srgbClr val="0070C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8.2 异常处理</a:t>
            </a:r>
            <a:endParaRPr dirty="0">
              <a:sym typeface="+mn-ea"/>
            </a:endParaRPr>
          </a:p>
        </p:txBody>
      </p:sp>
      <p:sp>
        <p:nvSpPr>
          <p:cNvPr id="3" name="内容占位符 2"/>
          <p:cNvSpPr>
            <a:spLocks noGrp="1"/>
          </p:cNvSpPr>
          <p:nvPr>
            <p:ph idx="1"/>
          </p:nvPr>
        </p:nvSpPr>
        <p:spPr/>
        <p:txBody>
          <a:bodyPr/>
          <a:lstStyle/>
          <a:p>
            <a:pPr algn="l">
              <a:buSzTx/>
            </a:pPr>
            <a:r>
              <a:rPr lang="zh-CN" altLang="en-US" dirty="0"/>
              <a:t>基于注解的异常处理</a:t>
            </a:r>
            <a:endParaRPr lang="zh-CN" altLang="en-US" dirty="0"/>
          </a:p>
        </p:txBody>
      </p:sp>
      <p:sp>
        <p:nvSpPr>
          <p:cNvPr id="4" name="灯片编号占位符 3"/>
          <p:cNvSpPr>
            <a:spLocks noGrp="1"/>
          </p:cNvSpPr>
          <p:nvPr>
            <p:ph type="sldNum" sz="quarter" idx="12"/>
          </p:nvPr>
        </p:nvSpPr>
        <p:spPr/>
        <p:txBody>
          <a:bodyPr/>
          <a:lstStyle/>
          <a:p>
            <a:fld id="{93A87FA3-DA84-48EE-BCA2-D099E528C638}" type="slidenum">
              <a:rPr lang="en-US" altLang="zh-CN" smtClean="0"/>
            </a:fld>
            <a:endParaRPr lang="en-US" altLang="zh-CN"/>
          </a:p>
        </p:txBody>
      </p:sp>
      <p:graphicFrame>
        <p:nvGraphicFramePr>
          <p:cNvPr id="6" name="表格 5"/>
          <p:cNvGraphicFramePr/>
          <p:nvPr>
            <p:custDataLst>
              <p:tags r:id="rId1"/>
            </p:custDataLst>
          </p:nvPr>
        </p:nvGraphicFramePr>
        <p:xfrm>
          <a:off x="1199515" y="2204720"/>
          <a:ext cx="10018395" cy="3566160"/>
        </p:xfrm>
        <a:graphic>
          <a:graphicData uri="http://schemas.openxmlformats.org/drawingml/2006/table">
            <a:tbl>
              <a:tblPr>
                <a:tableStyleId>{08FB837D-C827-4EFA-A057-4D05807E0F7C}</a:tableStyleId>
              </a:tblPr>
              <a:tblGrid>
                <a:gridCol w="2459990"/>
                <a:gridCol w="7558405"/>
              </a:tblGrid>
              <a:tr h="137160">
                <a:tc>
                  <a:txBody>
                    <a:bodyPr/>
                    <a:p>
                      <a:pPr indent="0" algn="ctr">
                        <a:buNone/>
                      </a:pPr>
                      <a:r>
                        <a:rPr lang="en-US" sz="1800"/>
                        <a:t>注解</a:t>
                      </a:r>
                      <a:endParaRPr lang="en-US" altLang="en-US" sz="1800"/>
                    </a:p>
                  </a:txBody>
                  <a:tcPr marL="68580" marR="68580" marT="0" marB="0" vert="horz" anchor="t" anchorCtr="0"/>
                </a:tc>
                <a:tc>
                  <a:txBody>
                    <a:bodyPr/>
                    <a:p>
                      <a:pPr indent="0" algn="ctr">
                        <a:buNone/>
                      </a:pPr>
                      <a:r>
                        <a:rPr lang="en-US" sz="1800"/>
                        <a:t>描述</a:t>
                      </a:r>
                      <a:endParaRPr lang="en-US" altLang="en-US" sz="1800"/>
                    </a:p>
                  </a:txBody>
                  <a:tcPr marL="68580" marR="68580" marT="0" marB="0" vert="horz" anchor="t" anchorCtr="0"/>
                </a:tc>
              </a:tr>
              <a:tr h="821055">
                <a:tc>
                  <a:txBody>
                    <a:bodyPr/>
                    <a:p>
                      <a:pPr indent="0">
                        <a:buNone/>
                      </a:pPr>
                      <a:r>
                        <a:rPr lang="en-US" sz="1800"/>
                        <a:t>@ControllerAdvice</a:t>
                      </a:r>
                      <a:endParaRPr lang="en-US" altLang="en-US" sz="1800"/>
                    </a:p>
                  </a:txBody>
                  <a:tcPr marL="68580" marR="68580" marT="0" marB="0" vert="horz" anchor="ctr" anchorCtr="0"/>
                </a:tc>
                <a:tc>
                  <a:txBody>
                    <a:bodyPr/>
                    <a:p>
                      <a:pPr indent="0">
                        <a:buNone/>
                      </a:pPr>
                      <a:r>
                        <a:rPr lang="en-US" sz="1800"/>
                        <a:t>标注在类前，该注解是包含@Controller注解的组合注解，可以被&lt;context:component-scan/&gt;元素扫描装配。由@ControllerAdvice注解的类，被装配后，Spring MVC会将类中标注了@ExceptionHandler注解的方法应用到项目中所有标注了@RequestMapping注解的方法（即处理器）上。</a:t>
                      </a:r>
                      <a:endParaRPr lang="en-US" altLang="en-US" sz="1800"/>
                    </a:p>
                  </a:txBody>
                  <a:tcPr marL="68580" marR="68580" marT="0" marB="0" vert="horz" anchor="t" anchorCtr="0"/>
                </a:tc>
              </a:tr>
              <a:tr h="835025">
                <a:tc>
                  <a:txBody>
                    <a:bodyPr/>
                    <a:p>
                      <a:pPr indent="0">
                        <a:buNone/>
                      </a:pPr>
                      <a:r>
                        <a:rPr lang="en-US" sz="1800"/>
                        <a:t>@ExceptionHandler</a:t>
                      </a:r>
                      <a:endParaRPr lang="en-US" altLang="en-US" sz="1800"/>
                    </a:p>
                  </a:txBody>
                  <a:tcPr marL="68580" marR="68580" marT="0" marB="0" vert="horz" anchor="ctr" anchorCtr="0"/>
                </a:tc>
                <a:tc>
                  <a:txBody>
                    <a:bodyPr/>
                    <a:p>
                      <a:pPr indent="0">
                        <a:buNone/>
                      </a:pPr>
                      <a:r>
                        <a:rPr lang="en-US" sz="1800"/>
                        <a:t>标注在方法前，由@ExceptionHandler注解标注的方法，除了支持HttpServletRequest、HttpServletResponse、HttpSession及Model类型的参数外，还支持一个异常类参数，用于接收异常信息。该异常类参数既可以是Java.lang包定义的异常类，也可以是自定义异常类。</a:t>
                      </a:r>
                      <a:endParaRPr lang="en-US" altLang="en-US" sz="1800"/>
                    </a:p>
                  </a:txBody>
                  <a:tcPr marL="68580" marR="68580" marT="0" marB="0" vert="horz" anchor="t" anchorCtr="0"/>
                </a:tc>
              </a:tr>
              <a:tr h="547370">
                <a:tc>
                  <a:txBody>
                    <a:bodyPr/>
                    <a:p>
                      <a:pPr indent="0">
                        <a:buNone/>
                      </a:pPr>
                      <a:r>
                        <a:rPr lang="en-US" sz="1800"/>
                        <a:t>@RestControllerAdvice</a:t>
                      </a:r>
                      <a:endParaRPr lang="en-US" altLang="en-US" sz="1800"/>
                    </a:p>
                  </a:txBody>
                  <a:tcPr marL="68580" marR="68580" marT="0" marB="0" vert="horz" anchor="ctr" anchorCtr="0"/>
                </a:tc>
                <a:tc>
                  <a:txBody>
                    <a:bodyPr/>
                    <a:p>
                      <a:pPr indent="0">
                        <a:buNone/>
                      </a:pPr>
                      <a:r>
                        <a:rPr lang="en-US" sz="1800"/>
                        <a:t>@RestControllerAdvice注解是由@ControllerAdvice和@ResponseBody组合后的注解，用于标注类。使用@RestControllerAdvice注解相当于使用了@ControllerAdvice注解并且该类中所有被@ExceptionHandler注解标注的方法都默认使用了@ResponseBody注解。</a:t>
                      </a:r>
                      <a:endParaRPr lang="en-US" altLang="en-US" sz="1800"/>
                    </a:p>
                  </a:txBody>
                  <a:tcPr marL="68580" marR="68580" marT="0" marB="0" vert="horz" anchor="t" anchorCtr="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8.2 异常处理</a:t>
            </a:r>
            <a:endParaRPr dirty="0">
              <a:sym typeface="+mn-ea"/>
            </a:endParaRPr>
          </a:p>
        </p:txBody>
      </p:sp>
      <p:sp>
        <p:nvSpPr>
          <p:cNvPr id="3" name="内容占位符 2"/>
          <p:cNvSpPr>
            <a:spLocks noGrp="1"/>
          </p:cNvSpPr>
          <p:nvPr>
            <p:ph idx="1"/>
          </p:nvPr>
        </p:nvSpPr>
        <p:spPr/>
        <p:txBody>
          <a:bodyPr/>
          <a:lstStyle/>
          <a:p>
            <a:pPr algn="l">
              <a:buSzTx/>
            </a:pPr>
            <a:r>
              <a:rPr lang="zh-CN" altLang="en-US" dirty="0"/>
              <a:t>在多种异常处理的环境中，若处理器发生异常，则Spring MVC将会按如下流程处理。</a:t>
            </a:r>
            <a:endParaRPr lang="zh-CN" altLang="en-US" dirty="0"/>
          </a:p>
          <a:p>
            <a:pPr lvl="1" algn="l">
              <a:buSzTx/>
            </a:pPr>
            <a:r>
              <a:rPr lang="zh-CN" altLang="en-US" dirty="0"/>
              <a:t>① 首先从配置文件搜索异常解析器HandlerExceptionResolver，若找到，则判断其是否能够处理当前抛出的异常。若可以处理，则处理完后向客户端响应对应的异常视图。</a:t>
            </a:r>
            <a:endParaRPr lang="zh-CN" altLang="en-US" dirty="0"/>
          </a:p>
          <a:p>
            <a:pPr lvl="1" algn="l">
              <a:buSzTx/>
            </a:pPr>
            <a:r>
              <a:rPr lang="zh-CN" altLang="en-US" dirty="0"/>
              <a:t>② 若没有从配置文件中找到异常解析器或者异常解析器不能处理当前抛出的异常，Spring MVC将查看当前Controller中有没有提供对应的异常处理器（即由@ExceptionHandler注解标注的方法），若提供了对应的异常处理器，则就由该异常处理器进行处理并返回对应的异常视图。</a:t>
            </a:r>
            <a:endParaRPr lang="zh-CN" altLang="en-US" dirty="0"/>
          </a:p>
        </p:txBody>
      </p:sp>
      <p:sp>
        <p:nvSpPr>
          <p:cNvPr id="4" name="灯片编号占位符 3"/>
          <p:cNvSpPr>
            <a:spLocks noGrp="1"/>
          </p:cNvSpPr>
          <p:nvPr>
            <p:ph type="sldNum" sz="quarter" idx="12"/>
          </p:nvPr>
        </p:nvSpPr>
        <p:spPr/>
        <p:txBody>
          <a:bodyPr/>
          <a:lstStyle/>
          <a:p>
            <a:fld id="{93A87FA3-DA84-48EE-BCA2-D099E528C638}" type="slidenum">
              <a:rPr lang="en-US" altLang="zh-CN" smtClean="0"/>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8.2 异常处理</a:t>
            </a:r>
            <a:endParaRPr dirty="0">
              <a:sym typeface="+mn-ea"/>
            </a:endParaRPr>
          </a:p>
        </p:txBody>
      </p:sp>
      <p:sp>
        <p:nvSpPr>
          <p:cNvPr id="3" name="内容占位符 2"/>
          <p:cNvSpPr>
            <a:spLocks noGrp="1"/>
          </p:cNvSpPr>
          <p:nvPr>
            <p:ph idx="1"/>
          </p:nvPr>
        </p:nvSpPr>
        <p:spPr/>
        <p:txBody>
          <a:bodyPr/>
          <a:lstStyle/>
          <a:p>
            <a:pPr algn="l">
              <a:buSzTx/>
            </a:pPr>
            <a:r>
              <a:rPr lang="zh-CN" altLang="en-US" dirty="0"/>
              <a:t>在多种异常处理的环境中，若处理器发生异常，则Spring MVC将会按如下流程处理。</a:t>
            </a:r>
            <a:endParaRPr lang="zh-CN" altLang="en-US" dirty="0"/>
          </a:p>
          <a:p>
            <a:pPr lvl="1" algn="l">
              <a:buSzTx/>
            </a:pPr>
            <a:r>
              <a:rPr lang="zh-CN" altLang="en-US" dirty="0"/>
              <a:t>③ 若当前Controller中没有对应的异常处理器，则查找由@ControllerAdvice注解标注的全局异常处理器。若找到，则由其处理并返回对应的异常视图，否则，继续Spring MVC后续默认的异常处理流程。</a:t>
            </a:r>
            <a:endParaRPr lang="zh-CN" altLang="en-US" dirty="0"/>
          </a:p>
        </p:txBody>
      </p:sp>
      <p:sp>
        <p:nvSpPr>
          <p:cNvPr id="4" name="灯片编号占位符 3"/>
          <p:cNvSpPr>
            <a:spLocks noGrp="1"/>
          </p:cNvSpPr>
          <p:nvPr>
            <p:ph type="sldNum" sz="quarter" idx="12"/>
          </p:nvPr>
        </p:nvSpPr>
        <p:spPr/>
        <p:txBody>
          <a:bodyPr/>
          <a:lstStyle/>
          <a:p>
            <a:fld id="{93A87FA3-DA84-48EE-BCA2-D099E528C638}" type="slidenum">
              <a:rPr lang="en-US" altLang="zh-CN" smtClean="0"/>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8.3 文件上传和下载</a:t>
            </a:r>
            <a:endParaRPr dirty="0">
              <a:sym typeface="+mn-ea"/>
            </a:endParaRPr>
          </a:p>
        </p:txBody>
      </p:sp>
      <p:sp>
        <p:nvSpPr>
          <p:cNvPr id="3" name="内容占位符 2"/>
          <p:cNvSpPr>
            <a:spLocks noGrp="1"/>
          </p:cNvSpPr>
          <p:nvPr>
            <p:ph idx="1"/>
          </p:nvPr>
        </p:nvSpPr>
        <p:spPr/>
        <p:txBody>
          <a:bodyPr/>
          <a:lstStyle/>
          <a:p>
            <a:pPr algn="l">
              <a:buSzTx/>
            </a:pPr>
            <a:r>
              <a:rPr lang="zh-CN" altLang="en-US" dirty="0"/>
              <a:t>文件上传</a:t>
            </a:r>
            <a:endParaRPr lang="zh-CN" altLang="en-US" dirty="0"/>
          </a:p>
          <a:p>
            <a:pPr lvl="1" algn="l">
              <a:buSzTx/>
            </a:pPr>
            <a:r>
              <a:rPr lang="zh-CN" altLang="en-US" dirty="0"/>
              <a:t>1、表单要求</a:t>
            </a:r>
            <a:endParaRPr lang="zh-CN" altLang="en-US" dirty="0"/>
          </a:p>
          <a:p>
            <a:pPr lvl="2" algn="l">
              <a:buSzTx/>
            </a:pPr>
            <a:r>
              <a:rPr lang="zh-CN" altLang="en-US" dirty="0"/>
              <a:t>（1）&lt;form/&gt;元素的method属性设为“post”。</a:t>
            </a:r>
            <a:endParaRPr lang="zh-CN" altLang="en-US" dirty="0"/>
          </a:p>
          <a:p>
            <a:pPr lvl="2" algn="l">
              <a:buSzTx/>
            </a:pPr>
            <a:r>
              <a:rPr lang="zh-CN" altLang="en-US" dirty="0"/>
              <a:t>（2）&lt;form/&gt;元素的enctype属性设为“multipart/form-data”。enctype属性用于指定表单数据的编码方式，默认值是“application/x-www-form-urlencoded”。</a:t>
            </a:r>
            <a:endParaRPr lang="zh-CN" altLang="en-US" dirty="0"/>
          </a:p>
          <a:p>
            <a:pPr lvl="2" algn="l">
              <a:buSzTx/>
            </a:pPr>
            <a:r>
              <a:rPr lang="zh-CN" altLang="en-US" dirty="0"/>
              <a:t>（3）用于选择文件的表单对象&lt;input/&gt;元素，其type属性设为“file”。若需要多文件上传，还需要将&lt;input/&gt;元素的multiple属性设为“multiple”。</a:t>
            </a:r>
            <a:endParaRPr lang="zh-CN" altLang="en-US" dirty="0"/>
          </a:p>
        </p:txBody>
      </p:sp>
      <p:sp>
        <p:nvSpPr>
          <p:cNvPr id="4" name="灯片编号占位符 3"/>
          <p:cNvSpPr>
            <a:spLocks noGrp="1"/>
          </p:cNvSpPr>
          <p:nvPr>
            <p:ph type="sldNum" sz="quarter" idx="12"/>
          </p:nvPr>
        </p:nvSpPr>
        <p:spPr/>
        <p:txBody>
          <a:bodyPr/>
          <a:lstStyle/>
          <a:p>
            <a:fld id="{93A87FA3-DA84-48EE-BCA2-D099E528C638}" type="slidenum">
              <a:rPr lang="en-US" altLang="zh-CN" smtClean="0"/>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8.3 文件上传和下载</a:t>
            </a:r>
            <a:endParaRPr dirty="0">
              <a:sym typeface="+mn-ea"/>
            </a:endParaRPr>
          </a:p>
        </p:txBody>
      </p:sp>
      <p:sp>
        <p:nvSpPr>
          <p:cNvPr id="3" name="内容占位符 2"/>
          <p:cNvSpPr>
            <a:spLocks noGrp="1"/>
          </p:cNvSpPr>
          <p:nvPr>
            <p:ph idx="1"/>
          </p:nvPr>
        </p:nvSpPr>
        <p:spPr/>
        <p:txBody>
          <a:bodyPr/>
          <a:lstStyle/>
          <a:p>
            <a:pPr algn="l">
              <a:buSzTx/>
            </a:pPr>
            <a:r>
              <a:rPr lang="zh-CN" altLang="en-US" dirty="0"/>
              <a:t>文件上传</a:t>
            </a:r>
            <a:endParaRPr lang="zh-CN" altLang="en-US" dirty="0"/>
          </a:p>
          <a:p>
            <a:pPr lvl="1" algn="l">
              <a:buSzTx/>
            </a:pPr>
            <a:r>
              <a:rPr lang="zh-CN" altLang="en-US" dirty="0"/>
              <a:t>2、MultipartResolver接口</a:t>
            </a:r>
            <a:endParaRPr lang="zh-CN" altLang="en-US" dirty="0"/>
          </a:p>
          <a:p>
            <a:pPr lvl="2" algn="l">
              <a:buSzTx/>
            </a:pPr>
            <a:r>
              <a:rPr lang="zh-CN" altLang="en-US" dirty="0"/>
              <a:t>Spring MVC是通过MultipartResolver接口处理上传文件的，该接口有两个常见的实现类，即CommonsMultipartResolver和StandardServletMultipartResolver。</a:t>
            </a:r>
            <a:endParaRPr lang="zh-CN" altLang="en-US" dirty="0"/>
          </a:p>
        </p:txBody>
      </p:sp>
      <p:sp>
        <p:nvSpPr>
          <p:cNvPr id="4" name="灯片编号占位符 3"/>
          <p:cNvSpPr>
            <a:spLocks noGrp="1"/>
          </p:cNvSpPr>
          <p:nvPr>
            <p:ph type="sldNum" sz="quarter" idx="12"/>
          </p:nvPr>
        </p:nvSpPr>
        <p:spPr/>
        <p:txBody>
          <a:bodyPr/>
          <a:lstStyle/>
          <a:p>
            <a:fld id="{93A87FA3-DA84-48EE-BCA2-D099E528C638}" type="slidenum">
              <a:rPr lang="en-US" altLang="zh-CN" smtClean="0"/>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8.3 文件上传和下载</a:t>
            </a:r>
            <a:endParaRPr dirty="0">
              <a:sym typeface="+mn-ea"/>
            </a:endParaRPr>
          </a:p>
        </p:txBody>
      </p:sp>
      <p:sp>
        <p:nvSpPr>
          <p:cNvPr id="3" name="内容占位符 2"/>
          <p:cNvSpPr>
            <a:spLocks noGrp="1"/>
          </p:cNvSpPr>
          <p:nvPr>
            <p:ph idx="1"/>
          </p:nvPr>
        </p:nvSpPr>
        <p:spPr/>
        <p:txBody>
          <a:bodyPr/>
          <a:lstStyle/>
          <a:p>
            <a:pPr algn="l">
              <a:buSzTx/>
            </a:pPr>
            <a:r>
              <a:rPr lang="zh-CN" altLang="en-US" dirty="0"/>
              <a:t>文件上传</a:t>
            </a:r>
            <a:endParaRPr lang="zh-CN" altLang="en-US" dirty="0"/>
          </a:p>
          <a:p>
            <a:pPr lvl="1" algn="l">
              <a:buSzTx/>
            </a:pPr>
            <a:r>
              <a:rPr lang="zh-CN" altLang="en-US" dirty="0"/>
              <a:t>3、文件数据绑定</a:t>
            </a:r>
            <a:endParaRPr lang="zh-CN" altLang="en-US" dirty="0"/>
          </a:p>
          <a:p>
            <a:pPr lvl="2" algn="l">
              <a:buSzTx/>
            </a:pPr>
            <a:r>
              <a:rPr lang="zh-CN" altLang="en-US" dirty="0"/>
              <a:t>为了实现上传文件数据的绑定，Spring MVC提供了简化文件上传操作的工具接口MultipartFile。MultipartFile是InputStreamSource的子接口。</a:t>
            </a:r>
            <a:endParaRPr lang="zh-CN" altLang="en-US" dirty="0"/>
          </a:p>
        </p:txBody>
      </p:sp>
      <p:sp>
        <p:nvSpPr>
          <p:cNvPr id="4" name="灯片编号占位符 3"/>
          <p:cNvSpPr>
            <a:spLocks noGrp="1"/>
          </p:cNvSpPr>
          <p:nvPr>
            <p:ph type="sldNum" sz="quarter" idx="12"/>
          </p:nvPr>
        </p:nvSpPr>
        <p:spPr/>
        <p:txBody>
          <a:bodyPr/>
          <a:lstStyle/>
          <a:p>
            <a:fld id="{93A87FA3-DA84-48EE-BCA2-D099E528C638}" type="slidenum">
              <a:rPr lang="en-US" altLang="zh-CN" smtClean="0"/>
            </a:fld>
            <a:endParaRPr lang="en-US" altLang="zh-CN"/>
          </a:p>
        </p:txBody>
      </p:sp>
      <p:graphicFrame>
        <p:nvGraphicFramePr>
          <p:cNvPr id="5" name="表格 4"/>
          <p:cNvGraphicFramePr/>
          <p:nvPr>
            <p:custDataLst>
              <p:tags r:id="rId1"/>
            </p:custDataLst>
          </p:nvPr>
        </p:nvGraphicFramePr>
        <p:xfrm>
          <a:off x="1703705" y="3933190"/>
          <a:ext cx="8908415" cy="1234440"/>
        </p:xfrm>
        <a:graphic>
          <a:graphicData uri="http://schemas.openxmlformats.org/drawingml/2006/table">
            <a:tbl>
              <a:tblPr>
                <a:tableStyleId>{08FB837D-C827-4EFA-A057-4D05807E0F7C}</a:tableStyleId>
              </a:tblPr>
              <a:tblGrid>
                <a:gridCol w="2187575"/>
                <a:gridCol w="6720840"/>
              </a:tblGrid>
              <a:tr h="137160">
                <a:tc>
                  <a:txBody>
                    <a:bodyPr/>
                    <a:p>
                      <a:pPr indent="0" algn="ctr">
                        <a:buNone/>
                      </a:pPr>
                      <a:r>
                        <a:rPr lang="en-US" sz="1800"/>
                        <a:t>方法名</a:t>
                      </a:r>
                      <a:endParaRPr lang="en-US" altLang="en-US" sz="1800"/>
                    </a:p>
                  </a:txBody>
                  <a:tcPr marL="68580" marR="68580" marT="0" marB="0" vert="horz" anchor="t" anchorCtr="0"/>
                </a:tc>
                <a:tc>
                  <a:txBody>
                    <a:bodyPr/>
                    <a:p>
                      <a:pPr indent="0" algn="ctr">
                        <a:buNone/>
                      </a:pPr>
                      <a:r>
                        <a:rPr lang="en-US" sz="1800"/>
                        <a:t>描述</a:t>
                      </a:r>
                      <a:endParaRPr lang="en-US" altLang="en-US" sz="1800"/>
                    </a:p>
                  </a:txBody>
                  <a:tcPr marL="68580" marR="68580" marT="0" marB="0" vert="horz" anchor="t" anchorCtr="0"/>
                </a:tc>
              </a:tr>
              <a:tr h="137160">
                <a:tc>
                  <a:txBody>
                    <a:bodyPr/>
                    <a:p>
                      <a:pPr indent="0">
                        <a:buNone/>
                      </a:pPr>
                      <a:r>
                        <a:rPr lang="en-US" sz="1800"/>
                        <a:t>getName()</a:t>
                      </a:r>
                      <a:endParaRPr lang="en-US" altLang="en-US" sz="1800"/>
                    </a:p>
                  </a:txBody>
                  <a:tcPr marL="68580" marR="68580" marT="0" marB="0" vert="horz" anchor="ctr" anchorCtr="0"/>
                </a:tc>
                <a:tc>
                  <a:txBody>
                    <a:bodyPr/>
                    <a:p>
                      <a:pPr indent="0">
                        <a:buNone/>
                      </a:pPr>
                      <a:r>
                        <a:rPr lang="en-US" sz="1800"/>
                        <a:t>取参数的名称。</a:t>
                      </a:r>
                      <a:endParaRPr lang="en-US" altLang="en-US" sz="1800"/>
                    </a:p>
                  </a:txBody>
                  <a:tcPr marL="68580" marR="68580" marT="0" marB="0" vert="horz" anchor="t" anchorCtr="0"/>
                </a:tc>
              </a:tr>
              <a:tr h="137160">
                <a:tc>
                  <a:txBody>
                    <a:bodyPr/>
                    <a:p>
                      <a:pPr indent="0">
                        <a:buNone/>
                      </a:pPr>
                      <a:r>
                        <a:rPr lang="en-US" sz="1800"/>
                        <a:t>getOriginalFileName()</a:t>
                      </a:r>
                      <a:endParaRPr lang="en-US" altLang="en-US" sz="1800"/>
                    </a:p>
                  </a:txBody>
                  <a:tcPr marL="68580" marR="68580" marT="0" marB="0" vert="horz" anchor="ctr" anchorCtr="0"/>
                </a:tc>
                <a:tc>
                  <a:txBody>
                    <a:bodyPr/>
                    <a:p>
                      <a:pPr indent="0">
                        <a:buNone/>
                      </a:pPr>
                      <a:r>
                        <a:rPr lang="en-US" sz="1800"/>
                        <a:t>获取上传文件的初始名称。</a:t>
                      </a:r>
                      <a:endParaRPr lang="en-US" altLang="en-US" sz="1800"/>
                    </a:p>
                  </a:txBody>
                  <a:tcPr marL="68580" marR="68580" marT="0" marB="0" vert="horz" anchor="t" anchorCtr="0"/>
                </a:tc>
              </a:tr>
              <a:tr h="137160">
                <a:tc>
                  <a:txBody>
                    <a:bodyPr/>
                    <a:p>
                      <a:pPr indent="0">
                        <a:buNone/>
                      </a:pPr>
                      <a:r>
                        <a:rPr lang="en-US" sz="1800"/>
                        <a:t>getContentType()</a:t>
                      </a:r>
                      <a:endParaRPr lang="en-US" altLang="en-US" sz="1800"/>
                    </a:p>
                  </a:txBody>
                  <a:tcPr marL="68580" marR="68580" marT="0" marB="0" vert="horz" anchor="ctr" anchorCtr="0"/>
                </a:tc>
                <a:tc>
                  <a:txBody>
                    <a:bodyPr/>
                    <a:p>
                      <a:pPr indent="0">
                        <a:buNone/>
                      </a:pPr>
                      <a:r>
                        <a:rPr lang="en-US" sz="1800"/>
                        <a:t>获取文件的内容类型。</a:t>
                      </a:r>
                      <a:endParaRPr lang="en-US" altLang="en-US" sz="1800"/>
                    </a:p>
                  </a:txBody>
                  <a:tcPr marL="68580" marR="68580" marT="0" marB="0" vert="horz" anchor="t" anchorCtr="0"/>
                </a:tc>
              </a:tr>
              <a:tr h="137160">
                <a:tc>
                  <a:txBody>
                    <a:bodyPr/>
                    <a:p>
                      <a:pPr indent="0">
                        <a:buNone/>
                      </a:pPr>
                      <a:r>
                        <a:rPr lang="en-US" sz="1800"/>
                        <a:t>isEmpty()</a:t>
                      </a:r>
                      <a:endParaRPr lang="en-US" altLang="en-US" sz="1800"/>
                    </a:p>
                  </a:txBody>
                  <a:tcPr marL="68580" marR="68580" marT="0" marB="0" vert="horz" anchor="ctr" anchorCtr="0"/>
                </a:tc>
                <a:tc>
                  <a:txBody>
                    <a:bodyPr/>
                    <a:p>
                      <a:pPr indent="0">
                        <a:buNone/>
                      </a:pPr>
                      <a:r>
                        <a:rPr lang="en-US" sz="1800"/>
                        <a:t>判断上传的文件是否为空。</a:t>
                      </a:r>
                      <a:endParaRPr lang="en-US" altLang="en-US" sz="1800"/>
                    </a:p>
                  </a:txBody>
                  <a:tcPr marL="68580" marR="68580" marT="0" marB="0" vert="horz" anchor="t" anchorCtr="0"/>
                </a:tc>
              </a:tr>
              <a:tr h="137160">
                <a:tc>
                  <a:txBody>
                    <a:bodyPr/>
                    <a:p>
                      <a:pPr indent="0">
                        <a:buNone/>
                      </a:pPr>
                      <a:r>
                        <a:rPr lang="en-US" sz="1800"/>
                        <a:t>getSize()</a:t>
                      </a:r>
                      <a:endParaRPr lang="en-US" altLang="en-US" sz="1800"/>
                    </a:p>
                  </a:txBody>
                  <a:tcPr marL="68580" marR="68580" marT="0" marB="0" vert="horz" anchor="ctr" anchorCtr="0"/>
                </a:tc>
                <a:tc>
                  <a:txBody>
                    <a:bodyPr/>
                    <a:p>
                      <a:pPr indent="0">
                        <a:buNone/>
                      </a:pPr>
                      <a:r>
                        <a:rPr lang="en-US" sz="1800"/>
                        <a:t>获取上传文件的大小，单位字节。</a:t>
                      </a:r>
                      <a:endParaRPr lang="en-US" altLang="en-US" sz="1800"/>
                    </a:p>
                  </a:txBody>
                  <a:tcPr marL="68580" marR="68580" marT="0" marB="0" vert="horz" anchor="t" anchorCtr="0"/>
                </a:tc>
              </a:tr>
              <a:tr h="137160">
                <a:tc>
                  <a:txBody>
                    <a:bodyPr/>
                    <a:p>
                      <a:pPr indent="0">
                        <a:buNone/>
                      </a:pPr>
                      <a:r>
                        <a:rPr lang="en-US" sz="1800"/>
                        <a:t>getBytes()</a:t>
                      </a:r>
                      <a:endParaRPr lang="en-US" altLang="en-US" sz="1800"/>
                    </a:p>
                  </a:txBody>
                  <a:tcPr marL="68580" marR="68580" marT="0" marB="0" vert="horz" anchor="ctr" anchorCtr="0"/>
                </a:tc>
                <a:tc>
                  <a:txBody>
                    <a:bodyPr/>
                    <a:p>
                      <a:pPr indent="0">
                        <a:buNone/>
                      </a:pPr>
                      <a:r>
                        <a:rPr lang="en-US" sz="1800"/>
                        <a:t>将上传文件内容转化为byte[]类型的数组。</a:t>
                      </a:r>
                      <a:endParaRPr lang="en-US" altLang="en-US" sz="1800"/>
                    </a:p>
                  </a:txBody>
                  <a:tcPr marL="68580" marR="68580" marT="0" marB="0" vert="horz" anchor="t" anchorCtr="0"/>
                </a:tc>
              </a:tr>
              <a:tr h="137160">
                <a:tc>
                  <a:txBody>
                    <a:bodyPr/>
                    <a:p>
                      <a:pPr indent="0">
                        <a:buNone/>
                      </a:pPr>
                      <a:r>
                        <a:rPr lang="en-US" sz="1800"/>
                        <a:t>getInputStream()</a:t>
                      </a:r>
                      <a:endParaRPr lang="en-US" altLang="en-US" sz="1800"/>
                    </a:p>
                  </a:txBody>
                  <a:tcPr marL="68580" marR="68580" marT="0" marB="0" vert="horz" anchor="ctr" anchorCtr="0"/>
                </a:tc>
                <a:tc>
                  <a:txBody>
                    <a:bodyPr/>
                    <a:p>
                      <a:pPr indent="0">
                        <a:buNone/>
                      </a:pPr>
                      <a:r>
                        <a:rPr lang="en-US" sz="1800"/>
                        <a:t>获取InputStream读取文件的内容。</a:t>
                      </a:r>
                      <a:endParaRPr lang="en-US" altLang="en-US" sz="1800"/>
                    </a:p>
                  </a:txBody>
                  <a:tcPr marL="68580" marR="68580" marT="0" marB="0" vert="horz" anchor="t" anchorCtr="0"/>
                </a:tc>
              </a:tr>
              <a:tr h="137160">
                <a:tc>
                  <a:txBody>
                    <a:bodyPr/>
                    <a:p>
                      <a:pPr indent="0">
                        <a:buNone/>
                      </a:pPr>
                      <a:r>
                        <a:rPr lang="en-US" sz="1800"/>
                        <a:t>transferTo()</a:t>
                      </a:r>
                      <a:endParaRPr lang="en-US" altLang="en-US" sz="1800"/>
                    </a:p>
                  </a:txBody>
                  <a:tcPr marL="68580" marR="68580" marT="0" marB="0" vert="horz" anchor="ctr" anchorCtr="0"/>
                </a:tc>
                <a:tc>
                  <a:txBody>
                    <a:bodyPr/>
                    <a:p>
                      <a:pPr indent="0">
                        <a:buNone/>
                      </a:pPr>
                      <a:r>
                        <a:rPr lang="en-US" sz="1800"/>
                        <a:t>将MultipartFile对象写到文件中。</a:t>
                      </a:r>
                      <a:endParaRPr lang="en-US" altLang="en-US" sz="1800"/>
                    </a:p>
                  </a:txBody>
                  <a:tcPr marL="68580" marR="68580" marT="0" marB="0" vert="horz" anchor="t" anchorCtr="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本章目标</a:t>
            </a:r>
            <a:endParaRPr lang="zh-CN" altLang="en-US" dirty="0"/>
          </a:p>
        </p:txBody>
      </p:sp>
      <p:sp>
        <p:nvSpPr>
          <p:cNvPr id="3" name="内容占位符 2"/>
          <p:cNvSpPr>
            <a:spLocks noGrp="1"/>
          </p:cNvSpPr>
          <p:nvPr>
            <p:ph idx="1"/>
          </p:nvPr>
        </p:nvSpPr>
        <p:spPr/>
        <p:txBody>
          <a:bodyPr/>
          <a:lstStyle/>
          <a:p>
            <a:pPr algn="l">
              <a:buSzTx/>
            </a:pPr>
            <a:r>
              <a:rPr lang="zh-CN" dirty="0"/>
              <a:t>掌握拦截器的原理及用法</a:t>
            </a:r>
            <a:endParaRPr lang="zh-CN" dirty="0"/>
          </a:p>
          <a:p>
            <a:pPr algn="l">
              <a:buSzTx/>
            </a:pPr>
            <a:r>
              <a:rPr lang="zh-CN" dirty="0"/>
              <a:t>理解全局异常处理和局部异常处理</a:t>
            </a:r>
            <a:endParaRPr lang="zh-CN" dirty="0"/>
          </a:p>
          <a:p>
            <a:pPr algn="l">
              <a:buSzTx/>
            </a:pPr>
            <a:r>
              <a:rPr lang="zh-CN" dirty="0"/>
              <a:t>了解文件上传和下载</a:t>
            </a:r>
            <a:endParaRPr lang="zh-CN" dirty="0"/>
          </a:p>
          <a:p>
            <a:pPr algn="l">
              <a:buSzTx/>
            </a:pPr>
            <a:r>
              <a:rPr lang="zh-CN" dirty="0"/>
              <a:t>熟悉</a:t>
            </a:r>
            <a:r>
              <a:rPr lang="en-US" altLang="zh-CN" dirty="0"/>
              <a:t>SSM</a:t>
            </a:r>
            <a:r>
              <a:rPr lang="zh-CN" altLang="en-US" dirty="0"/>
              <a:t>框架整合思路</a:t>
            </a:r>
            <a:endParaRPr lang="zh-CN" altLang="en-US" dirty="0"/>
          </a:p>
        </p:txBody>
      </p:sp>
      <p:sp>
        <p:nvSpPr>
          <p:cNvPr id="4" name="灯片编号占位符 3"/>
          <p:cNvSpPr>
            <a:spLocks noGrp="1"/>
          </p:cNvSpPr>
          <p:nvPr>
            <p:ph type="sldNum" sz="quarter" idx="12"/>
          </p:nvPr>
        </p:nvSpPr>
        <p:spPr/>
        <p:txBody>
          <a:bodyPr/>
          <a:lstStyle/>
          <a:p>
            <a:fld id="{93A87FA3-DA84-48EE-BCA2-D099E528C638}" type="slidenum">
              <a:rPr lang="en-US" altLang="zh-CN" smtClean="0"/>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8.3 文件上传和下载</a:t>
            </a:r>
            <a:endParaRPr dirty="0">
              <a:sym typeface="+mn-ea"/>
            </a:endParaRPr>
          </a:p>
        </p:txBody>
      </p:sp>
      <p:sp>
        <p:nvSpPr>
          <p:cNvPr id="3" name="内容占位符 2"/>
          <p:cNvSpPr>
            <a:spLocks noGrp="1"/>
          </p:cNvSpPr>
          <p:nvPr>
            <p:ph idx="1"/>
          </p:nvPr>
        </p:nvSpPr>
        <p:spPr/>
        <p:txBody>
          <a:bodyPr/>
          <a:lstStyle/>
          <a:p>
            <a:pPr algn="l">
              <a:buSzTx/>
            </a:pPr>
            <a:r>
              <a:rPr lang="zh-CN" altLang="en-US" dirty="0"/>
              <a:t>文件下载</a:t>
            </a:r>
            <a:endParaRPr lang="zh-CN" altLang="en-US" dirty="0"/>
          </a:p>
          <a:p>
            <a:pPr lvl="1" algn="l">
              <a:buSzTx/>
            </a:pPr>
            <a:r>
              <a:rPr lang="zh-CN" altLang="en-US" dirty="0"/>
              <a:t>Spring MVC提供了一个ResponseEntity类用于处理文件下载，在处理器中可以通过ResponseEntity配置下载文件的返回形式、文件的打开方式、文件的下载方式及响应的状态码等信息，从而改变客户端默认的下载处理方式。</a:t>
            </a:r>
            <a:endParaRPr lang="zh-CN" altLang="en-US" dirty="0"/>
          </a:p>
          <a:p>
            <a:pPr lvl="1" algn="l">
              <a:buSzTx/>
            </a:pPr>
            <a:r>
              <a:rPr lang="zh-CN" altLang="en-US" dirty="0"/>
              <a:t>ResponseEntity派生于HttpEntity类，表示整个HTTP的请求和响应，可定义HttpStatus（状态码）和HttpHeaders（消息头）和请求体（正文数据）。由于ResponseEntity代表一个HTTP响应（以一个对象表示），因此，可以根据文件下载的要求，在处理器中定制适合文件下载的HTTP响应状态代码、消息头及正文数据。ResponseEntity也是一个泛型类，正文数据由泛型确定。</a:t>
            </a:r>
            <a:endParaRPr lang="zh-CN" altLang="en-US" dirty="0"/>
          </a:p>
        </p:txBody>
      </p:sp>
      <p:sp>
        <p:nvSpPr>
          <p:cNvPr id="4" name="灯片编号占位符 3"/>
          <p:cNvSpPr>
            <a:spLocks noGrp="1"/>
          </p:cNvSpPr>
          <p:nvPr>
            <p:ph type="sldNum" sz="quarter" idx="12"/>
          </p:nvPr>
        </p:nvSpPr>
        <p:spPr/>
        <p:txBody>
          <a:bodyPr/>
          <a:lstStyle/>
          <a:p>
            <a:fld id="{93A87FA3-DA84-48EE-BCA2-D099E528C638}" type="slidenum">
              <a:rPr lang="en-US" altLang="zh-CN" smtClean="0"/>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8.3 文件上传和下载</a:t>
            </a:r>
            <a:endParaRPr dirty="0">
              <a:sym typeface="+mn-ea"/>
            </a:endParaRPr>
          </a:p>
        </p:txBody>
      </p:sp>
      <p:sp>
        <p:nvSpPr>
          <p:cNvPr id="3" name="内容占位符 2"/>
          <p:cNvSpPr>
            <a:spLocks noGrp="1"/>
          </p:cNvSpPr>
          <p:nvPr>
            <p:ph idx="1"/>
          </p:nvPr>
        </p:nvSpPr>
        <p:spPr/>
        <p:txBody>
          <a:bodyPr/>
          <a:lstStyle/>
          <a:p>
            <a:pPr algn="l">
              <a:buSzTx/>
            </a:pPr>
            <a:r>
              <a:rPr lang="zh-CN" altLang="en-US" dirty="0"/>
              <a:t>文件下载</a:t>
            </a:r>
            <a:endParaRPr lang="zh-CN" altLang="en-US" dirty="0"/>
          </a:p>
          <a:p>
            <a:pPr lvl="1" algn="l">
              <a:buSzTx/>
            </a:pPr>
            <a:endParaRPr lang="zh-CN" altLang="en-US" dirty="0"/>
          </a:p>
        </p:txBody>
      </p:sp>
      <p:sp>
        <p:nvSpPr>
          <p:cNvPr id="4" name="灯片编号占位符 3"/>
          <p:cNvSpPr>
            <a:spLocks noGrp="1"/>
          </p:cNvSpPr>
          <p:nvPr>
            <p:ph type="sldNum" sz="quarter" idx="12"/>
          </p:nvPr>
        </p:nvSpPr>
        <p:spPr/>
        <p:txBody>
          <a:bodyPr/>
          <a:lstStyle/>
          <a:p>
            <a:fld id="{93A87FA3-DA84-48EE-BCA2-D099E528C638}" type="slidenum">
              <a:rPr lang="en-US" altLang="zh-CN" smtClean="0"/>
            </a:fld>
            <a:endParaRPr lang="en-US" altLang="zh-CN"/>
          </a:p>
        </p:txBody>
      </p:sp>
      <p:sp>
        <p:nvSpPr>
          <p:cNvPr id="5" name="文本框 4"/>
          <p:cNvSpPr txBox="1"/>
          <p:nvPr/>
        </p:nvSpPr>
        <p:spPr>
          <a:xfrm>
            <a:off x="1373505" y="1917065"/>
            <a:ext cx="10050145" cy="3969385"/>
          </a:xfrm>
          <a:prstGeom prst="rect">
            <a:avLst/>
          </a:prstGeom>
          <a:noFill/>
        </p:spPr>
        <p:txBody>
          <a:bodyPr wrap="square" rtlCol="0" anchor="t">
            <a:spAutoFit/>
          </a:bodyPr>
          <a:p>
            <a:r>
              <a:rPr lang="zh-CN" altLang="en-US">
                <a:solidFill>
                  <a:srgbClr val="0070C0"/>
                </a:solidFill>
              </a:rPr>
              <a:t>    @RequestMapping("/download")</a:t>
            </a:r>
            <a:endParaRPr lang="zh-CN" altLang="en-US">
              <a:solidFill>
                <a:srgbClr val="0070C0"/>
              </a:solidFill>
            </a:endParaRPr>
          </a:p>
          <a:p>
            <a:r>
              <a:rPr lang="zh-CN" altLang="en-US">
                <a:solidFill>
                  <a:srgbClr val="0070C0"/>
                </a:solidFill>
              </a:rPr>
              <a:t>public ResponseEntity&lt;byte[]&gt; fileDownload(HttpServletRequest request, </a:t>
            </a:r>
            <a:endParaRPr lang="zh-CN" altLang="en-US">
              <a:solidFill>
                <a:srgbClr val="0070C0"/>
              </a:solidFill>
            </a:endParaRPr>
          </a:p>
          <a:p>
            <a:r>
              <a:rPr lang="zh-CN" altLang="en-US">
                <a:solidFill>
                  <a:srgbClr val="0070C0"/>
                </a:solidFill>
              </a:rPr>
              <a:t>String fileName) throws IOException {</a:t>
            </a:r>
            <a:endParaRPr lang="zh-CN" altLang="en-US">
              <a:solidFill>
                <a:srgbClr val="0070C0"/>
              </a:solidFill>
            </a:endParaRPr>
          </a:p>
          <a:p>
            <a:r>
              <a:rPr lang="zh-CN" altLang="en-US">
                <a:solidFill>
                  <a:srgbClr val="0070C0"/>
                </a:solidFill>
              </a:rPr>
              <a:t>        String path = request.getServletContext().getRealPath("/files/");</a:t>
            </a:r>
            <a:endParaRPr lang="zh-CN" altLang="en-US">
              <a:solidFill>
                <a:srgbClr val="0070C0"/>
              </a:solidFill>
            </a:endParaRPr>
          </a:p>
          <a:p>
            <a:r>
              <a:rPr lang="zh-CN" altLang="en-US">
                <a:solidFill>
                  <a:srgbClr val="0070C0"/>
                </a:solidFill>
              </a:rPr>
              <a:t>        File file = new File(path + File.separator + fileName);</a:t>
            </a:r>
            <a:endParaRPr lang="zh-CN" altLang="en-US">
              <a:solidFill>
                <a:srgbClr val="0070C0"/>
              </a:solidFill>
            </a:endParaRPr>
          </a:p>
          <a:p>
            <a:r>
              <a:rPr lang="zh-CN" altLang="en-US">
                <a:solidFill>
                  <a:srgbClr val="0070C0"/>
                </a:solidFill>
              </a:rPr>
              <a:t>        HttpHeaders headers = new HttpHeaders();</a:t>
            </a:r>
            <a:endParaRPr lang="zh-CN" altLang="en-US">
              <a:solidFill>
                <a:srgbClr val="0070C0"/>
              </a:solidFill>
            </a:endParaRPr>
          </a:p>
          <a:p>
            <a:r>
              <a:rPr lang="zh-CN" altLang="en-US">
                <a:solidFill>
                  <a:srgbClr val="0070C0"/>
                </a:solidFill>
              </a:rPr>
              <a:t>        String downloadFileName = new String(fileName.getBytes("UTF-8"), "iso-8859-1");</a:t>
            </a:r>
            <a:endParaRPr lang="zh-CN" altLang="en-US">
              <a:solidFill>
                <a:srgbClr val="0070C0"/>
              </a:solidFill>
            </a:endParaRPr>
          </a:p>
          <a:p>
            <a:r>
              <a:rPr lang="zh-CN" altLang="en-US">
                <a:solidFill>
                  <a:srgbClr val="0070C0"/>
                </a:solidFill>
              </a:rPr>
              <a:t>        headers.setContentDispositionFormData("attachment", downloadFileName);</a:t>
            </a:r>
            <a:endParaRPr lang="zh-CN" altLang="en-US">
              <a:solidFill>
                <a:srgbClr val="0070C0"/>
              </a:solidFill>
            </a:endParaRPr>
          </a:p>
          <a:p>
            <a:r>
              <a:rPr lang="zh-CN" altLang="en-US">
                <a:solidFill>
                  <a:srgbClr val="0070C0"/>
                </a:solidFill>
              </a:rPr>
              <a:t>        headers.setContentType(MediaType.APPLICATION_OCTET_STREAM);</a:t>
            </a:r>
            <a:endParaRPr lang="zh-CN" altLang="en-US">
              <a:solidFill>
                <a:srgbClr val="0070C0"/>
              </a:solidFill>
            </a:endParaRPr>
          </a:p>
          <a:p>
            <a:r>
              <a:rPr lang="zh-CN" altLang="en-US">
                <a:solidFill>
                  <a:srgbClr val="0070C0"/>
                </a:solidFill>
              </a:rPr>
              <a:t>        return new ResponseEntity&lt;byte[]&gt;(FileUtils.readFileToByteArray(file),</a:t>
            </a:r>
            <a:endParaRPr lang="zh-CN" altLang="en-US">
              <a:solidFill>
                <a:srgbClr val="0070C0"/>
              </a:solidFill>
            </a:endParaRPr>
          </a:p>
          <a:p>
            <a:r>
              <a:rPr lang="zh-CN" altLang="en-US">
                <a:solidFill>
                  <a:srgbClr val="0070C0"/>
                </a:solidFill>
              </a:rPr>
              <a:t> headers, HttpStatus.CREATED);</a:t>
            </a:r>
            <a:endParaRPr lang="zh-CN" altLang="en-US">
              <a:solidFill>
                <a:srgbClr val="0070C0"/>
              </a:solidFill>
            </a:endParaRPr>
          </a:p>
          <a:p>
            <a:r>
              <a:rPr lang="zh-CN" altLang="en-US">
                <a:solidFill>
                  <a:srgbClr val="0070C0"/>
                </a:solidFill>
              </a:rPr>
              <a:t>    }</a:t>
            </a:r>
            <a:endParaRPr lang="zh-CN" altLang="en-US">
              <a:solidFill>
                <a:srgbClr val="0070C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8.4 SSM框架整合</a:t>
            </a:r>
            <a:endParaRPr dirty="0">
              <a:sym typeface="+mn-ea"/>
            </a:endParaRPr>
          </a:p>
        </p:txBody>
      </p:sp>
      <p:sp>
        <p:nvSpPr>
          <p:cNvPr id="3" name="内容占位符 2"/>
          <p:cNvSpPr>
            <a:spLocks noGrp="1"/>
          </p:cNvSpPr>
          <p:nvPr>
            <p:ph idx="1"/>
          </p:nvPr>
        </p:nvSpPr>
        <p:spPr/>
        <p:txBody>
          <a:bodyPr/>
          <a:lstStyle/>
          <a:p>
            <a:pPr algn="l">
              <a:buSzTx/>
            </a:pPr>
            <a:r>
              <a:rPr lang="zh-CN" altLang="en-US" dirty="0"/>
              <a:t>Java EE项目开发，通常涉及表现层、业务逻辑层及数据持久层等模块的实现。MyBatis仅仅是数据持久层的实现，Spring主要致力于业务逻辑层的功能，Spring MVC则是将表现层、业务逻辑层及数据持久层联系在一起的纽带，因此，实际项目中，需要将这3个框架整合在一起，相互协作，共同实现系统的功能。</a:t>
            </a:r>
            <a:endParaRPr lang="zh-CN" altLang="en-US" dirty="0"/>
          </a:p>
          <a:p>
            <a:pPr algn="l">
              <a:buSzTx/>
            </a:pPr>
            <a:r>
              <a:rPr lang="zh-CN" altLang="en-US" dirty="0"/>
              <a:t>Spring支持xml文件与配置类两种配置方式，并都可以获得注解的支持。</a:t>
            </a:r>
            <a:endParaRPr lang="zh-CN" altLang="en-US" dirty="0"/>
          </a:p>
        </p:txBody>
      </p:sp>
      <p:sp>
        <p:nvSpPr>
          <p:cNvPr id="4" name="灯片编号占位符 3"/>
          <p:cNvSpPr>
            <a:spLocks noGrp="1"/>
          </p:cNvSpPr>
          <p:nvPr>
            <p:ph type="sldNum" sz="quarter" idx="12"/>
          </p:nvPr>
        </p:nvSpPr>
        <p:spPr/>
        <p:txBody>
          <a:bodyPr/>
          <a:lstStyle/>
          <a:p>
            <a:fld id="{93A87FA3-DA84-48EE-BCA2-D099E528C638}" type="slidenum">
              <a:rPr lang="en-US" altLang="zh-CN" smtClean="0"/>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8.4 SSM框架整合</a:t>
            </a:r>
            <a:endParaRPr dirty="0">
              <a:sym typeface="+mn-ea"/>
            </a:endParaRPr>
          </a:p>
        </p:txBody>
      </p:sp>
      <p:sp>
        <p:nvSpPr>
          <p:cNvPr id="3" name="内容占位符 2"/>
          <p:cNvSpPr>
            <a:spLocks noGrp="1"/>
          </p:cNvSpPr>
          <p:nvPr>
            <p:ph idx="1"/>
          </p:nvPr>
        </p:nvSpPr>
        <p:spPr/>
        <p:txBody>
          <a:bodyPr/>
          <a:lstStyle/>
          <a:p>
            <a:pPr algn="l">
              <a:buSzTx/>
            </a:pPr>
            <a:r>
              <a:rPr lang="zh-CN" altLang="en-US" dirty="0"/>
              <a:t>SSM整合框架中各配置文件之间的关系</a:t>
            </a:r>
            <a:endParaRPr lang="zh-CN" altLang="en-US" dirty="0"/>
          </a:p>
        </p:txBody>
      </p:sp>
      <p:sp>
        <p:nvSpPr>
          <p:cNvPr id="4" name="灯片编号占位符 3"/>
          <p:cNvSpPr>
            <a:spLocks noGrp="1"/>
          </p:cNvSpPr>
          <p:nvPr>
            <p:ph type="sldNum" sz="quarter" idx="12"/>
          </p:nvPr>
        </p:nvSpPr>
        <p:spPr/>
        <p:txBody>
          <a:bodyPr/>
          <a:lstStyle/>
          <a:p>
            <a:fld id="{93A87FA3-DA84-48EE-BCA2-D099E528C638}" type="slidenum">
              <a:rPr lang="en-US" altLang="zh-CN" smtClean="0"/>
            </a:fld>
            <a:endParaRPr lang="en-US" altLang="zh-CN"/>
          </a:p>
        </p:txBody>
      </p:sp>
      <p:graphicFrame>
        <p:nvGraphicFramePr>
          <p:cNvPr id="5" name="对象 -2147482622"/>
          <p:cNvGraphicFramePr>
            <a:graphicFrameLocks noChangeAspect="1"/>
          </p:cNvGraphicFramePr>
          <p:nvPr>
            <p:custDataLst>
              <p:tags r:id="rId1"/>
            </p:custDataLst>
          </p:nvPr>
        </p:nvGraphicFramePr>
        <p:xfrm>
          <a:off x="1605915" y="2348865"/>
          <a:ext cx="8968105" cy="2493645"/>
        </p:xfrm>
        <a:graphic>
          <a:graphicData uri="http://schemas.openxmlformats.org/presentationml/2006/ole">
            <mc:AlternateContent xmlns:mc="http://schemas.openxmlformats.org/markup-compatibility/2006">
              <mc:Choice xmlns:v="urn:schemas-microsoft-com:vml" Requires="v">
                <p:oleObj spid="_x0000_s3076" name="" r:id="rId2" imgW="4393565" imgH="1221740" progId="Visio.Drawing.11">
                  <p:embed/>
                </p:oleObj>
              </mc:Choice>
              <mc:Fallback>
                <p:oleObj name="" r:id="rId2" imgW="4393565" imgH="1221740" progId="Visio.Drawing.11">
                  <p:embed/>
                  <p:pic>
                    <p:nvPicPr>
                      <p:cNvPr id="0" name="图片 3075"/>
                      <p:cNvPicPr/>
                      <p:nvPr/>
                    </p:nvPicPr>
                    <p:blipFill>
                      <a:blip r:embed="rId3"/>
                      <a:stretch>
                        <a:fillRect/>
                      </a:stretch>
                    </p:blipFill>
                    <p:spPr>
                      <a:xfrm>
                        <a:off x="1605915" y="2348865"/>
                        <a:ext cx="8968105" cy="2493645"/>
                      </a:xfrm>
                      <a:prstGeom prst="rect">
                        <a:avLst/>
                      </a:prstGeom>
                      <a:noFill/>
                      <a:ln w="38100">
                        <a:noFill/>
                        <a:miter/>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8.4 SSM框架整合</a:t>
            </a:r>
            <a:endParaRPr dirty="0">
              <a:sym typeface="+mn-ea"/>
            </a:endParaRPr>
          </a:p>
        </p:txBody>
      </p:sp>
      <p:sp>
        <p:nvSpPr>
          <p:cNvPr id="3" name="内容占位符 2"/>
          <p:cNvSpPr>
            <a:spLocks noGrp="1"/>
          </p:cNvSpPr>
          <p:nvPr>
            <p:ph idx="1"/>
          </p:nvPr>
        </p:nvSpPr>
        <p:spPr/>
        <p:txBody>
          <a:bodyPr/>
          <a:lstStyle/>
          <a:p>
            <a:pPr algn="l">
              <a:buSzTx/>
            </a:pPr>
            <a:r>
              <a:rPr lang="zh-CN" altLang="en-US" dirty="0"/>
              <a:t>SSM整合框架中各部分的职责划分</a:t>
            </a:r>
            <a:endParaRPr lang="zh-CN" altLang="en-US" dirty="0"/>
          </a:p>
        </p:txBody>
      </p:sp>
      <p:sp>
        <p:nvSpPr>
          <p:cNvPr id="4" name="灯片编号占位符 3"/>
          <p:cNvSpPr>
            <a:spLocks noGrp="1"/>
          </p:cNvSpPr>
          <p:nvPr>
            <p:ph type="sldNum" sz="quarter" idx="12"/>
          </p:nvPr>
        </p:nvSpPr>
        <p:spPr/>
        <p:txBody>
          <a:bodyPr/>
          <a:lstStyle/>
          <a:p>
            <a:fld id="{93A87FA3-DA84-48EE-BCA2-D099E528C638}" type="slidenum">
              <a:rPr lang="en-US" altLang="zh-CN" smtClean="0"/>
            </a:fld>
            <a:endParaRPr lang="en-US" altLang="zh-CN"/>
          </a:p>
        </p:txBody>
      </p:sp>
      <p:graphicFrame>
        <p:nvGraphicFramePr>
          <p:cNvPr id="5" name="对象 -2147482621"/>
          <p:cNvGraphicFramePr>
            <a:graphicFrameLocks noChangeAspect="1"/>
          </p:cNvGraphicFramePr>
          <p:nvPr>
            <p:custDataLst>
              <p:tags r:id="rId1"/>
            </p:custDataLst>
          </p:nvPr>
        </p:nvGraphicFramePr>
        <p:xfrm>
          <a:off x="2351405" y="2060575"/>
          <a:ext cx="6762750" cy="3766185"/>
        </p:xfrm>
        <a:graphic>
          <a:graphicData uri="http://schemas.openxmlformats.org/presentationml/2006/ole">
            <mc:AlternateContent xmlns:mc="http://schemas.openxmlformats.org/markup-compatibility/2006">
              <mc:Choice xmlns:v="urn:schemas-microsoft-com:vml" Requires="v">
                <p:oleObj spid="_x0000_s6" name="" r:id="rId2" imgW="3014980" imgH="1678940" progId="Visio.Drawing.11">
                  <p:embed/>
                </p:oleObj>
              </mc:Choice>
              <mc:Fallback>
                <p:oleObj name="" r:id="rId2" imgW="3014980" imgH="1678940" progId="Visio.Drawing.11">
                  <p:embed/>
                  <p:pic>
                    <p:nvPicPr>
                      <p:cNvPr id="0" name="图片 5"/>
                      <p:cNvPicPr/>
                      <p:nvPr/>
                    </p:nvPicPr>
                    <p:blipFill>
                      <a:blip r:embed="rId3"/>
                      <a:stretch>
                        <a:fillRect/>
                      </a:stretch>
                    </p:blipFill>
                    <p:spPr>
                      <a:xfrm>
                        <a:off x="2351405" y="2060575"/>
                        <a:ext cx="6762750" cy="3766185"/>
                      </a:xfrm>
                      <a:prstGeom prst="rect">
                        <a:avLst/>
                      </a:prstGeom>
                      <a:noFill/>
                      <a:ln w="38100">
                        <a:noFill/>
                        <a:miter/>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8.4 SSM框架整合</a:t>
            </a:r>
            <a:endParaRPr dirty="0">
              <a:sym typeface="+mn-ea"/>
            </a:endParaRPr>
          </a:p>
        </p:txBody>
      </p:sp>
      <p:sp>
        <p:nvSpPr>
          <p:cNvPr id="3" name="内容占位符 2"/>
          <p:cNvSpPr>
            <a:spLocks noGrp="1"/>
          </p:cNvSpPr>
          <p:nvPr>
            <p:ph idx="1"/>
          </p:nvPr>
        </p:nvSpPr>
        <p:spPr/>
        <p:txBody>
          <a:bodyPr/>
          <a:lstStyle/>
          <a:p>
            <a:pPr algn="l">
              <a:buSzTx/>
            </a:pPr>
            <a:r>
              <a:rPr lang="zh-CN" altLang="en-US" dirty="0"/>
              <a:t>SSM框架的整合思路</a:t>
            </a:r>
            <a:endParaRPr lang="zh-CN" altLang="en-US" dirty="0"/>
          </a:p>
          <a:p>
            <a:pPr lvl="1" algn="l">
              <a:buSzTx/>
            </a:pPr>
            <a:r>
              <a:rPr lang="zh-CN" altLang="en-US" dirty="0"/>
              <a:t>（1）创建Web项目，添加依赖。</a:t>
            </a:r>
            <a:endParaRPr lang="zh-CN" altLang="en-US" dirty="0"/>
          </a:p>
          <a:p>
            <a:pPr lvl="1" algn="l">
              <a:buSzTx/>
            </a:pPr>
            <a:r>
              <a:rPr lang="zh-CN" altLang="en-US" dirty="0"/>
              <a:t>（2）创建MyBatis配置文件（如mybatis-config.xml），配置系统参数、别名等。</a:t>
            </a:r>
            <a:endParaRPr lang="zh-CN" altLang="en-US" dirty="0"/>
          </a:p>
          <a:p>
            <a:pPr lvl="1" algn="l">
              <a:buSzTx/>
            </a:pPr>
            <a:r>
              <a:rPr lang="zh-CN" altLang="en-US" dirty="0"/>
              <a:t>（3）创建Spring配置文件（如beans.xml），配置注解驱动、数据源、MyBatis会话工厂及映射器接口扫描等。</a:t>
            </a:r>
            <a:endParaRPr lang="zh-CN" altLang="en-US" dirty="0"/>
          </a:p>
          <a:p>
            <a:pPr lvl="1" algn="l">
              <a:buSzTx/>
            </a:pPr>
            <a:r>
              <a:rPr lang="zh-CN" altLang="en-US" dirty="0"/>
              <a:t>（4）创建Spring MVC配置文件（如spring-mvc.xml），配置注解驱动、视图解析器、统一异常处理及拦截器等。</a:t>
            </a:r>
            <a:endParaRPr lang="zh-CN" altLang="en-US" dirty="0"/>
          </a:p>
          <a:p>
            <a:pPr lvl="1" algn="l">
              <a:buSzTx/>
            </a:pPr>
            <a:endParaRPr lang="zh-CN" altLang="en-US" dirty="0"/>
          </a:p>
        </p:txBody>
      </p:sp>
      <p:sp>
        <p:nvSpPr>
          <p:cNvPr id="4" name="灯片编号占位符 3"/>
          <p:cNvSpPr>
            <a:spLocks noGrp="1"/>
          </p:cNvSpPr>
          <p:nvPr>
            <p:ph type="sldNum" sz="quarter" idx="12"/>
          </p:nvPr>
        </p:nvSpPr>
        <p:spPr/>
        <p:txBody>
          <a:bodyPr/>
          <a:lstStyle/>
          <a:p>
            <a:fld id="{93A87FA3-DA84-48EE-BCA2-D099E528C638}" type="slidenum">
              <a:rPr lang="en-US" altLang="zh-CN" smtClean="0"/>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8.4 SSM框架整合</a:t>
            </a:r>
            <a:endParaRPr dirty="0">
              <a:sym typeface="+mn-ea"/>
            </a:endParaRPr>
          </a:p>
        </p:txBody>
      </p:sp>
      <p:sp>
        <p:nvSpPr>
          <p:cNvPr id="3" name="内容占位符 2"/>
          <p:cNvSpPr>
            <a:spLocks noGrp="1"/>
          </p:cNvSpPr>
          <p:nvPr>
            <p:ph idx="1"/>
          </p:nvPr>
        </p:nvSpPr>
        <p:spPr/>
        <p:txBody>
          <a:bodyPr/>
          <a:lstStyle/>
          <a:p>
            <a:pPr algn="l">
              <a:buSzTx/>
            </a:pPr>
            <a:r>
              <a:rPr lang="zh-CN" altLang="en-US" dirty="0"/>
              <a:t>SSM框架的整合思路</a:t>
            </a:r>
            <a:endParaRPr lang="zh-CN" altLang="en-US" dirty="0"/>
          </a:p>
          <a:p>
            <a:pPr lvl="1" algn="l">
              <a:buSzTx/>
            </a:pPr>
            <a:r>
              <a:rPr lang="zh-CN" altLang="en-US" dirty="0">
                <a:sym typeface="+mn-ea"/>
              </a:rPr>
              <a:t>（5）在web.xml中配置监听器、编码过滤器及前端控制器等。</a:t>
            </a:r>
            <a:endParaRPr lang="zh-CN" altLang="en-US" dirty="0"/>
          </a:p>
          <a:p>
            <a:pPr lvl="1" algn="l">
              <a:buSzTx/>
            </a:pPr>
            <a:r>
              <a:rPr lang="zh-CN" altLang="en-US" dirty="0">
                <a:sym typeface="+mn-ea"/>
              </a:rPr>
              <a:t>（6）实现各框架的功能，如MyBatis的实体类、映射文件与映射器接口等，Spring的业务逻辑类、声明式事务管理及AOP等，Spring MVC的控制器、拦截器、统一异常处理类及视图等。</a:t>
            </a:r>
            <a:endParaRPr lang="zh-CN" altLang="en-US" dirty="0"/>
          </a:p>
        </p:txBody>
      </p:sp>
      <p:sp>
        <p:nvSpPr>
          <p:cNvPr id="4" name="灯片编号占位符 3"/>
          <p:cNvSpPr>
            <a:spLocks noGrp="1"/>
          </p:cNvSpPr>
          <p:nvPr>
            <p:ph type="sldNum" sz="quarter" idx="12"/>
          </p:nvPr>
        </p:nvSpPr>
        <p:spPr/>
        <p:txBody>
          <a:bodyPr/>
          <a:lstStyle/>
          <a:p>
            <a:fld id="{93A87FA3-DA84-48EE-BCA2-D099E528C638}" type="slidenum">
              <a:rPr lang="en-US" altLang="zh-CN" smtClean="0"/>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8.4 SSM框架整合</a:t>
            </a:r>
            <a:endParaRPr dirty="0">
              <a:sym typeface="+mn-ea"/>
            </a:endParaRPr>
          </a:p>
        </p:txBody>
      </p:sp>
      <p:sp>
        <p:nvSpPr>
          <p:cNvPr id="3" name="内容占位符 2"/>
          <p:cNvSpPr>
            <a:spLocks noGrp="1"/>
          </p:cNvSpPr>
          <p:nvPr>
            <p:ph idx="1"/>
          </p:nvPr>
        </p:nvSpPr>
        <p:spPr/>
        <p:txBody>
          <a:bodyPr/>
          <a:lstStyle/>
          <a:p>
            <a:pPr algn="l">
              <a:buSzTx/>
            </a:pPr>
            <a:r>
              <a:rPr lang="zh-CN" altLang="en-US" dirty="0"/>
              <a:t>整合方式</a:t>
            </a:r>
            <a:endParaRPr lang="zh-CN" altLang="en-US" dirty="0"/>
          </a:p>
          <a:p>
            <a:pPr lvl="1" algn="l">
              <a:buSzTx/>
            </a:pPr>
            <a:r>
              <a:rPr lang="zh-CN" altLang="en-US" dirty="0"/>
              <a:t>基于配置文件的整合</a:t>
            </a:r>
            <a:r>
              <a:rPr lang="en-US" altLang="zh-CN" dirty="0"/>
              <a:t>——</a:t>
            </a:r>
            <a:r>
              <a:rPr lang="zh-CN" altLang="en-US" dirty="0"/>
              <a:t>ex08_ssm_</a:t>
            </a:r>
            <a:r>
              <a:rPr lang="en-US" altLang="zh-CN" dirty="0"/>
              <a:t>xml</a:t>
            </a:r>
            <a:endParaRPr lang="zh-CN" altLang="en-US" dirty="0"/>
          </a:p>
          <a:p>
            <a:pPr lvl="1" algn="l">
              <a:buSzTx/>
            </a:pPr>
            <a:r>
              <a:rPr lang="zh-CN" altLang="en-US" dirty="0"/>
              <a:t>基于配置类的整合</a:t>
            </a:r>
            <a:r>
              <a:rPr lang="en-US" altLang="zh-CN" dirty="0"/>
              <a:t>——ex08_ssm_config</a:t>
            </a:r>
            <a:endParaRPr lang="en-US" altLang="zh-CN" dirty="0"/>
          </a:p>
        </p:txBody>
      </p:sp>
      <p:sp>
        <p:nvSpPr>
          <p:cNvPr id="4" name="灯片编号占位符 3"/>
          <p:cNvSpPr>
            <a:spLocks noGrp="1"/>
          </p:cNvSpPr>
          <p:nvPr>
            <p:ph type="sldNum" sz="quarter" idx="12"/>
          </p:nvPr>
        </p:nvSpPr>
        <p:spPr/>
        <p:txBody>
          <a:bodyPr/>
          <a:lstStyle/>
          <a:p>
            <a:fld id="{93A87FA3-DA84-48EE-BCA2-D099E528C638}" type="slidenum">
              <a:rPr lang="en-US" altLang="zh-CN" smtClean="0"/>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endParaRPr lang="zh-CN" altLang="en-US" dirty="0"/>
          </a:p>
        </p:txBody>
      </p:sp>
      <p:sp>
        <p:nvSpPr>
          <p:cNvPr id="3" name="内容占位符 2"/>
          <p:cNvSpPr>
            <a:spLocks noGrp="1"/>
          </p:cNvSpPr>
          <p:nvPr>
            <p:ph idx="1"/>
          </p:nvPr>
        </p:nvSpPr>
        <p:spPr/>
        <p:txBody>
          <a:bodyPr/>
          <a:lstStyle/>
          <a:p>
            <a:r>
              <a:rPr lang="en-US" altLang="zh-CN" dirty="0"/>
              <a:t>1.  拦截器可以在Spring MVC请求处理流程期间，以定制条件拦截请求或在特定阶段注入一些特殊操作。</a:t>
            </a:r>
            <a:endParaRPr lang="en-US" altLang="zh-CN" dirty="0"/>
          </a:p>
          <a:p>
            <a:r>
              <a:rPr lang="en-US" altLang="zh-CN" dirty="0"/>
              <a:t>2. Spring MVC异常处理可以将处理器中抛出的众多异常引导至少数几个专注于异常处理的处理器，从而在经过合适的处理环节后，再以友好的方式响应。</a:t>
            </a:r>
            <a:endParaRPr lang="en-US" altLang="zh-CN" dirty="0"/>
          </a:p>
          <a:p>
            <a:r>
              <a:rPr lang="en-US" altLang="zh-CN" dirty="0"/>
              <a:t>3. Spring MVC对文件上传和下载具有很好的支持，只需少量的代码便可实现文件的上传和下载。</a:t>
            </a:r>
            <a:endParaRPr lang="en-US" altLang="zh-CN" dirty="0"/>
          </a:p>
          <a:p>
            <a:r>
              <a:rPr lang="en-US" altLang="zh-CN" dirty="0"/>
              <a:t>4. MyBatis、Spring和Spring MVC框架整合可以为Java EE开发构建良好的系统环境，也是当前较受欢迎的面向Web项目开发的技术架构。</a:t>
            </a:r>
            <a:endParaRPr lang="en-US" altLang="zh-CN" dirty="0"/>
          </a:p>
        </p:txBody>
      </p:sp>
      <p:sp>
        <p:nvSpPr>
          <p:cNvPr id="4" name="灯片编号占位符 3"/>
          <p:cNvSpPr>
            <a:spLocks noGrp="1"/>
          </p:cNvSpPr>
          <p:nvPr>
            <p:ph type="sldNum" sz="quarter" idx="12"/>
          </p:nvPr>
        </p:nvSpPr>
        <p:spPr/>
        <p:txBody>
          <a:bodyPr/>
          <a:lstStyle/>
          <a:p>
            <a:fld id="{93A87FA3-DA84-48EE-BCA2-D099E528C638}" type="slidenum">
              <a:rPr lang="en-US" altLang="zh-CN" smtClean="0"/>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本章内容</a:t>
            </a:r>
            <a:endParaRPr lang="zh-CN" altLang="en-US" dirty="0"/>
          </a:p>
        </p:txBody>
      </p:sp>
      <p:sp>
        <p:nvSpPr>
          <p:cNvPr id="3" name="内容占位符 2"/>
          <p:cNvSpPr>
            <a:spLocks noGrp="1"/>
          </p:cNvSpPr>
          <p:nvPr>
            <p:ph idx="1"/>
          </p:nvPr>
        </p:nvSpPr>
        <p:spPr/>
        <p:txBody>
          <a:bodyPr/>
          <a:lstStyle/>
          <a:p>
            <a:pPr algn="l">
              <a:buSzTx/>
            </a:pPr>
            <a:r>
              <a:rPr lang="en-US" dirty="0"/>
              <a:t>8.1 </a:t>
            </a:r>
            <a:r>
              <a:rPr lang="zh-CN" altLang="en-US" dirty="0"/>
              <a:t>拦截器</a:t>
            </a:r>
            <a:endParaRPr lang="zh-CN" altLang="en-US" dirty="0"/>
          </a:p>
          <a:p>
            <a:pPr algn="l">
              <a:buSzTx/>
            </a:pPr>
            <a:r>
              <a:rPr lang="en-US" altLang="zh-CN" dirty="0"/>
              <a:t>8.2 </a:t>
            </a:r>
            <a:r>
              <a:rPr lang="zh-CN" altLang="en-US" dirty="0"/>
              <a:t>异常处理</a:t>
            </a:r>
            <a:endParaRPr lang="zh-CN" altLang="en-US" dirty="0"/>
          </a:p>
          <a:p>
            <a:pPr algn="l">
              <a:buSzTx/>
            </a:pPr>
            <a:r>
              <a:rPr lang="en-US" altLang="zh-CN" dirty="0"/>
              <a:t>8.3 </a:t>
            </a:r>
            <a:r>
              <a:rPr lang="zh-CN" altLang="en-US" dirty="0"/>
              <a:t>文件上传和下载</a:t>
            </a:r>
            <a:endParaRPr lang="zh-CN" altLang="en-US" dirty="0"/>
          </a:p>
          <a:p>
            <a:pPr algn="l">
              <a:buSzTx/>
            </a:pPr>
            <a:r>
              <a:rPr lang="zh-CN" altLang="en-US" dirty="0"/>
              <a:t>8.4 SSM框架整合</a:t>
            </a:r>
            <a:endParaRPr lang="zh-CN" altLang="en-US" dirty="0"/>
          </a:p>
        </p:txBody>
      </p:sp>
      <p:sp>
        <p:nvSpPr>
          <p:cNvPr id="4" name="灯片编号占位符 3"/>
          <p:cNvSpPr>
            <a:spLocks noGrp="1"/>
          </p:cNvSpPr>
          <p:nvPr>
            <p:ph type="sldNum" sz="quarter" idx="12"/>
          </p:nvPr>
        </p:nvSpPr>
        <p:spPr/>
        <p:txBody>
          <a:bodyPr/>
          <a:lstStyle/>
          <a:p>
            <a:fld id="{93A87FA3-DA84-48EE-BCA2-D099E528C638}" type="slidenum">
              <a:rPr lang="en-US" altLang="zh-CN" smtClean="0"/>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ym typeface="+mn-ea"/>
              </a:rPr>
              <a:t>8.1 </a:t>
            </a:r>
            <a:r>
              <a:rPr lang="zh-CN" altLang="en-US" dirty="0">
                <a:sym typeface="+mn-ea"/>
              </a:rPr>
              <a:t>拦截器</a:t>
            </a:r>
            <a:endParaRPr lang="zh-CN" altLang="en-US" dirty="0"/>
          </a:p>
        </p:txBody>
      </p:sp>
      <p:sp>
        <p:nvSpPr>
          <p:cNvPr id="3" name="内容占位符 2"/>
          <p:cNvSpPr>
            <a:spLocks noGrp="1"/>
          </p:cNvSpPr>
          <p:nvPr>
            <p:ph idx="1"/>
          </p:nvPr>
        </p:nvSpPr>
        <p:spPr/>
        <p:txBody>
          <a:bodyPr/>
          <a:lstStyle/>
          <a:p>
            <a:pPr algn="l">
              <a:buSzTx/>
            </a:pPr>
            <a:r>
              <a:rPr lang="zh-CN" altLang="en-US" dirty="0"/>
              <a:t>拦截器是Spring MVC提供的对处理器请求进行拦截处理或在特定时机注入某些操作的请求流程控制策略。与过滤器不同的是，拦截器仅拦截发往控制器的请求，而且不会拦截静态资源。</a:t>
            </a:r>
            <a:endParaRPr lang="zh-CN" altLang="en-US" dirty="0"/>
          </a:p>
          <a:p>
            <a:pPr algn="l">
              <a:buSzTx/>
            </a:pPr>
            <a:r>
              <a:rPr lang="zh-CN" altLang="en-US" dirty="0"/>
              <a:t>Spring MVC中，拦截器具有3个固定的处理器请求拦截点，即处理器执行前、处理器执行后及视图渲染后。拦截器的使用主要分为拦截器定义和配置两个阶段，第一阶段定义一个具有拦截资格的Java类，确定拦截逻辑，第二阶段配置拦截器，从而指明拦截哪些请求。</a:t>
            </a:r>
            <a:endParaRPr lang="zh-CN" altLang="en-US" dirty="0"/>
          </a:p>
        </p:txBody>
      </p:sp>
      <p:sp>
        <p:nvSpPr>
          <p:cNvPr id="4" name="灯片编号占位符 3"/>
          <p:cNvSpPr>
            <a:spLocks noGrp="1"/>
          </p:cNvSpPr>
          <p:nvPr>
            <p:ph type="sldNum" sz="quarter" idx="12"/>
          </p:nvPr>
        </p:nvSpPr>
        <p:spPr/>
        <p:txBody>
          <a:bodyPr/>
          <a:lstStyle/>
          <a:p>
            <a:fld id="{93A87FA3-DA84-48EE-BCA2-D099E528C638}" type="slidenum">
              <a:rPr lang="en-US" altLang="zh-CN" smtClean="0"/>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ym typeface="+mn-ea"/>
              </a:rPr>
              <a:t>8.1 </a:t>
            </a:r>
            <a:r>
              <a:rPr lang="zh-CN" altLang="en-US" dirty="0">
                <a:sym typeface="+mn-ea"/>
              </a:rPr>
              <a:t>拦截器</a:t>
            </a:r>
            <a:endParaRPr lang="zh-CN" altLang="en-US" dirty="0"/>
          </a:p>
        </p:txBody>
      </p:sp>
      <p:sp>
        <p:nvSpPr>
          <p:cNvPr id="3" name="内容占位符 2"/>
          <p:cNvSpPr>
            <a:spLocks noGrp="1"/>
          </p:cNvSpPr>
          <p:nvPr>
            <p:ph idx="1"/>
          </p:nvPr>
        </p:nvSpPr>
        <p:spPr/>
        <p:txBody>
          <a:bodyPr/>
          <a:lstStyle/>
          <a:p>
            <a:pPr algn="l">
              <a:buSzTx/>
            </a:pPr>
            <a:r>
              <a:rPr lang="zh-CN" altLang="en-US" dirty="0"/>
              <a:t>拦截器定义</a:t>
            </a:r>
            <a:endParaRPr lang="zh-CN" altLang="en-US" dirty="0"/>
          </a:p>
          <a:p>
            <a:pPr lvl="1" algn="l">
              <a:buSzTx/>
            </a:pPr>
            <a:r>
              <a:rPr lang="zh-CN" altLang="en-US" dirty="0"/>
              <a:t>Spring MVC要求拦截器类必须实现HandlerInerceptor接口或派生HandlerInerceptorAdapter适配器类。</a:t>
            </a:r>
            <a:endParaRPr lang="zh-CN" altLang="en-US" dirty="0"/>
          </a:p>
        </p:txBody>
      </p:sp>
      <p:sp>
        <p:nvSpPr>
          <p:cNvPr id="4" name="灯片编号占位符 3"/>
          <p:cNvSpPr>
            <a:spLocks noGrp="1"/>
          </p:cNvSpPr>
          <p:nvPr>
            <p:ph type="sldNum" sz="quarter" idx="12"/>
          </p:nvPr>
        </p:nvSpPr>
        <p:spPr/>
        <p:txBody>
          <a:bodyPr/>
          <a:lstStyle/>
          <a:p>
            <a:fld id="{93A87FA3-DA84-48EE-BCA2-D099E528C638}" type="slidenum">
              <a:rPr lang="en-US" altLang="zh-CN" smtClean="0"/>
            </a:fld>
            <a:endParaRPr lang="en-US" altLang="zh-CN"/>
          </a:p>
        </p:txBody>
      </p:sp>
      <p:sp>
        <p:nvSpPr>
          <p:cNvPr id="5" name="文本框 4"/>
          <p:cNvSpPr txBox="1"/>
          <p:nvPr/>
        </p:nvSpPr>
        <p:spPr>
          <a:xfrm>
            <a:off x="1415415" y="2780665"/>
            <a:ext cx="10313035" cy="3969385"/>
          </a:xfrm>
          <a:prstGeom prst="rect">
            <a:avLst/>
          </a:prstGeom>
          <a:noFill/>
        </p:spPr>
        <p:txBody>
          <a:bodyPr wrap="square" rtlCol="0" anchor="t">
            <a:spAutoFit/>
          </a:bodyPr>
          <a:p>
            <a:r>
              <a:rPr lang="zh-CN" altLang="en-US">
                <a:solidFill>
                  <a:srgbClr val="0070C0"/>
                </a:solidFill>
              </a:rPr>
              <a:t>public interface {</a:t>
            </a:r>
            <a:endParaRPr lang="zh-CN" altLang="en-US">
              <a:solidFill>
                <a:srgbClr val="0070C0"/>
              </a:solidFill>
            </a:endParaRPr>
          </a:p>
          <a:p>
            <a:r>
              <a:rPr lang="en-US" altLang="zh-CN">
                <a:solidFill>
                  <a:srgbClr val="0070C0"/>
                </a:solidFill>
              </a:rPr>
              <a:t>    </a:t>
            </a:r>
            <a:r>
              <a:rPr lang="zh-CN" altLang="en-US">
                <a:solidFill>
                  <a:srgbClr val="0070C0"/>
                </a:solidFill>
              </a:rPr>
              <a:t>default boolean preHandle(HttpServletRequest request, </a:t>
            </a:r>
            <a:endParaRPr lang="zh-CN" altLang="en-US">
              <a:solidFill>
                <a:srgbClr val="0070C0"/>
              </a:solidFill>
            </a:endParaRPr>
          </a:p>
          <a:p>
            <a:r>
              <a:rPr lang="en-US" altLang="zh-CN">
                <a:solidFill>
                  <a:srgbClr val="0070C0"/>
                </a:solidFill>
              </a:rPr>
              <a:t>        </a:t>
            </a:r>
            <a:r>
              <a:rPr lang="zh-CN" altLang="en-US">
                <a:solidFill>
                  <a:srgbClr val="0070C0"/>
                </a:solidFill>
              </a:rPr>
              <a:t>HttpServletResponse response, Object handler) throws Exception {</a:t>
            </a:r>
            <a:endParaRPr lang="zh-CN" altLang="en-US">
              <a:solidFill>
                <a:srgbClr val="0070C0"/>
              </a:solidFill>
            </a:endParaRPr>
          </a:p>
          <a:p>
            <a:r>
              <a:rPr lang="zh-CN" altLang="en-US">
                <a:solidFill>
                  <a:srgbClr val="0070C0"/>
                </a:solidFill>
              </a:rPr>
              <a:t>        return true;</a:t>
            </a:r>
            <a:endParaRPr lang="zh-CN" altLang="en-US">
              <a:solidFill>
                <a:srgbClr val="0070C0"/>
              </a:solidFill>
            </a:endParaRPr>
          </a:p>
          <a:p>
            <a:r>
              <a:rPr lang="zh-CN" altLang="en-US">
                <a:solidFill>
                  <a:srgbClr val="0070C0"/>
                </a:solidFill>
              </a:rPr>
              <a:t>    }</a:t>
            </a:r>
            <a:endParaRPr lang="zh-CN" altLang="en-US">
              <a:solidFill>
                <a:srgbClr val="0070C0"/>
              </a:solidFill>
            </a:endParaRPr>
          </a:p>
          <a:p>
            <a:r>
              <a:rPr lang="en-US" altLang="zh-CN">
                <a:solidFill>
                  <a:srgbClr val="0070C0"/>
                </a:solidFill>
              </a:rPr>
              <a:t>    </a:t>
            </a:r>
            <a:r>
              <a:rPr lang="zh-CN" altLang="en-US">
                <a:solidFill>
                  <a:srgbClr val="0070C0"/>
                </a:solidFill>
              </a:rPr>
              <a:t>default void postHandle(HttpServletRequest request, HttpServletResponse</a:t>
            </a:r>
            <a:endParaRPr lang="zh-CN" altLang="en-US">
              <a:solidFill>
                <a:srgbClr val="0070C0"/>
              </a:solidFill>
            </a:endParaRPr>
          </a:p>
          <a:p>
            <a:r>
              <a:rPr lang="zh-CN" altLang="en-US">
                <a:solidFill>
                  <a:srgbClr val="0070C0"/>
                </a:solidFill>
              </a:rPr>
              <a:t> </a:t>
            </a:r>
            <a:r>
              <a:rPr lang="en-US" altLang="zh-CN">
                <a:solidFill>
                  <a:srgbClr val="0070C0"/>
                </a:solidFill>
              </a:rPr>
              <a:t>        </a:t>
            </a:r>
            <a:r>
              <a:rPr lang="zh-CN" altLang="en-US">
                <a:solidFill>
                  <a:srgbClr val="0070C0"/>
                </a:solidFill>
              </a:rPr>
              <a:t>response, Object handler, @Nullable ModelAndView modelAndView) </a:t>
            </a:r>
            <a:endParaRPr lang="zh-CN" altLang="en-US">
              <a:solidFill>
                <a:srgbClr val="0070C0"/>
              </a:solidFill>
            </a:endParaRPr>
          </a:p>
          <a:p>
            <a:r>
              <a:rPr lang="en-US" altLang="zh-CN">
                <a:solidFill>
                  <a:srgbClr val="0070C0"/>
                </a:solidFill>
              </a:rPr>
              <a:t>         </a:t>
            </a:r>
            <a:r>
              <a:rPr lang="zh-CN" altLang="en-US">
                <a:solidFill>
                  <a:srgbClr val="0070C0"/>
                </a:solidFill>
              </a:rPr>
              <a:t>throws Exception {</a:t>
            </a:r>
            <a:endParaRPr lang="zh-CN" altLang="en-US">
              <a:solidFill>
                <a:srgbClr val="0070C0"/>
              </a:solidFill>
            </a:endParaRPr>
          </a:p>
          <a:p>
            <a:r>
              <a:rPr lang="zh-CN" altLang="en-US">
                <a:solidFill>
                  <a:srgbClr val="0070C0"/>
                </a:solidFill>
              </a:rPr>
              <a:t> </a:t>
            </a:r>
            <a:r>
              <a:rPr lang="en-US" altLang="zh-CN">
                <a:solidFill>
                  <a:srgbClr val="0070C0"/>
                </a:solidFill>
              </a:rPr>
              <a:t>   </a:t>
            </a:r>
            <a:r>
              <a:rPr lang="zh-CN" altLang="en-US">
                <a:solidFill>
                  <a:srgbClr val="0070C0"/>
                </a:solidFill>
              </a:rPr>
              <a:t>}</a:t>
            </a:r>
            <a:endParaRPr lang="zh-CN" altLang="en-US">
              <a:solidFill>
                <a:srgbClr val="0070C0"/>
              </a:solidFill>
            </a:endParaRPr>
          </a:p>
          <a:p>
            <a:r>
              <a:rPr lang="en-US" altLang="zh-CN">
                <a:solidFill>
                  <a:srgbClr val="0070C0"/>
                </a:solidFill>
              </a:rPr>
              <a:t>    </a:t>
            </a:r>
            <a:r>
              <a:rPr lang="zh-CN" altLang="en-US">
                <a:solidFill>
                  <a:srgbClr val="0070C0"/>
                </a:solidFill>
              </a:rPr>
              <a:t>default void afterCompletion(HttpServletRequest request, </a:t>
            </a:r>
            <a:r>
              <a:rPr lang="en-US" altLang="zh-CN">
                <a:solidFill>
                  <a:srgbClr val="0070C0"/>
                </a:solidFill>
              </a:rPr>
              <a:t> </a:t>
            </a:r>
            <a:endParaRPr lang="en-US" altLang="zh-CN">
              <a:solidFill>
                <a:srgbClr val="0070C0"/>
              </a:solidFill>
            </a:endParaRPr>
          </a:p>
          <a:p>
            <a:r>
              <a:rPr lang="en-US" altLang="zh-CN">
                <a:solidFill>
                  <a:srgbClr val="0070C0"/>
                </a:solidFill>
              </a:rPr>
              <a:t>       </a:t>
            </a:r>
            <a:r>
              <a:rPr lang="zh-CN" altLang="en-US">
                <a:solidFill>
                  <a:srgbClr val="0070C0"/>
                </a:solidFill>
              </a:rPr>
              <a:t>HttpServletResponse response, </a:t>
            </a:r>
            <a:endParaRPr lang="zh-CN" altLang="en-US">
              <a:solidFill>
                <a:srgbClr val="0070C0"/>
              </a:solidFill>
            </a:endParaRPr>
          </a:p>
          <a:p>
            <a:r>
              <a:rPr lang="en-US" altLang="zh-CN">
                <a:solidFill>
                  <a:srgbClr val="0070C0"/>
                </a:solidFill>
              </a:rPr>
              <a:t>       </a:t>
            </a:r>
            <a:r>
              <a:rPr lang="zh-CN" altLang="en-US">
                <a:solidFill>
                  <a:srgbClr val="0070C0"/>
                </a:solidFill>
              </a:rPr>
              <a:t>Object handler, @Nullable Exception ex) throws Exception {</a:t>
            </a:r>
            <a:endParaRPr lang="zh-CN" altLang="en-US">
              <a:solidFill>
                <a:srgbClr val="0070C0"/>
              </a:solidFill>
            </a:endParaRPr>
          </a:p>
          <a:p>
            <a:r>
              <a:rPr lang="zh-CN" altLang="en-US">
                <a:solidFill>
                  <a:srgbClr val="0070C0"/>
                </a:solidFill>
              </a:rPr>
              <a:t>    }</a:t>
            </a:r>
            <a:endParaRPr lang="zh-CN" altLang="en-US">
              <a:solidFill>
                <a:srgbClr val="0070C0"/>
              </a:solidFill>
            </a:endParaRPr>
          </a:p>
          <a:p>
            <a:r>
              <a:rPr lang="zh-CN" altLang="en-US">
                <a:solidFill>
                  <a:srgbClr val="0070C0"/>
                </a:solidFill>
              </a:rPr>
              <a:t>}</a:t>
            </a:r>
            <a:endParaRPr lang="zh-CN" altLang="en-US">
              <a:solidFill>
                <a:srgbClr val="0070C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ym typeface="+mn-ea"/>
              </a:rPr>
              <a:t>8.1 </a:t>
            </a:r>
            <a:r>
              <a:rPr lang="zh-CN" altLang="en-US" dirty="0">
                <a:sym typeface="+mn-ea"/>
              </a:rPr>
              <a:t>拦截器</a:t>
            </a:r>
            <a:endParaRPr lang="zh-CN" altLang="en-US" dirty="0"/>
          </a:p>
        </p:txBody>
      </p:sp>
      <p:sp>
        <p:nvSpPr>
          <p:cNvPr id="3" name="内容占位符 2"/>
          <p:cNvSpPr>
            <a:spLocks noGrp="1"/>
          </p:cNvSpPr>
          <p:nvPr>
            <p:ph idx="1"/>
          </p:nvPr>
        </p:nvSpPr>
        <p:spPr/>
        <p:txBody>
          <a:bodyPr/>
          <a:lstStyle/>
          <a:p>
            <a:pPr algn="l">
              <a:buSzTx/>
            </a:pPr>
            <a:r>
              <a:rPr lang="zh-CN" altLang="en-US" dirty="0"/>
              <a:t>拦截器的执行流程</a:t>
            </a:r>
            <a:endParaRPr lang="zh-CN" altLang="en-US" dirty="0"/>
          </a:p>
        </p:txBody>
      </p:sp>
      <p:sp>
        <p:nvSpPr>
          <p:cNvPr id="4" name="灯片编号占位符 3"/>
          <p:cNvSpPr>
            <a:spLocks noGrp="1"/>
          </p:cNvSpPr>
          <p:nvPr>
            <p:ph type="sldNum" sz="quarter" idx="12"/>
          </p:nvPr>
        </p:nvSpPr>
        <p:spPr/>
        <p:txBody>
          <a:bodyPr/>
          <a:lstStyle/>
          <a:p>
            <a:fld id="{93A87FA3-DA84-48EE-BCA2-D099E528C638}" type="slidenum">
              <a:rPr lang="en-US" altLang="zh-CN" smtClean="0"/>
            </a:fld>
            <a:endParaRPr lang="en-US" altLang="zh-CN"/>
          </a:p>
        </p:txBody>
      </p:sp>
      <p:graphicFrame>
        <p:nvGraphicFramePr>
          <p:cNvPr id="5" name="对象 -2147482624"/>
          <p:cNvGraphicFramePr>
            <a:graphicFrameLocks noChangeAspect="1"/>
          </p:cNvGraphicFramePr>
          <p:nvPr>
            <p:custDataLst>
              <p:tags r:id="rId1"/>
            </p:custDataLst>
          </p:nvPr>
        </p:nvGraphicFramePr>
        <p:xfrm>
          <a:off x="1343660" y="1988820"/>
          <a:ext cx="8705215" cy="4169410"/>
        </p:xfrm>
        <a:graphic>
          <a:graphicData uri="http://schemas.openxmlformats.org/presentationml/2006/ole">
            <mc:AlternateContent xmlns:mc="http://schemas.openxmlformats.org/markup-compatibility/2006">
              <mc:Choice xmlns:v="urn:schemas-microsoft-com:vml" Requires="v">
                <p:oleObj spid="_x0000_s3076" name="" r:id="rId2" imgW="3900805" imgH="1871980" progId="Visio.Drawing.11">
                  <p:embed/>
                </p:oleObj>
              </mc:Choice>
              <mc:Fallback>
                <p:oleObj name="" r:id="rId2" imgW="3900805" imgH="1871980" progId="Visio.Drawing.11">
                  <p:embed/>
                  <p:pic>
                    <p:nvPicPr>
                      <p:cNvPr id="0" name="图片 3075"/>
                      <p:cNvPicPr/>
                      <p:nvPr/>
                    </p:nvPicPr>
                    <p:blipFill>
                      <a:blip r:embed="rId3"/>
                      <a:stretch>
                        <a:fillRect/>
                      </a:stretch>
                    </p:blipFill>
                    <p:spPr>
                      <a:xfrm>
                        <a:off x="1343660" y="1988820"/>
                        <a:ext cx="8705215" cy="4169410"/>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ym typeface="+mn-ea"/>
              </a:rPr>
              <a:t>8.1 </a:t>
            </a:r>
            <a:r>
              <a:rPr lang="zh-CN" altLang="en-US" dirty="0">
                <a:sym typeface="+mn-ea"/>
              </a:rPr>
              <a:t>拦截器</a:t>
            </a:r>
            <a:endParaRPr lang="zh-CN" altLang="en-US" dirty="0"/>
          </a:p>
        </p:txBody>
      </p:sp>
      <p:sp>
        <p:nvSpPr>
          <p:cNvPr id="3" name="内容占位符 2"/>
          <p:cNvSpPr>
            <a:spLocks noGrp="1"/>
          </p:cNvSpPr>
          <p:nvPr>
            <p:ph idx="1"/>
          </p:nvPr>
        </p:nvSpPr>
        <p:spPr/>
        <p:txBody>
          <a:bodyPr/>
          <a:lstStyle/>
          <a:p>
            <a:pPr algn="l">
              <a:buSzTx/>
            </a:pPr>
            <a:r>
              <a:rPr lang="zh-CN" altLang="en-US" dirty="0"/>
              <a:t>拦截器的应用</a:t>
            </a:r>
            <a:endParaRPr lang="zh-CN" altLang="en-US" dirty="0"/>
          </a:p>
        </p:txBody>
      </p:sp>
      <p:sp>
        <p:nvSpPr>
          <p:cNvPr id="4" name="灯片编号占位符 3"/>
          <p:cNvSpPr>
            <a:spLocks noGrp="1"/>
          </p:cNvSpPr>
          <p:nvPr>
            <p:ph type="sldNum" sz="quarter" idx="12"/>
          </p:nvPr>
        </p:nvSpPr>
        <p:spPr/>
        <p:txBody>
          <a:bodyPr/>
          <a:lstStyle/>
          <a:p>
            <a:fld id="{93A87FA3-DA84-48EE-BCA2-D099E528C638}" type="slidenum">
              <a:rPr lang="en-US" altLang="zh-CN" smtClean="0"/>
            </a:fld>
            <a:endParaRPr lang="en-US" altLang="zh-CN"/>
          </a:p>
        </p:txBody>
      </p:sp>
      <p:sp>
        <p:nvSpPr>
          <p:cNvPr id="100" name="文本框 99"/>
          <p:cNvSpPr txBox="1"/>
          <p:nvPr/>
        </p:nvSpPr>
        <p:spPr>
          <a:xfrm>
            <a:off x="1415415" y="1772920"/>
            <a:ext cx="9135745" cy="4523105"/>
          </a:xfrm>
          <a:prstGeom prst="rect">
            <a:avLst/>
          </a:prstGeom>
          <a:noFill/>
          <a:ln w="9525">
            <a:noFill/>
          </a:ln>
        </p:spPr>
        <p:txBody>
          <a:bodyPr wrap="square">
            <a:spAutoFit/>
          </a:bodyPr>
          <a:p>
            <a:pPr marL="0" indent="0"/>
            <a:r>
              <a:rPr lang="en-US" sz="1800" b="0">
                <a:latin typeface="Calibri" panose="020F0502020204030204" charset="0"/>
                <a:ea typeface="宋体" panose="02010600030101010101" pitchFamily="2" charset="-122"/>
                <a:cs typeface="Times New Roman" panose="02020603050405020304" charset="0"/>
              </a:rPr>
              <a:t>public class UserInterceptor </a:t>
            </a:r>
            <a:r>
              <a:rPr lang="en-US" sz="1800">
                <a:latin typeface="Calibri" panose="020F0502020204030204" charset="0"/>
                <a:ea typeface="宋体" panose="02010600030101010101" pitchFamily="2" charset="-122"/>
                <a:cs typeface="Times New Roman" panose="02020603050405020304" charset="0"/>
              </a:rPr>
              <a:t>implements HandlerInterceptor</a:t>
            </a:r>
            <a:r>
              <a:rPr lang="en-US" sz="1800" b="0">
                <a:latin typeface="Calibri" panose="020F0502020204030204" charset="0"/>
                <a:ea typeface="宋体" panose="02010600030101010101" pitchFamily="2" charset="-122"/>
                <a:cs typeface="Times New Roman" panose="02020603050405020304" charset="0"/>
              </a:rPr>
              <a:t> {public boolean preHandle(HttpServletRequest request, HttpServletResponse response, Object handler) throws Exception {        String url = request.getRequestURI();        if (</a:t>
            </a:r>
            <a:r>
              <a:rPr lang="en-US" sz="1800">
                <a:latin typeface="Calibri" panose="020F0502020204030204" charset="0"/>
                <a:ea typeface="宋体" panose="02010600030101010101" pitchFamily="2" charset="-122"/>
                <a:cs typeface="Times New Roman" panose="02020603050405020304" charset="0"/>
              </a:rPr>
              <a:t>url.indexOf("login") &gt;= 0 || url.indexOf("index") &gt;= 0 || url.indexOf("register") &gt;= 0</a:t>
            </a:r>
            <a:r>
              <a:rPr lang="en-US" sz="1800" b="0">
                <a:latin typeface="Calibri" panose="020F0502020204030204" charset="0"/>
                <a:ea typeface="宋体" panose="02010600030101010101" pitchFamily="2" charset="-122"/>
                <a:cs typeface="Times New Roman" panose="02020603050405020304" charset="0"/>
              </a:rPr>
              <a:t>)            return true;        HttpSession session = request.getSession();        String email = (String)session.getAttribute("email");        if (email != null)            return true;        request.getRequestDispatcher(request.getContextPath() +                         "/to_index").forward(request, response);        return false;}</a:t>
            </a:r>
            <a:r>
              <a:rPr lang="en-US" sz="1800" b="0">
                <a:latin typeface="Calibri" panose="020F0502020204030204" charset="0"/>
                <a:ea typeface="宋体" panose="02010600030101010101" pitchFamily="2" charset="-122"/>
              </a:rPr>
              <a:t>// </a:t>
            </a:r>
            <a:r>
              <a:rPr lang="zh-CN" sz="1800" b="0">
                <a:latin typeface="Calibri" panose="020F0502020204030204" charset="0"/>
                <a:ea typeface="宋体" panose="02010600030101010101" pitchFamily="2" charset="-122"/>
              </a:rPr>
              <a:t>后面省略了</a:t>
            </a:r>
            <a:r>
              <a:rPr lang="en-US" sz="1800" b="0">
                <a:latin typeface="Calibri" panose="020F0502020204030204" charset="0"/>
                <a:ea typeface="宋体" panose="02010600030101010101" pitchFamily="2" charset="-122"/>
              </a:rPr>
              <a:t>postHandle()</a:t>
            </a:r>
            <a:r>
              <a:rPr lang="zh-CN" sz="1800" b="0">
                <a:latin typeface="Calibri" panose="020F0502020204030204" charset="0"/>
                <a:ea typeface="宋体" panose="02010600030101010101" pitchFamily="2" charset="-122"/>
              </a:rPr>
              <a:t>和</a:t>
            </a:r>
            <a:r>
              <a:rPr lang="en-US" sz="1800" b="0">
                <a:latin typeface="Calibri" panose="020F0502020204030204" charset="0"/>
                <a:ea typeface="宋体" panose="02010600030101010101" pitchFamily="2" charset="-122"/>
              </a:rPr>
              <a:t>afterCompletion()</a:t>
            </a:r>
            <a:r>
              <a:rPr lang="zh-CN" sz="1800" b="0">
                <a:latin typeface="Calibri" panose="020F0502020204030204" charset="0"/>
                <a:ea typeface="宋体" panose="02010600030101010101" pitchFamily="2" charset="-122"/>
              </a:rPr>
              <a:t>方法</a:t>
            </a:r>
            <a:r>
              <a:rPr lang="en-US" sz="1800" b="0">
                <a:latin typeface="Calibri" panose="020F0502020204030204" charset="0"/>
                <a:ea typeface="宋体" panose="02010600030101010101" pitchFamily="2" charset="-122"/>
                <a:cs typeface="Times New Roman" panose="02020603050405020304" charset="0"/>
              </a:rPr>
              <a:t>}</a:t>
            </a:r>
            <a:endParaRPr lang="en-US" altLang="en-US" sz="1800" b="0">
              <a:latin typeface="Calibri" panose="020F0502020204030204" charset="0"/>
              <a:ea typeface="宋体" panose="02010600030101010101" pitchFamily="2" charset="-122"/>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ym typeface="+mn-ea"/>
              </a:rPr>
              <a:t>8.1 </a:t>
            </a:r>
            <a:r>
              <a:rPr lang="zh-CN" altLang="en-US" dirty="0">
                <a:sym typeface="+mn-ea"/>
              </a:rPr>
              <a:t>拦截器</a:t>
            </a:r>
            <a:endParaRPr lang="zh-CN" altLang="en-US" dirty="0"/>
          </a:p>
        </p:txBody>
      </p:sp>
      <p:sp>
        <p:nvSpPr>
          <p:cNvPr id="3" name="内容占位符 2"/>
          <p:cNvSpPr>
            <a:spLocks noGrp="1"/>
          </p:cNvSpPr>
          <p:nvPr>
            <p:ph idx="1"/>
          </p:nvPr>
        </p:nvSpPr>
        <p:spPr/>
        <p:txBody>
          <a:bodyPr/>
          <a:lstStyle/>
          <a:p>
            <a:pPr algn="l">
              <a:buSzTx/>
            </a:pPr>
            <a:r>
              <a:rPr lang="zh-CN" altLang="en-US" dirty="0"/>
              <a:t>拦截器配置</a:t>
            </a:r>
            <a:endParaRPr lang="zh-CN" altLang="en-US" dirty="0"/>
          </a:p>
        </p:txBody>
      </p:sp>
      <p:sp>
        <p:nvSpPr>
          <p:cNvPr id="4" name="灯片编号占位符 3"/>
          <p:cNvSpPr>
            <a:spLocks noGrp="1"/>
          </p:cNvSpPr>
          <p:nvPr>
            <p:ph type="sldNum" sz="quarter" idx="12"/>
          </p:nvPr>
        </p:nvSpPr>
        <p:spPr/>
        <p:txBody>
          <a:bodyPr/>
          <a:lstStyle/>
          <a:p>
            <a:fld id="{93A87FA3-DA84-48EE-BCA2-D099E528C638}" type="slidenum">
              <a:rPr lang="en-US" altLang="zh-CN" smtClean="0"/>
            </a:fld>
            <a:endParaRPr lang="en-US" altLang="zh-CN"/>
          </a:p>
        </p:txBody>
      </p:sp>
      <p:sp>
        <p:nvSpPr>
          <p:cNvPr id="6" name="文本框 5"/>
          <p:cNvSpPr txBox="1"/>
          <p:nvPr/>
        </p:nvSpPr>
        <p:spPr>
          <a:xfrm>
            <a:off x="1559560" y="1700530"/>
            <a:ext cx="8928735" cy="4799965"/>
          </a:xfrm>
          <a:prstGeom prst="rect">
            <a:avLst/>
          </a:prstGeom>
          <a:noFill/>
        </p:spPr>
        <p:txBody>
          <a:bodyPr wrap="square" rtlCol="0" anchor="t">
            <a:spAutoFit/>
          </a:bodyPr>
          <a:p>
            <a:r>
              <a:rPr lang="zh-CN" altLang="en-US">
                <a:solidFill>
                  <a:srgbClr val="0070C0"/>
                </a:solidFill>
              </a:rPr>
              <a:t>&lt;mvc:interceptors&gt;</a:t>
            </a:r>
            <a:endParaRPr lang="zh-CN" altLang="en-US">
              <a:solidFill>
                <a:srgbClr val="0070C0"/>
              </a:solidFill>
            </a:endParaRPr>
          </a:p>
          <a:p>
            <a:r>
              <a:rPr lang="zh-CN" altLang="en-US">
                <a:solidFill>
                  <a:srgbClr val="0070C0"/>
                </a:solidFill>
              </a:rPr>
              <a:t>    &lt;!—全局拦截器，拦截所有请求 --&gt;</a:t>
            </a:r>
            <a:endParaRPr lang="zh-CN" altLang="en-US">
              <a:solidFill>
                <a:srgbClr val="0070C0"/>
              </a:solidFill>
            </a:endParaRPr>
          </a:p>
          <a:p>
            <a:r>
              <a:rPr lang="zh-CN" altLang="en-US">
                <a:solidFill>
                  <a:srgbClr val="0070C0"/>
                </a:solidFill>
              </a:rPr>
              <a:t>    &lt;bean class="com.javaee.ex08.interceptor.GlobalInterceptor"/&gt;</a:t>
            </a:r>
            <a:endParaRPr lang="zh-CN" altLang="en-US">
              <a:solidFill>
                <a:srgbClr val="0070C0"/>
              </a:solidFill>
            </a:endParaRPr>
          </a:p>
          <a:p>
            <a:r>
              <a:rPr lang="zh-CN" altLang="en-US">
                <a:solidFill>
                  <a:srgbClr val="0070C0"/>
                </a:solidFill>
              </a:rPr>
              <a:t>    &lt;mvc:interceptor&gt;</a:t>
            </a:r>
            <a:endParaRPr lang="zh-CN" altLang="en-US">
              <a:solidFill>
                <a:srgbClr val="0070C0"/>
              </a:solidFill>
            </a:endParaRPr>
          </a:p>
          <a:p>
            <a:r>
              <a:rPr lang="zh-CN" altLang="en-US">
                <a:solidFill>
                  <a:srgbClr val="0070C0"/>
                </a:solidFill>
              </a:rPr>
              <a:t>        &lt;mvc:mapping path="/user/**"/&gt;</a:t>
            </a:r>
            <a:endParaRPr lang="zh-CN" altLang="en-US">
              <a:solidFill>
                <a:srgbClr val="0070C0"/>
              </a:solidFill>
            </a:endParaRPr>
          </a:p>
          <a:p>
            <a:r>
              <a:rPr lang="zh-CN" altLang="en-US">
                <a:solidFill>
                  <a:srgbClr val="0070C0"/>
                </a:solidFill>
              </a:rPr>
              <a:t>        &lt;mvc:mapping path="/role/*"/&gt;</a:t>
            </a:r>
            <a:endParaRPr lang="zh-CN" altLang="en-US">
              <a:solidFill>
                <a:srgbClr val="0070C0"/>
              </a:solidFill>
            </a:endParaRPr>
          </a:p>
          <a:p>
            <a:r>
              <a:rPr lang="zh-CN" altLang="en-US">
                <a:solidFill>
                  <a:srgbClr val="0070C0"/>
                </a:solidFill>
              </a:rPr>
              <a:t>        &lt;mvc:exclude-mapping path="/user/register/*"/&gt;</a:t>
            </a:r>
            <a:endParaRPr lang="zh-CN" altLang="en-US">
              <a:solidFill>
                <a:srgbClr val="0070C0"/>
              </a:solidFill>
            </a:endParaRPr>
          </a:p>
          <a:p>
            <a:r>
              <a:rPr lang="zh-CN" altLang="en-US">
                <a:solidFill>
                  <a:srgbClr val="0070C0"/>
                </a:solidFill>
              </a:rPr>
              <a:t>        &lt;mvc:exclude-mapping path="/user/login/*"/&gt;</a:t>
            </a:r>
            <a:endParaRPr lang="zh-CN" altLang="en-US">
              <a:solidFill>
                <a:srgbClr val="0070C0"/>
              </a:solidFill>
            </a:endParaRPr>
          </a:p>
          <a:p>
            <a:r>
              <a:rPr lang="zh-CN" altLang="en-US">
                <a:solidFill>
                  <a:srgbClr val="0070C0"/>
                </a:solidFill>
              </a:rPr>
              <a:t>        &lt;bean class="com.javaee.ex08.interceptor.UserInterceptor"/&gt;</a:t>
            </a:r>
            <a:endParaRPr lang="zh-CN" altLang="en-US">
              <a:solidFill>
                <a:srgbClr val="0070C0"/>
              </a:solidFill>
            </a:endParaRPr>
          </a:p>
          <a:p>
            <a:r>
              <a:rPr lang="zh-CN" altLang="en-US">
                <a:solidFill>
                  <a:srgbClr val="0070C0"/>
                </a:solidFill>
              </a:rPr>
              <a:t>    &lt;/mvc:interceptor&gt;</a:t>
            </a:r>
            <a:endParaRPr lang="zh-CN" altLang="en-US">
              <a:solidFill>
                <a:srgbClr val="0070C0"/>
              </a:solidFill>
            </a:endParaRPr>
          </a:p>
          <a:p>
            <a:r>
              <a:rPr lang="zh-CN" altLang="en-US">
                <a:solidFill>
                  <a:srgbClr val="0070C0"/>
                </a:solidFill>
              </a:rPr>
              <a:t>    &lt;mvc:interceptor&gt;</a:t>
            </a:r>
            <a:endParaRPr lang="zh-CN" altLang="en-US">
              <a:solidFill>
                <a:srgbClr val="0070C0"/>
              </a:solidFill>
            </a:endParaRPr>
          </a:p>
          <a:p>
            <a:r>
              <a:rPr lang="zh-CN" altLang="en-US">
                <a:solidFill>
                  <a:srgbClr val="0070C0"/>
                </a:solidFill>
              </a:rPr>
              <a:t>        &lt;mvc:mapping path="/book/**"/&gt;</a:t>
            </a:r>
            <a:endParaRPr lang="zh-CN" altLang="en-US">
              <a:solidFill>
                <a:srgbClr val="0070C0"/>
              </a:solidFill>
            </a:endParaRPr>
          </a:p>
          <a:p>
            <a:r>
              <a:rPr lang="zh-CN" altLang="en-US">
                <a:solidFill>
                  <a:srgbClr val="0070C0"/>
                </a:solidFill>
              </a:rPr>
              <a:t>        &lt;bean class="com.javaee.ex08.interceptor.BookInterceptor"/&gt;</a:t>
            </a:r>
            <a:endParaRPr lang="zh-CN" altLang="en-US">
              <a:solidFill>
                <a:srgbClr val="0070C0"/>
              </a:solidFill>
            </a:endParaRPr>
          </a:p>
          <a:p>
            <a:r>
              <a:rPr lang="zh-CN" altLang="en-US">
                <a:solidFill>
                  <a:srgbClr val="0070C0"/>
                </a:solidFill>
              </a:rPr>
              <a:t>    &lt;/mvc:interceptor&gt;</a:t>
            </a:r>
            <a:endParaRPr lang="zh-CN" altLang="en-US">
              <a:solidFill>
                <a:srgbClr val="0070C0"/>
              </a:solidFill>
            </a:endParaRPr>
          </a:p>
          <a:p>
            <a:r>
              <a:rPr lang="zh-CN" altLang="en-US">
                <a:solidFill>
                  <a:srgbClr val="0070C0"/>
                </a:solidFill>
              </a:rPr>
              <a:t>&lt;/mvc:interceptors&gt;</a:t>
            </a:r>
            <a:endParaRPr lang="zh-CN" altLang="en-US">
              <a:solidFill>
                <a:srgbClr val="0070C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ym typeface="+mn-ea"/>
              </a:rPr>
              <a:t>8.1 </a:t>
            </a:r>
            <a:r>
              <a:rPr lang="zh-CN" altLang="en-US" dirty="0">
                <a:sym typeface="+mn-ea"/>
              </a:rPr>
              <a:t>拦截器</a:t>
            </a:r>
            <a:endParaRPr lang="zh-CN" altLang="en-US" dirty="0"/>
          </a:p>
        </p:txBody>
      </p:sp>
      <p:sp>
        <p:nvSpPr>
          <p:cNvPr id="3" name="内容占位符 2"/>
          <p:cNvSpPr>
            <a:spLocks noGrp="1"/>
          </p:cNvSpPr>
          <p:nvPr>
            <p:ph idx="1"/>
          </p:nvPr>
        </p:nvSpPr>
        <p:spPr/>
        <p:txBody>
          <a:bodyPr/>
          <a:lstStyle/>
          <a:p>
            <a:pPr algn="l">
              <a:buSzTx/>
            </a:pPr>
            <a:r>
              <a:rPr lang="zh-CN" altLang="en-US" dirty="0"/>
              <a:t>拦截器配置</a:t>
            </a:r>
            <a:endParaRPr lang="zh-CN" altLang="en-US" dirty="0"/>
          </a:p>
          <a:p>
            <a:pPr lvl="1" algn="l">
              <a:buSzTx/>
            </a:pPr>
            <a:r>
              <a:rPr lang="zh-CN" altLang="en-US" dirty="0"/>
              <a:t>拦截器配置路径中的常用通配符</a:t>
            </a:r>
            <a:endParaRPr lang="zh-CN" altLang="en-US" dirty="0"/>
          </a:p>
        </p:txBody>
      </p:sp>
      <p:sp>
        <p:nvSpPr>
          <p:cNvPr id="4" name="灯片编号占位符 3"/>
          <p:cNvSpPr>
            <a:spLocks noGrp="1"/>
          </p:cNvSpPr>
          <p:nvPr>
            <p:ph type="sldNum" sz="quarter" idx="12"/>
          </p:nvPr>
        </p:nvSpPr>
        <p:spPr/>
        <p:txBody>
          <a:bodyPr/>
          <a:lstStyle/>
          <a:p>
            <a:fld id="{93A87FA3-DA84-48EE-BCA2-D099E528C638}" type="slidenum">
              <a:rPr lang="en-US" altLang="zh-CN" smtClean="0"/>
            </a:fld>
            <a:endParaRPr lang="en-US" altLang="zh-CN"/>
          </a:p>
        </p:txBody>
      </p:sp>
      <p:graphicFrame>
        <p:nvGraphicFramePr>
          <p:cNvPr id="5" name="表格 4"/>
          <p:cNvGraphicFramePr/>
          <p:nvPr>
            <p:custDataLst>
              <p:tags r:id="rId1"/>
            </p:custDataLst>
          </p:nvPr>
        </p:nvGraphicFramePr>
        <p:xfrm>
          <a:off x="1646555" y="2637155"/>
          <a:ext cx="9667240" cy="1014730"/>
        </p:xfrm>
        <a:graphic>
          <a:graphicData uri="http://schemas.openxmlformats.org/drawingml/2006/table">
            <a:tbl>
              <a:tblPr>
                <a:tableStyleId>{08FB837D-C827-4EFA-A057-4D05807E0F7C}</a:tableStyleId>
              </a:tblPr>
              <a:tblGrid>
                <a:gridCol w="1248410"/>
                <a:gridCol w="8418830"/>
              </a:tblGrid>
              <a:tr h="203200">
                <a:tc>
                  <a:txBody>
                    <a:bodyPr/>
                    <a:p>
                      <a:pPr indent="0" algn="ctr">
                        <a:buNone/>
                      </a:pPr>
                      <a:r>
                        <a:rPr lang="en-US" sz="1800"/>
                        <a:t>通配符</a:t>
                      </a:r>
                      <a:endParaRPr lang="en-US" altLang="en-US" sz="1800"/>
                    </a:p>
                  </a:txBody>
                  <a:tcPr marL="68580" marR="68580" marT="0" marB="0" vert="horz" anchor="t" anchorCtr="0"/>
                </a:tc>
                <a:tc>
                  <a:txBody>
                    <a:bodyPr/>
                    <a:p>
                      <a:pPr indent="0" algn="ctr">
                        <a:buNone/>
                      </a:pPr>
                      <a:r>
                        <a:rPr lang="en-US" sz="1800"/>
                        <a:t>描述</a:t>
                      </a:r>
                      <a:endParaRPr lang="en-US" altLang="en-US" sz="1800"/>
                    </a:p>
                  </a:txBody>
                  <a:tcPr marL="68580" marR="68580" marT="0" marB="0" vert="horz" anchor="t" anchorCtr="0"/>
                </a:tc>
              </a:tr>
              <a:tr h="202565">
                <a:tc>
                  <a:txBody>
                    <a:bodyPr/>
                    <a:p>
                      <a:pPr indent="0" algn="ctr">
                        <a:buNone/>
                      </a:pPr>
                      <a:r>
                        <a:rPr lang="en-US" sz="1800"/>
                        <a:t>?</a:t>
                      </a:r>
                      <a:endParaRPr lang="en-US" altLang="en-US" sz="1800"/>
                    </a:p>
                  </a:txBody>
                  <a:tcPr marL="68580" marR="68580" marT="0" marB="0" vert="horz" anchor="ctr" anchorCtr="0"/>
                </a:tc>
                <a:tc>
                  <a:txBody>
                    <a:bodyPr/>
                    <a:p>
                      <a:pPr indent="0">
                        <a:buNone/>
                      </a:pPr>
                      <a:r>
                        <a:rPr lang="en-US" sz="1800"/>
                        <a:t>匹配任意单个字符，如“/user/add?”，可匹配“/user/adds”，“/user/adda”等。</a:t>
                      </a:r>
                      <a:endParaRPr lang="en-US" altLang="en-US" sz="1800"/>
                    </a:p>
                  </a:txBody>
                  <a:tcPr marL="68580" marR="68580" marT="0" marB="0" vert="horz" anchor="t" anchorCtr="0"/>
                </a:tc>
              </a:tr>
              <a:tr h="405765">
                <a:tc>
                  <a:txBody>
                    <a:bodyPr/>
                    <a:p>
                      <a:pPr indent="0" algn="ctr">
                        <a:buNone/>
                      </a:pPr>
                      <a:r>
                        <a:rPr lang="en-US" sz="1800"/>
                        <a:t>*</a:t>
                      </a:r>
                      <a:endParaRPr lang="en-US" altLang="en-US" sz="1800"/>
                    </a:p>
                  </a:txBody>
                  <a:tcPr marL="68580" marR="68580" marT="0" marB="0" vert="horz" anchor="ctr" anchorCtr="0"/>
                </a:tc>
                <a:tc>
                  <a:txBody>
                    <a:bodyPr/>
                    <a:p>
                      <a:pPr indent="0">
                        <a:buNone/>
                      </a:pPr>
                      <a:r>
                        <a:rPr lang="en-US" sz="1800"/>
                        <a:t>匹配0或任意数量的字符，如“/user/*.jsp”，可匹配user路径下所有以“.jsp”结尾的文件。</a:t>
                      </a:r>
                      <a:endParaRPr lang="en-US" altLang="en-US" sz="1800"/>
                    </a:p>
                  </a:txBody>
                  <a:tcPr marL="68580" marR="68580" marT="0" marB="0" vert="horz" anchor="t" anchorCtr="0"/>
                </a:tc>
              </a:tr>
              <a:tr h="203200">
                <a:tc>
                  <a:txBody>
                    <a:bodyPr/>
                    <a:p>
                      <a:pPr indent="0" algn="ctr">
                        <a:buNone/>
                      </a:pPr>
                      <a:r>
                        <a:rPr lang="en-US" sz="1800"/>
                        <a:t>**</a:t>
                      </a:r>
                      <a:endParaRPr lang="en-US" altLang="en-US" sz="1800"/>
                    </a:p>
                  </a:txBody>
                  <a:tcPr marL="68580" marR="68580" marT="0" marB="0" vert="horz" anchor="ctr" anchorCtr="0"/>
                </a:tc>
                <a:tc>
                  <a:txBody>
                    <a:bodyPr/>
                    <a:p>
                      <a:pPr indent="0">
                        <a:buNone/>
                      </a:pPr>
                      <a:r>
                        <a:rPr lang="en-US" sz="1800"/>
                        <a:t>匹配0或多个目录，如“/**/*.jsp”，可匹配所有路径下扩展名为“.jsp”的文件。</a:t>
                      </a:r>
                      <a:endParaRPr lang="en-US" altLang="en-US" sz="1800"/>
                    </a:p>
                  </a:txBody>
                  <a:tcPr marL="68580" marR="68580" marT="0" marB="0" vert="horz" anchor="t" anchorCtr="0"/>
                </a:tc>
              </a:tr>
            </a:tbl>
          </a:graphicData>
        </a:graphic>
      </p:graphicFrame>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UNIT_TABLE_BEAUTIFY" val="smartTable{80b5bcad-90bc-4047-aaae-c9ac283ae81e}"/>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UNIT_TABLE_BEAUTIFY" val="smartTable{b89ff142-b68b-4686-b524-7a2898f2fefd}"/>
</p:tagLst>
</file>

<file path=ppt/tags/tag5.xml><?xml version="1.0" encoding="utf-8"?>
<p:tagLst xmlns:p="http://schemas.openxmlformats.org/presentationml/2006/main">
  <p:tag name="KSO_WM_UNIT_TABLE_BEAUTIFY" val="smartTable{bec9e955-9617-4b79-ba49-1e947804d95c}"/>
  <p:tag name="TABLE_ENDDRAG_ORIGIN_RECT" val="701*97"/>
  <p:tag name="TABLE_ENDDRAG_RECT" val="134*309*701*97"/>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PP_MARK_KEY" val="5ef9426e-f9e7-4236-a3fe-33001efe3294"/>
  <p:tag name="COMMONDATA" val="eyJoZGlkIjoiODg3ODMzYjUzYjVhODkzMWVhMWRiNTY1NjZhYzhlNWUifQ=="/>
</p:tagLst>
</file>

<file path=ppt/theme/theme1.xml><?xml version="1.0" encoding="utf-8"?>
<a:theme xmlns:a="http://schemas.openxmlformats.org/drawingml/2006/main" name="Management">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主题">
      <a:majorFont>
        <a:latin typeface="Times New Roman"/>
        <a:ea typeface="楷体_GB2312"/>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Office 主题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Office 主题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Office 主题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Office 主题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Office 主题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Office 主题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Office 主题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Office 主题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Office 主题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Management</Template>
  <TotalTime>0</TotalTime>
  <Words>7265</Words>
  <Application>WPS 演示</Application>
  <PresentationFormat>全屏显示(4:3)</PresentationFormat>
  <Paragraphs>351</Paragraphs>
  <Slides>28</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28</vt:i4>
      </vt:variant>
    </vt:vector>
  </HeadingPairs>
  <TitlesOfParts>
    <vt:vector size="43" baseType="lpstr">
      <vt:lpstr>Arial</vt:lpstr>
      <vt:lpstr>宋体</vt:lpstr>
      <vt:lpstr>Wingdings</vt:lpstr>
      <vt:lpstr>Verdana</vt:lpstr>
      <vt:lpstr>Times New Roman</vt:lpstr>
      <vt:lpstr>楷体_GB2312</vt:lpstr>
      <vt:lpstr>新宋体</vt:lpstr>
      <vt:lpstr>微软雅黑</vt:lpstr>
      <vt:lpstr>Arial Unicode MS</vt:lpstr>
      <vt:lpstr>Calibri</vt:lpstr>
      <vt:lpstr>Management</vt:lpstr>
      <vt:lpstr>Visio.Drawing.11</vt:lpstr>
      <vt:lpstr>Visio.Drawing.11</vt:lpstr>
      <vt:lpstr>Visio.Drawing.11</vt:lpstr>
      <vt:lpstr>Visio.Drawing.11</vt:lpstr>
      <vt:lpstr>Java EE项目开发教程</vt:lpstr>
      <vt:lpstr>本章目标</vt:lpstr>
      <vt:lpstr>本章内容</vt:lpstr>
      <vt:lpstr>8.1 拦截器</vt:lpstr>
      <vt:lpstr>8.1 拦截器</vt:lpstr>
      <vt:lpstr>8.1 拦截器</vt:lpstr>
      <vt:lpstr>8.1 拦截器</vt:lpstr>
      <vt:lpstr>8.1 拦截器</vt:lpstr>
      <vt:lpstr>8.1 拦截器</vt:lpstr>
      <vt:lpstr>8.1 拦截器</vt:lpstr>
      <vt:lpstr>8.2 异常处理</vt:lpstr>
      <vt:lpstr>8.2 异常处理</vt:lpstr>
      <vt:lpstr>8.2 异常处理</vt:lpstr>
      <vt:lpstr>8.2 异常处理</vt:lpstr>
      <vt:lpstr>8.2 异常处理</vt:lpstr>
      <vt:lpstr>8.2 异常处理</vt:lpstr>
      <vt:lpstr>8.3 文件上传和下载</vt:lpstr>
      <vt:lpstr>8.3 文件上传和下载</vt:lpstr>
      <vt:lpstr>8.3 文件上传和下载</vt:lpstr>
      <vt:lpstr>8.3 文件上传和下载</vt:lpstr>
      <vt:lpstr>8.3 文件上传和下载</vt:lpstr>
      <vt:lpstr>8.4 SSM框架整合</vt:lpstr>
      <vt:lpstr>8.4 SSM框架整合</vt:lpstr>
      <vt:lpstr>8.4 SSM框架整合</vt:lpstr>
      <vt:lpstr>8.4 SSM框架整合</vt:lpstr>
      <vt:lpstr>8.4 SSM框架整合</vt:lpstr>
      <vt:lpstr>8.4 SSM框架整合</vt:lpstr>
      <vt:lpstr>本章小结</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管理信息系统  Management Information System</dc:title>
  <dc:creator>px</dc:creator>
  <cp:lastModifiedBy>潘章明</cp:lastModifiedBy>
  <cp:revision>201</cp:revision>
  <dcterms:created xsi:type="dcterms:W3CDTF">2018-07-29T11:00:00Z</dcterms:created>
  <dcterms:modified xsi:type="dcterms:W3CDTF">2023-05-23T14:49:53Z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CE8092A020264827AE19C4BA46719D33</vt:lpwstr>
  </property>
  <property fmtid="{D5CDD505-2E9C-101B-9397-08002B2CF9AE}" pid="3" name="KSOProductBuildVer">
    <vt:lpwstr>2052-11.1.0.14309</vt:lpwstr>
  </property>
</Properties>
</file>