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3"/>
    <p:sldId id="259" r:id="rId4"/>
    <p:sldId id="321" r:id="rId5"/>
    <p:sldId id="413" r:id="rId6"/>
    <p:sldId id="414" r:id="rId7"/>
    <p:sldId id="415" r:id="rId8"/>
    <p:sldId id="416" r:id="rId9"/>
    <p:sldId id="417" r:id="rId10"/>
    <p:sldId id="265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41" r:id="rId21"/>
    <p:sldId id="442" r:id="rId22"/>
    <p:sldId id="443" r:id="rId23"/>
    <p:sldId id="444" r:id="rId24"/>
    <p:sldId id="445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18" r:id="rId38"/>
  </p:sldIdLst>
  <p:sldSz cx="12192000" cy="6858000"/>
  <p:notesSz cx="6858000" cy="9144000"/>
  <p:custDataLst>
    <p:tags r:id="rId4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072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4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ym typeface="+mn-ea"/>
              </a:rPr>
              <a:t>Java EE</a:t>
            </a:r>
            <a:r>
              <a:rPr lang="zh-CN" altLang="en-US" sz="4400" dirty="0">
                <a:sym typeface="+mn-ea"/>
              </a:rPr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第9章 Spring Boot基础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Boot依赖配置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271270" y="2132965"/>
          <a:ext cx="9626600" cy="22910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248025"/>
                <a:gridCol w="6378575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名称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spring-boot-starter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核心starter，包括自动配置、日志记录和YAML文件的支持。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spring-boot-starter-web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支持Web应用，包括Tomcat和spring-webmvc。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测试依赖，包括JUnit、Spring-test等。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提供访问JSON数据支持。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spring-boot-starter-data-redis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提供SpringData Redis依赖。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spring-boot-starter-aop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支持AOP的依赖，包括spring AOP和AspectJ。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6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spring-boot-starter-thymeleaf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支持Thymeleaf模板引擎的依赖。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1、理解启动类</a:t>
            </a:r>
            <a:endParaRPr lang="en-US" altLang="zh-CN" dirty="0"/>
          </a:p>
          <a:p>
            <a:pPr lvl="1"/>
            <a:r>
              <a:rPr lang="en-US" altLang="zh-CN" dirty="0"/>
              <a:t>Spring Boot项目在根目录中有一个包含main()方法的启动类，该启动类以“项目名+Application”命名，启动类的main()方法是程序的入口，运行Spring Boot项目，实际上是运行main()方法。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4364990"/>
            <a:ext cx="93008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@SpringBootApplication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Ex09Application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public static void main(String[] args)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SpringApplication.run(Ex09Application.class, args);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}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2、自动配置原理</a:t>
            </a:r>
            <a:endParaRPr lang="en-US" altLang="zh-CN" dirty="0"/>
          </a:p>
          <a:p>
            <a:pPr lvl="1"/>
            <a:r>
              <a:rPr lang="en-US" altLang="zh-CN" dirty="0"/>
              <a:t>main()静态方法的运行是在诸多组件及配置的支持下完成的，这些基础工作由@SpringBootApplication注解提供。在Spring Boot项目中，@SpringBootApplication注解能够扫描注册Spring组件并提供自动配置。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2、自动配置原理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15415" y="2420620"/>
            <a:ext cx="96177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// ... ...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@Target({ElementType.TYPE})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@Retention(RetentionPolicy.RUNTIME)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@Documented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@Inherited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@SpringBootConfiguration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@EnableAutoConfiguration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@ComponentScan(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excludeFilters = {@Filter(type = FilterType.CUSTOM,classes = {TypeExcludeFilter.class}),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@Filter(type = FilterType.CUSTOM,classes = {AutoConfigurationExcludeFilter.class})})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@interface SpringBootApplication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// ... ...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（1）元注解</a:t>
            </a:r>
            <a:endParaRPr lang="en-US" altLang="zh-CN" dirty="0"/>
          </a:p>
          <a:p>
            <a:pPr lvl="2"/>
            <a:r>
              <a:rPr lang="en-US" altLang="zh-CN" dirty="0"/>
              <a:t>元注解的作用是标注其他的注解，通常用在自定义注解中，用于指定自定义注解的一些特性。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52930" y="3429000"/>
          <a:ext cx="9293225" cy="17252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63700"/>
                <a:gridCol w="7629525"/>
              </a:tblGrid>
              <a:tr h="1568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元注解名称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@Target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说明自定义注解的修饰范围，如类或接口（TYPE）、方法（METHOD）、方法参数（PARAMETER）、成员变量（FIELD）等，由枚举类型ElementType表示。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470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@Retention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说明自定义注解被保留的时间长短，即被描述注解的生命周期。由枚举类型RetentionPolicy表示，常见的生命周期包括运行时（RUNTIME）、源文件级（SOURCE）及字节码文件级（CLASS）等。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470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@Documented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是一个标记注解（即没有属性），说明被标注的自定义注解类会被JavaDoc 之类的工具处理，注解类型信息会被包含在生成的帮助文档中。默认情况下，JavaDoc不包括注解类型信息。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136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@Inherited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是一个标记注解（即没有属性），说明被标注的自定义注解类可以被继承，例如，一个类被可被继承的注解标注后，则注解也作用于该类的派生类。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（2）@SpringBootConfiguration注解</a:t>
            </a:r>
            <a:endParaRPr lang="en-US" altLang="zh-CN" dirty="0"/>
          </a:p>
          <a:p>
            <a:pPr lvl="2"/>
            <a:r>
              <a:rPr lang="en-US" altLang="zh-CN" dirty="0"/>
              <a:t>如果查看@SpringBootConfiguration注解的定义信息会发现，该注解实际上是对@Configuration注解的封装，而@Configuration注解是@Component注解的封装。因此，被@SpringBootConfiguration注解标注的类都是可被组件扫描器扫描的配置类。</a:t>
            </a:r>
            <a:endParaRPr lang="en-US" altLang="zh-CN" dirty="0"/>
          </a:p>
          <a:p>
            <a:pPr lvl="1"/>
            <a:r>
              <a:rPr lang="en-US" altLang="zh-CN" dirty="0"/>
              <a:t>（3）@EnableAutoConfiguration注解</a:t>
            </a:r>
            <a:endParaRPr lang="en-US" altLang="zh-CN" dirty="0"/>
          </a:p>
          <a:p>
            <a:pPr lvl="2"/>
            <a:r>
              <a:rPr lang="en-US" altLang="zh-CN" dirty="0"/>
              <a:t>@EnableAutoConfiguration注解用于开启自动配置功能，是一个组合注解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（3）@EnableAutoConfiguration注解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31315" y="2564765"/>
            <a:ext cx="87706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// ... ...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@Target({ElementType.TYPE})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@Retention(RetentionPolicy.RUNTIME)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@Documented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@Inherited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@AutoConfigurationPackage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@Import({AutoConfigurationImportSelector.class})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@interface EnableAutoConfiguration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// ... ...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Spring Boot项目运行机制</a:t>
            </a:r>
            <a:endParaRPr lang="en-US" altLang="zh-CN" dirty="0"/>
          </a:p>
          <a:p>
            <a:pPr lvl="1"/>
            <a:r>
              <a:rPr lang="en-US" altLang="zh-CN" dirty="0"/>
              <a:t>（4）@ComponentScan注解</a:t>
            </a:r>
            <a:endParaRPr lang="en-US" altLang="zh-CN" dirty="0"/>
          </a:p>
          <a:p>
            <a:pPr lvl="2"/>
            <a:r>
              <a:rPr lang="en-US" altLang="zh-CN" dirty="0"/>
              <a:t>@ComponentScan注解是一个组件扫描器，将当前包及其子包中所有被@Compoent注解标注的类，扫描装配到IoC容器中。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配置热部署</a:t>
            </a:r>
            <a:endParaRPr lang="en-US" altLang="zh-CN" dirty="0"/>
          </a:p>
          <a:p>
            <a:pPr lvl="1"/>
            <a:r>
              <a:rPr lang="en-US" altLang="zh-CN" dirty="0"/>
              <a:t>热部署是指在不重启Web服务的情况下，更新页面文件、Java类代码或配置文件，可使修改内容生效。通过热部署，可提升开发效率，节省程序打包和重启的时间。基于IDEA创建的Spring boot项目开启热部署，需要完成如下3个方面的设置。</a:t>
            </a:r>
            <a:endParaRPr lang="en-US" altLang="zh-CN" dirty="0"/>
          </a:p>
          <a:p>
            <a:pPr lvl="2"/>
            <a:r>
              <a:rPr lang="en-US" altLang="zh-CN" dirty="0"/>
              <a:t>1、添加spring-boot-devtools组件依赖</a:t>
            </a:r>
            <a:endParaRPr lang="en-US" altLang="zh-CN" dirty="0"/>
          </a:p>
          <a:p>
            <a:pPr lvl="2"/>
            <a:r>
              <a:rPr lang="en-US" altLang="zh-CN" dirty="0"/>
              <a:t>2、设置Maven插件运行方式</a:t>
            </a:r>
            <a:endParaRPr lang="en-US" altLang="zh-CN" dirty="0"/>
          </a:p>
          <a:p>
            <a:pPr lvl="2"/>
            <a:r>
              <a:rPr lang="en-US" altLang="zh-CN" dirty="0"/>
              <a:t>3、修改IDEA的自动编译设置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1、添加spring-boot-devtools组件依赖</a:t>
            </a:r>
            <a:endParaRPr lang="en-US" altLang="zh-CN" dirty="0"/>
          </a:p>
          <a:p>
            <a:pPr lvl="1"/>
            <a:r>
              <a:rPr lang="en-US" altLang="zh-CN" dirty="0"/>
              <a:t>在pom.xml文件中添加“spring-boot-devtools”组件依赖，代码如code 9.9所示。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2104390" y="3500755"/>
            <a:ext cx="79038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&lt;dependency&gt;    &lt;groupId&gt;org.springframework.boot&lt;/groupId&gt;    &lt;artifactId&gt;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spring-boot-devtools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&lt;/artifactId&gt;    &lt;optional&gt;true&lt;/optional&gt;&lt;/dependency&gt;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了解约定优于配置、自动配置管理等概念</a:t>
            </a:r>
            <a:endParaRPr lang="zh-CN" dirty="0"/>
          </a:p>
          <a:p>
            <a:pPr algn="l">
              <a:buSzTx/>
            </a:pPr>
            <a:r>
              <a:rPr lang="zh-CN" dirty="0"/>
              <a:t>熟悉</a:t>
            </a:r>
            <a:r>
              <a:rPr lang="en-US" altLang="zh-CN" dirty="0"/>
              <a:t>Spring Boot</a:t>
            </a:r>
            <a:r>
              <a:rPr lang="zh-CN" altLang="en-US" dirty="0"/>
              <a:t>的依赖管理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理解</a:t>
            </a:r>
            <a:r>
              <a:rPr lang="en-US" altLang="zh-CN" dirty="0"/>
              <a:t>Spring Boot</a:t>
            </a:r>
            <a:r>
              <a:rPr lang="zh-CN" altLang="en-US" dirty="0"/>
              <a:t>的运行机制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了解热部署及其配置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掌握</a:t>
            </a:r>
            <a:r>
              <a:rPr lang="en-US" altLang="zh-CN" dirty="0"/>
              <a:t>Spring boot</a:t>
            </a:r>
            <a:r>
              <a:rPr lang="zh-CN" altLang="en-US" dirty="0"/>
              <a:t>的常见配置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2、设置Maven插件运行方式</a:t>
            </a:r>
            <a:endParaRPr lang="en-US" altLang="zh-CN" dirty="0"/>
          </a:p>
          <a:p>
            <a:pPr lvl="1"/>
            <a:r>
              <a:rPr lang="en-US" altLang="zh-CN" dirty="0"/>
              <a:t>默认情况下，Maven采用自带的JVM虚拟机运行插件，无法支持热部署功能，因此，需要修改Maven插件配置，调整Maven插件的运行方式，即启用新的JVM虚拟机进程运行插件。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2207260" y="3789045"/>
            <a:ext cx="832294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&lt;plugin&gt;    &lt;groupId&gt;org.springframework.boot&lt;/groupId&gt;    &lt;artifactId&gt;spring-boot-maven-plugin&lt;/artifactId&gt;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    &lt;configuration&gt;&lt;fork&gt;true&lt;/fork&gt;&lt;/configuration&gt;</a:t>
            </a:r>
            <a:r>
              <a:rPr lang="en-US" sz="2400" b="0">
                <a:latin typeface="Times New Roman" panose="02020603050405020304" charset="0"/>
                <a:ea typeface="宋体" panose="02010600030101010101" pitchFamily="2" charset="-122"/>
              </a:rPr>
              <a:t>&lt;/plugin&gt;</a:t>
            </a:r>
            <a:endParaRPr lang="en-US" altLang="en-US" sz="24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3、修改IDEA的自动编译设置</a:t>
            </a:r>
            <a:endParaRPr lang="en-US" altLang="zh-CN" dirty="0"/>
          </a:p>
          <a:p>
            <a:pPr lvl="1"/>
            <a:r>
              <a:rPr lang="en-US" altLang="zh-CN" dirty="0"/>
              <a:t>为了支持热部署功能，需要IDEA在保存Java源文件后自动将其编译成class文件，因此，需要在【Settings】对话框中启动自动编译设置，即选中【Build project automatically】复选框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5640" y="3284855"/>
            <a:ext cx="45910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3、修改IDEA的自动编译设置</a:t>
            </a:r>
            <a:endParaRPr lang="en-US" altLang="zh-CN" dirty="0"/>
          </a:p>
          <a:p>
            <a:pPr lvl="1"/>
            <a:r>
              <a:rPr lang="en-US" altLang="zh-CN" dirty="0"/>
              <a:t>按【Ctrl】+【Shift】+【Alt】+【/】组合键，弹出【Maintenance】窗口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选择【Registry】选项，在弹出的【Registry】对话框中勾选【compiler.automake.allow.when.app.running】复选框，启动在项目运行期间的构建功能，再单击【Close】按钮关闭对话框。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图片 1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505" y="2924810"/>
            <a:ext cx="3707130" cy="1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3、修改IDEA的自动编译设置</a:t>
            </a:r>
            <a:endParaRPr lang="en-US" altLang="zh-CN" dirty="0"/>
          </a:p>
          <a:p>
            <a:pPr lvl="1"/>
            <a:r>
              <a:rPr lang="zh-CN" altLang="en-US" dirty="0"/>
              <a:t>最后，在【Run/Debug Configurations】对话框的【On Update action】和【On frame deactivation】两个下拉列表中选择【Update classes and resources】选项后，单击【OK】按钮保存项目运行期间代码及页面的更新策略，即在内容更新或IDEA窗口失去焦点时启用更新。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测试Web应用</a:t>
            </a:r>
            <a:endParaRPr lang="en-US" altLang="zh-CN" dirty="0"/>
          </a:p>
          <a:p>
            <a:pPr lvl="1"/>
            <a:r>
              <a:rPr lang="en-US" altLang="zh-CN" dirty="0"/>
              <a:t>Spring Boot支持的常用测试框架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03705" y="2493010"/>
          <a:ext cx="9584690" cy="1259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709420"/>
                <a:gridCol w="7875270"/>
              </a:tblGrid>
              <a:tr h="157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名称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JUnit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基于Java语言的单元测试框架。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SpringTest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为SpringBoot应用提供集成测试和工具支持。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AssertJ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支持流式断言的Java测试框架。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Hamcrest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是一个匹配器库。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Mockito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是一个JavaMock框架。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JSONassert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是一个针对JSON的断言库。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574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JsonPath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是一个JSONXPath库。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测试Web应用</a:t>
            </a:r>
            <a:endParaRPr lang="en-US" altLang="zh-CN" dirty="0"/>
          </a:p>
          <a:p>
            <a:pPr lvl="1"/>
            <a:r>
              <a:rPr lang="en-US" altLang="zh-CN" dirty="0"/>
              <a:t>1、测试业务类</a:t>
            </a:r>
            <a:endParaRPr lang="en-US" altLang="zh-CN" dirty="0"/>
          </a:p>
          <a:p>
            <a:pPr lvl="2"/>
            <a:r>
              <a:rPr lang="en-US" altLang="zh-CN" dirty="0"/>
              <a:t>Spring Boot程序启动时，由@Service注解标注的类被装载到IoC容器中，测试时将IoC容器中Bean注入到测试类中，不需要使用new关键词创建Service类实例。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测试Web应用</a:t>
            </a:r>
            <a:endParaRPr lang="en-US" altLang="zh-CN" dirty="0"/>
          </a:p>
          <a:p>
            <a:pPr lvl="1"/>
            <a:r>
              <a:rPr lang="en-US" altLang="zh-CN" dirty="0"/>
              <a:t>2、测试处理器</a:t>
            </a:r>
            <a:endParaRPr lang="en-US" altLang="zh-CN" dirty="0"/>
          </a:p>
          <a:p>
            <a:pPr lvl="1"/>
            <a:r>
              <a:rPr lang="en-US" altLang="zh-CN" dirty="0"/>
              <a:t>测试处理器需要按照处理器映射路径和参数提交Web请求和数据，但是，提交Web请求需要网络运行环境。幸运的是，Spring提供MockMvc，以模拟方式解决了发送Web请求。MockMvc由spring-test包提供，实现了对HTTP请求的模拟，能够方便地向处理器发送HTTP请求。MockMvc实例由MockMvcBuilder接口的builder()方法构造，MockMvcBuilder接口有两个实现类，分别是StandaloneMockMvcBuilder和DefaultMockMvcBuilder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全局配置文件</a:t>
            </a:r>
            <a:endParaRPr lang="en-US" altLang="zh-CN" dirty="0"/>
          </a:p>
          <a:p>
            <a:pPr lvl="1"/>
            <a:r>
              <a:rPr lang="en-US" altLang="zh-CN" dirty="0"/>
              <a:t>Spring Boot项目中可以使用application.properties或application.yaml作为全局配置文件，通常放在项目的“main/resources”目录中。鉴于两个全局配置文件的用法大同小异，本节仅介绍application.properties属性文件编写格式。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87170" y="3716655"/>
            <a:ext cx="78549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server.port=8090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server.servlet.context-path=/ex09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spring.session.timeout=90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book.bookId=1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book.bookName=数据结构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book.price=58.5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book.author=张大山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book.publisher.pubId=1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book.publisher.pubName=电子工业出版社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book.publisher.contacter=李伟峰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读取应用配</a:t>
            </a:r>
            <a:r>
              <a:rPr lang="zh-CN" altLang="en-US" dirty="0">
                <a:sym typeface="+mn-ea"/>
              </a:rPr>
              <a:t>置</a:t>
            </a:r>
            <a:endParaRPr lang="en-US" altLang="zh-CN" dirty="0"/>
          </a:p>
          <a:p>
            <a:pPr lvl="1"/>
            <a:r>
              <a:rPr lang="en-US" altLang="zh-CN" dirty="0"/>
              <a:t>Spring Boot提供了多种方式读取全局配置文件中的自定义属性，下面着重介绍其中的3种，即Environment类、@Value注解及@ConfigurationProperties注解。</a:t>
            </a:r>
            <a:endParaRPr lang="en-US" altLang="zh-CN" dirty="0"/>
          </a:p>
          <a:p>
            <a:pPr lvl="1"/>
            <a:r>
              <a:rPr lang="en-US" altLang="zh-CN" dirty="0"/>
              <a:t>1、使用Environment类读取配置信息</a:t>
            </a:r>
            <a:endParaRPr lang="en-US" altLang="zh-CN" dirty="0"/>
          </a:p>
          <a:p>
            <a:pPr lvl="2"/>
            <a:r>
              <a:rPr lang="en-US" altLang="zh-CN" dirty="0"/>
              <a:t>Environment是一个通用的读取应用程序运行时环境变量的类，该类使用非常简单，只需通过Environment类的实例方法getProperty()，便可按键（key）名获得环境变量的值。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读取应用配</a:t>
            </a:r>
            <a:r>
              <a:rPr lang="zh-CN" altLang="en-US" dirty="0">
                <a:sym typeface="+mn-ea"/>
              </a:rPr>
              <a:t>置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/>
              <a:t>2、使用@Value注解读取配置信息</a:t>
            </a:r>
            <a:endParaRPr lang="en-US" altLang="zh-CN" dirty="0"/>
          </a:p>
          <a:p>
            <a:pPr lvl="2"/>
            <a:r>
              <a:rPr lang="en-US" altLang="zh-CN" dirty="0"/>
              <a:t>@Value注解是Spring提供的，用于给Bean实例中基本类型属性注入一个值。与@Autowired注解类似，@Value注解不要求Bean提供getter和setter方法。由于@Value注解是给Bean实例注入属性值，因此，要求被注入的Bean要装配到IoC容器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9.1 Spring Boot简介</a:t>
            </a:r>
            <a:endParaRPr dirty="0"/>
          </a:p>
          <a:p>
            <a:pPr algn="l">
              <a:buSzTx/>
            </a:pPr>
            <a:r>
              <a:rPr dirty="0"/>
              <a:t>9.2 Spring Boot入门实例</a:t>
            </a:r>
            <a:endParaRPr dirty="0"/>
          </a:p>
          <a:p>
            <a:pPr algn="l">
              <a:buSzTx/>
            </a:pPr>
            <a:r>
              <a:rPr dirty="0"/>
              <a:t>9.3 Spring Boot配置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读取应用配</a:t>
            </a:r>
            <a:r>
              <a:rPr lang="zh-CN" altLang="en-US" dirty="0"/>
              <a:t>置</a:t>
            </a:r>
            <a:endParaRPr lang="en-US" altLang="zh-CN" dirty="0"/>
          </a:p>
          <a:p>
            <a:pPr lvl="1"/>
            <a:r>
              <a:rPr lang="en-US" altLang="zh-CN" dirty="0"/>
              <a:t>3、使用@ConfigurationProperties注解读取配置信息</a:t>
            </a:r>
            <a:endParaRPr lang="en-US" altLang="zh-CN" dirty="0"/>
          </a:p>
          <a:p>
            <a:pPr lvl="2"/>
            <a:r>
              <a:rPr lang="en-US" altLang="zh-CN" dirty="0"/>
              <a:t>采用Environment类和@Value注解，从全局配置文件中读取数据，只能按键名逐一读取，效率较低，不适合读取数据较多的情形。为此，Spring Boot提供了@ConfigurationProperties注解，从全局配置文件中读取所需的属性值。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日志配置</a:t>
            </a:r>
            <a:endParaRPr lang="en-US" altLang="zh-CN" dirty="0"/>
          </a:p>
          <a:p>
            <a:pPr lvl="1"/>
            <a:r>
              <a:rPr lang="en-US" altLang="zh-CN" dirty="0"/>
              <a:t>默认情况下，Spring Boot采用Logback记录日志信息，以INFO级别输出到控制台。由于spring-boot-starter中已经包含了spring-boot-starter-logging依赖，所以无需再为日志添加依赖信息。</a:t>
            </a:r>
            <a:endParaRPr lang="en-US" altLang="zh-CN" dirty="0"/>
          </a:p>
          <a:p>
            <a:pPr lvl="1"/>
            <a:r>
              <a:rPr lang="en-US" altLang="zh-CN" dirty="0"/>
              <a:t>日志共包括6个级别，从低到高依次为trace、debug、info、warn、error及fatal等。Spring Boot的默认日志级别为info，即低于info级别的日志信息不会输出。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日志配置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170" y="1988820"/>
            <a:ext cx="9730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# 设置日志的默认级别为info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logging.level.root=info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com.javaee.ex09包中的日志级别为warn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logging.level.com.javaee.ex09=warn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日志文件在项目根目录的log文件夹中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logging.file.name=log/ex09.log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控制台日志输出格式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logging.pattern.console=%d{HH:mm:ss} %level %logger{50}.%M %L: %m%n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文件日志输出格式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logging.pattern.file=%d{yyyy-MM-dd HH:mm:ss:SSS} %level %logger{50}.%M %L: %m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日志配置</a:t>
            </a:r>
            <a:endParaRPr lang="en-US" altLang="zh-CN" dirty="0"/>
          </a:p>
          <a:p>
            <a:pPr lvl="1"/>
            <a:r>
              <a:rPr lang="zh-CN" altLang="en-US" dirty="0"/>
              <a:t>日志输出格式符的含义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559560" y="2708910"/>
          <a:ext cx="9849485" cy="18135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54250"/>
                <a:gridCol w="7595235"/>
              </a:tblGrid>
              <a:tr h="226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格式符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含义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%level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日志级别。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%date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日志发生的时间，可精确到毫秒。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%logger{50}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输出Logger名称，即包名+类名，大括号中的n表示最大限定长度。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%M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日志发生的方法名。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%L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日志发生的代码行。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%m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日志信息。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266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%n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指定日志换行。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日志配置</a:t>
            </a:r>
            <a:endParaRPr lang="en-US" altLang="zh-CN" dirty="0"/>
          </a:p>
          <a:p>
            <a:pPr lvl="1"/>
            <a:r>
              <a:rPr lang="zh-CN" altLang="en-US" dirty="0"/>
              <a:t>日志输出格式符的含义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59560" y="2420620"/>
            <a:ext cx="87128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private Log log = LogFactory.getLog(ConfigInfoController.class);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@RequestMapping("/test_log")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@ResponseBody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String testLog(){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log.trace("日志输出 trace");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log.debug("日志输出 debug");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log.info("日志输出 info");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log.warn("日志输出 warn");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log.error("日志输出 error");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log.fatal("日志输出 fatal");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return "测试日志配置";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30" name="图片 3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315" y="5805170"/>
            <a:ext cx="8557260" cy="87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9.3 Spring Boot配置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多环境配置</a:t>
            </a:r>
            <a:endParaRPr lang="en-US" altLang="zh-CN" dirty="0"/>
          </a:p>
          <a:p>
            <a:pPr lvl="1"/>
            <a:r>
              <a:rPr lang="en-US" altLang="zh-CN" dirty="0"/>
              <a:t>多环境配置是项目开发的需要，应用程序开发周期中，通常要在开发环境、测试环境及生产环境间不断地切换。不同的运行环境，通常有不同的配置，如服务器端口、数据源等。</a:t>
            </a:r>
            <a:endParaRPr lang="en-US" altLang="zh-CN" dirty="0"/>
          </a:p>
          <a:p>
            <a:pPr lvl="1"/>
            <a:r>
              <a:rPr lang="en-US" altLang="zh-CN" dirty="0"/>
              <a:t>Spring Boot项目中，可以采用Profile配置文件实现多环境配置。Spring Boot要求，多环境配置文件名需要满足application-{profile}.properties格式，其中，{profile}可以是“dev”、“test”或“prod”，分别表示开发、测试和生产环境。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自动配置和依赖管理是Spring Boot的基础内容，本章在给出基本概念的基础上，通过一个入门实例，详细介绍了Spring Boot的基本知识，如依赖启动器、运行机制、热部署及测试等。同时，结合全局配置文件，介绍了配置文件的读取方法、日志配置及多环境配置等主题。</a:t>
            </a:r>
            <a:endParaRPr lang="en-US" altLang="zh-CN" dirty="0"/>
          </a:p>
          <a:p>
            <a:r>
              <a:rPr lang="en-US" altLang="zh-CN" dirty="0"/>
              <a:t>2. Spring Boot将Web应用看作是一个具有main ()方法的应用程序，main ()方法是应用程序运行的起点，也是理解Spring Boot应用程序运行机制的关键所在。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9.1 Spring Boot简介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Pivotal团队在2014年发布Spring 4.0版本的同时，正式推出Spring Boot的第1个版本。</a:t>
            </a:r>
            <a:endParaRPr dirty="0"/>
          </a:p>
          <a:p>
            <a:pPr algn="l">
              <a:buSzTx/>
            </a:pPr>
            <a:r>
              <a:rPr dirty="0"/>
              <a:t>Spring Boot的产生，不是为了替代Spring，而且在Spring的基础上，提供了一种全新的开发体验，使得开发基于Spring的项目变成非常简洁高效。</a:t>
            </a:r>
            <a:endParaRPr dirty="0"/>
          </a:p>
          <a:p>
            <a:pPr algn="l">
              <a:buSzTx/>
            </a:pPr>
            <a:r>
              <a:rPr dirty="0"/>
              <a:t>Spring Boot在Spring生态基础上发展而来，继承Spring两大核心功能Spring IoC和AOP，借助约定优于配置原则重构了Spring的使用方式，屏蔽了复杂的依赖管理和项目配置，给开发人员提供了一整套简单易用、易部署、易维护的分布式系统开发工具。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9.1 Spring Boot简介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1、约定优于配置</a:t>
            </a:r>
            <a:endParaRPr dirty="0"/>
          </a:p>
          <a:p>
            <a:pPr lvl="1" algn="l">
              <a:buSzTx/>
            </a:pPr>
            <a:r>
              <a:rPr dirty="0"/>
              <a:t>按约定编程是一种软件设计范式，即将软件中大部分相对稳定的操作或特性，事先按默认方式约定下来，项目开发期间，只需处理少量不符合约定的内容。Spring Boot的很多设计是基于约定优于配置原则（Convention Over Configuration，简称COC）的，如以“Service”结尾的类默认为业务类，为其自动注入事务，以@Component注解标注的类，装配时以类名首字母小写作为bean实例名等。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9.1 Spring Boot简介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2、自动配置管理</a:t>
            </a:r>
            <a:endParaRPr dirty="0"/>
          </a:p>
          <a:p>
            <a:pPr lvl="1" algn="l">
              <a:buSzTx/>
            </a:pPr>
            <a:r>
              <a:rPr dirty="0"/>
              <a:t>Spring支持多种配置手段，如XML配置文件、注解及配置类等。这些灵活的配置方式给Spring增色不少，但随着Spring集成模块的增多，项目中需要配置的信息量不仅显著增加，而且由配置衍生的问题也给项目的开发和维护增加不少的成本。Spring Boot在遵循约定优于配置原则的基础上，引进了自动配置方法，可以根据项目的应用场景要求和条件，按需自动完成项目的配置管理。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9.1 Spring Boot简介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3、依赖管理</a:t>
            </a:r>
            <a:endParaRPr dirty="0"/>
          </a:p>
          <a:p>
            <a:pPr lvl="1" algn="l">
              <a:buSzTx/>
            </a:pPr>
            <a:r>
              <a:rPr dirty="0"/>
              <a:t>Maven项目最大的特色之一是依赖管理，基于Maven的Spring项目可以充分利用Maven依赖管理的优良特性，管理项目中的依赖。但是，随着项目规模及复杂度的上升，依赖配置信息也会随之快速增加。开发人员不仅要处理需要配置哪些依赖，而且还要选择这些依赖的合适版本，以免发生冲突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9.1 Spring Boot简介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0" y="1219200"/>
            <a:ext cx="5376545" cy="4800600"/>
          </a:xfrm>
        </p:spPr>
        <p:txBody>
          <a:bodyPr/>
          <a:lstStyle/>
          <a:p>
            <a:pPr algn="l">
              <a:buSzTx/>
            </a:pPr>
            <a:r>
              <a:rPr dirty="0"/>
              <a:t>3、依赖管理</a:t>
            </a:r>
            <a:endParaRPr dirty="0"/>
          </a:p>
          <a:p>
            <a:pPr lvl="1" algn="l">
              <a:buSzTx/>
            </a:pPr>
            <a:r>
              <a:rPr dirty="0"/>
              <a:t>Spring Boot不仅能够将相关依赖打包引入项目，而且还可以处理各依赖之间的版本冲突和依赖重复问题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28600"/>
            <a:ext cx="4807585" cy="643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9.2 Spring Boot入门实例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创建Spring Boot项目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0953" y="1988820"/>
            <a:ext cx="2856865" cy="1866900"/>
          </a:xfrm>
          <a:prstGeom prst="rect">
            <a:avLst/>
          </a:prstGeom>
        </p:spPr>
      </p:pic>
      <p:pic>
        <p:nvPicPr>
          <p:cNvPr id="18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11358" y="2924810"/>
            <a:ext cx="3063875" cy="2237740"/>
          </a:xfrm>
          <a:prstGeom prst="rect">
            <a:avLst/>
          </a:prstGeom>
        </p:spPr>
      </p:pic>
      <p:pic>
        <p:nvPicPr>
          <p:cNvPr id="6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67663" y="3933190"/>
            <a:ext cx="3099435" cy="2025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5ae823a1-5392-4682-995d-b9043f8f92a2}"/>
  <p:tag name="TABLE_ENDDRAG_ORIGIN_RECT" val="775*142"/>
  <p:tag name="TABLE_ENDDRAG_RECT" val="122*213*775*142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5ef9426e-f9e7-4236-a3fe-33001efe3294"/>
  <p:tag name="COMMONDATA" val="eyJoZGlkIjoiODg3ODMzYjUzYjVhODkzMWVhMWRiNTY1NjZhYzhlNW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a7a8dffd-447b-40d9-b2c9-4fb7b84df875}"/>
  <p:tag name="TABLE_ENDDRAG_ORIGIN_RECT" val="758*201"/>
  <p:tag name="TABLE_ENDDRAG_RECT" val="100*167*758*201"/>
</p:tagLst>
</file>

<file path=ppt/tags/tag6.xml><?xml version="1.0" encoding="utf-8"?>
<p:tagLst xmlns:p="http://schemas.openxmlformats.org/presentationml/2006/main">
  <p:tag name="KSO_WM_UNIT_TABLE_BEAUTIFY" val="smartTable{04ea0c2e-c9f6-4594-b2b1-ff5877a4cc6c}"/>
</p:tagLst>
</file>

<file path=ppt/tags/tag7.xml><?xml version="1.0" encoding="utf-8"?>
<p:tagLst xmlns:p="http://schemas.openxmlformats.org/presentationml/2006/main">
  <p:tag name="KSO_WM_BEAUTIFY_FLAG" val=""/>
  <p:tag name="KSO_WM_UNIT_PLACING_PICTURE_USER_VIEWPORT" val="{&quot;height&quot;:3618,&quot;width&quot;:4655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905ad936-7132-4415-8f35-f3634f96e286}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8047</Words>
  <Application>WPS 演示</Application>
  <PresentationFormat>全屏显示(4:3)</PresentationFormat>
  <Paragraphs>470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Management</vt:lpstr>
      <vt:lpstr>Java EE项目开发教程</vt:lpstr>
      <vt:lpstr>本章目标</vt:lpstr>
      <vt:lpstr>本章内容</vt:lpstr>
      <vt:lpstr>9.1 Spring Boot简介</vt:lpstr>
      <vt:lpstr>9.1 Spring Boot简介</vt:lpstr>
      <vt:lpstr>9.1 Spring Boot简介</vt:lpstr>
      <vt:lpstr>9.1 Spring Boot简介</vt:lpstr>
      <vt:lpstr>9.1 Spring Boot简介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9.2 Spring Boot入门实例</vt:lpstr>
      <vt:lpstr>9.3 Spring Boot配置</vt:lpstr>
      <vt:lpstr>9.3 Spring Boot配置</vt:lpstr>
      <vt:lpstr>9.3 Spring Boot配置</vt:lpstr>
      <vt:lpstr>9.3 Spring Boot配置</vt:lpstr>
      <vt:lpstr>9.3 Spring Boot配置</vt:lpstr>
      <vt:lpstr>9.3 Spring Boot配置</vt:lpstr>
      <vt:lpstr>9.3 Spring Boot配置</vt:lpstr>
      <vt:lpstr>9.3 Spring Boot配置</vt:lpstr>
      <vt:lpstr>9.3 Spring Boot配置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219</cp:revision>
  <dcterms:created xsi:type="dcterms:W3CDTF">2018-07-29T11:00:00Z</dcterms:created>
  <dcterms:modified xsi:type="dcterms:W3CDTF">2023-05-30T14:07:41Z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2052-11.1.0.14309</vt:lpwstr>
  </property>
</Properties>
</file>