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53C391-E438-483E-8953-676AA0BA0866}">
  <a:tblStyle styleId="{F153C391-E438-483E-8953-676AA0BA08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1cd29cf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1cd29cf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1cd29cf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1cd29cf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1cd29cf3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1cd29cf3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1bd1f9d7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1bd1f9d7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1bd1f9d7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1bd1f9d7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1cd29cf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1cd29cf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1cd29cf3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1cd29cf3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1cd29cf3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1cd29cf3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1cd29cf3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1cd29cf3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1bd1f9d7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1bd1f9d7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1bd1f9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1bd1f9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1bd1f9d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1bd1f9d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1bd1f9d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1bd1f9d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1bd1f9d7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1bd1f9d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1bd1f9d7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1bd1f9d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1bd1f9d7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1bd1f9d7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1cd29cf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1cd29cf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1cd29cf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1cd29cf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033850" y="3114250"/>
            <a:ext cx="5919000" cy="938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3600">
                <a:latin typeface="Comic Sans MS"/>
                <a:ea typeface="Comic Sans MS"/>
                <a:cs typeface="Comic Sans MS"/>
                <a:sym typeface="Comic Sans MS"/>
              </a:rPr>
              <a:t>Validation S4</a:t>
            </a:r>
            <a:endParaRPr sz="3600">
              <a:latin typeface="Comic Sans MS"/>
              <a:ea typeface="Comic Sans MS"/>
              <a:cs typeface="Comic Sans MS"/>
              <a:sym typeface="Comic Sans MS"/>
            </a:endParaRPr>
          </a:p>
        </p:txBody>
      </p:sp>
      <p:sp>
        <p:nvSpPr>
          <p:cNvPr id="55" name="Google Shape;55;p13"/>
          <p:cNvSpPr txBox="1"/>
          <p:nvPr>
            <p:ph idx="1" type="subTitle"/>
          </p:nvPr>
        </p:nvSpPr>
        <p:spPr>
          <a:xfrm>
            <a:off x="140625" y="1456675"/>
            <a:ext cx="8742000" cy="13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5000">
                <a:solidFill>
                  <a:srgbClr val="FF0000"/>
                </a:solidFill>
                <a:latin typeface="Comic Sans MS"/>
                <a:ea typeface="Comic Sans MS"/>
                <a:cs typeface="Comic Sans MS"/>
                <a:sym typeface="Comic Sans MS"/>
              </a:rPr>
              <a:t>Smart Station</a:t>
            </a:r>
            <a:endParaRPr sz="5000">
              <a:solidFill>
                <a:srgbClr val="FF00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311425"/>
            <a:ext cx="3825600" cy="4590900"/>
          </a:xfrm>
          <a:prstGeom prst="rect">
            <a:avLst/>
          </a:prstGeom>
        </p:spPr>
        <p:txBody>
          <a:bodyPr anchorCtr="0" anchor="t" bIns="91425" lIns="91425" spcFirstLastPara="1" rIns="91425" wrap="square" tIns="91425">
            <a:normAutofit lnSpcReduction="20000"/>
          </a:bodyPr>
          <a:lstStyle/>
          <a:p>
            <a:pPr indent="0" lvl="0" marL="0" rtl="0" algn="l">
              <a:spcBef>
                <a:spcPts val="2000"/>
              </a:spcBef>
              <a:spcAft>
                <a:spcPts val="0"/>
              </a:spcAft>
              <a:buClr>
                <a:schemeClr val="dk1"/>
              </a:buClr>
              <a:buSzPts val="1100"/>
              <a:buFont typeface="Arial"/>
              <a:buNone/>
            </a:pPr>
            <a:r>
              <a:rPr lang="fr">
                <a:solidFill>
                  <a:schemeClr val="dk1"/>
                </a:solidFill>
                <a:latin typeface="Comic Sans MS"/>
                <a:ea typeface="Comic Sans MS"/>
                <a:cs typeface="Comic Sans MS"/>
                <a:sym typeface="Comic Sans MS"/>
              </a:rPr>
              <a:t> </a:t>
            </a:r>
            <a:r>
              <a:rPr b="1" i="1" lang="fr">
                <a:solidFill>
                  <a:schemeClr val="dk1"/>
                </a:solidFill>
                <a:latin typeface="Comic Sans MS"/>
                <a:ea typeface="Comic Sans MS"/>
                <a:cs typeface="Comic Sans MS"/>
                <a:sym typeface="Comic Sans MS"/>
              </a:rPr>
              <a:t>Gestion du personnel:</a:t>
            </a:r>
            <a:endParaRPr b="1" i="1">
              <a:solidFill>
                <a:schemeClr val="dk1"/>
              </a:solidFill>
              <a:latin typeface="Comic Sans MS"/>
              <a:ea typeface="Comic Sans MS"/>
              <a:cs typeface="Comic Sans MS"/>
              <a:sym typeface="Comic Sans MS"/>
            </a:endParaRPr>
          </a:p>
          <a:p>
            <a:pPr indent="0" lvl="0" marL="0" rtl="0" algn="l">
              <a:spcBef>
                <a:spcPts val="2000"/>
              </a:spcBef>
              <a:spcAft>
                <a:spcPts val="0"/>
              </a:spcAft>
              <a:buClr>
                <a:schemeClr val="dk1"/>
              </a:buClr>
              <a:buSzPts val="1100"/>
              <a:buFont typeface="Arial"/>
              <a:buNone/>
            </a:pPr>
            <a:r>
              <a:t/>
            </a:r>
            <a:endParaRPr b="1" i="1">
              <a:solidFill>
                <a:schemeClr val="dk1"/>
              </a:solidFill>
              <a:latin typeface="Comic Sans MS"/>
              <a:ea typeface="Comic Sans MS"/>
              <a:cs typeface="Comic Sans MS"/>
              <a:sym typeface="Comic Sans MS"/>
            </a:endParaRPr>
          </a:p>
          <a:p>
            <a:pPr indent="-342900" lvl="0" marL="457200" rtl="0" algn="l">
              <a:spcBef>
                <a:spcPts val="600"/>
              </a:spcBef>
              <a:spcAft>
                <a:spcPts val="0"/>
              </a:spcAft>
              <a:buClr>
                <a:schemeClr val="dk1"/>
              </a:buClr>
              <a:buSzPts val="1800"/>
              <a:buFont typeface="Comic Sans MS"/>
              <a:buChar char="●"/>
            </a:pPr>
            <a:r>
              <a:rPr lang="fr">
                <a:solidFill>
                  <a:schemeClr val="dk1"/>
                </a:solidFill>
                <a:latin typeface="Comic Sans MS"/>
                <a:ea typeface="Comic Sans MS"/>
                <a:cs typeface="Comic Sans MS"/>
                <a:sym typeface="Comic Sans MS"/>
              </a:rPr>
              <a:t>Caractéristiques</a:t>
            </a:r>
            <a:r>
              <a:rPr lang="fr">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a:solidFill>
                  <a:schemeClr val="dk1"/>
                </a:solidFill>
                <a:latin typeface="Comic Sans MS"/>
                <a:ea typeface="Comic Sans MS"/>
                <a:cs typeface="Comic Sans MS"/>
                <a:sym typeface="Comic Sans MS"/>
              </a:rPr>
              <a:t>nom, prénom, type des métiers, expérience, nombre des heures, salaire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fr">
                <a:solidFill>
                  <a:schemeClr val="dk1"/>
                </a:solidFill>
                <a:latin typeface="Comic Sans MS"/>
                <a:ea typeface="Comic Sans MS"/>
                <a:cs typeface="Comic Sans MS"/>
                <a:sym typeface="Comic Sans MS"/>
              </a:rPr>
              <a:t>CRUD:</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ajouter </a:t>
            </a:r>
            <a:r>
              <a:rPr lang="fr">
                <a:solidFill>
                  <a:schemeClr val="dk1"/>
                </a:solidFill>
                <a:latin typeface="Comic Sans MS"/>
                <a:ea typeface="Comic Sans MS"/>
                <a:cs typeface="Comic Sans MS"/>
                <a:sym typeface="Comic Sans MS"/>
              </a:rPr>
              <a:t>des employés</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afficher</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modifier </a:t>
            </a:r>
            <a:r>
              <a:rPr lang="fr">
                <a:solidFill>
                  <a:schemeClr val="dk1"/>
                </a:solidFill>
                <a:latin typeface="Comic Sans MS"/>
                <a:ea typeface="Comic Sans MS"/>
                <a:cs typeface="Comic Sans MS"/>
                <a:sym typeface="Comic Sans MS"/>
              </a:rPr>
              <a:t>des employés</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supprimer des employés</a:t>
            </a:r>
            <a:endParaRPr>
              <a:solidFill>
                <a:schemeClr val="dk1"/>
              </a:solidFill>
              <a:latin typeface="Comic Sans MS"/>
              <a:ea typeface="Comic Sans MS"/>
              <a:cs typeface="Comic Sans MS"/>
              <a:sym typeface="Comic Sans MS"/>
            </a:endParaRPr>
          </a:p>
          <a:p>
            <a:pPr indent="0" lvl="0" marL="0" rtl="0" algn="l">
              <a:spcBef>
                <a:spcPts val="0"/>
              </a:spcBef>
              <a:spcAft>
                <a:spcPts val="1200"/>
              </a:spcAft>
              <a:buNone/>
            </a:pPr>
            <a:r>
              <a:t/>
            </a:r>
            <a:endParaRPr/>
          </a:p>
        </p:txBody>
      </p:sp>
      <p:sp>
        <p:nvSpPr>
          <p:cNvPr id="110" name="Google Shape;110;p22"/>
          <p:cNvSpPr txBox="1"/>
          <p:nvPr/>
        </p:nvSpPr>
        <p:spPr>
          <a:xfrm>
            <a:off x="4137175" y="59850"/>
            <a:ext cx="4881900" cy="51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Métiers:</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050505"/>
              </a:buClr>
              <a:buSzPts val="1800"/>
              <a:buFont typeface="Comic Sans MS"/>
              <a:buChar char="-"/>
            </a:pPr>
            <a:r>
              <a:rPr lang="fr" sz="1800">
                <a:solidFill>
                  <a:srgbClr val="050505"/>
                </a:solidFill>
                <a:latin typeface="Comic Sans MS"/>
                <a:ea typeface="Comic Sans MS"/>
                <a:cs typeface="Comic Sans MS"/>
                <a:sym typeface="Comic Sans MS"/>
              </a:rPr>
              <a:t>Notifier les administrateurs par la retraite d’un membre du personnel en envoyant une notification(windows)</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050505"/>
              </a:buClr>
              <a:buSzPts val="1800"/>
              <a:buFont typeface="Comic Sans MS"/>
              <a:buChar char="-"/>
            </a:pPr>
            <a:r>
              <a:rPr lang="fr" sz="1800">
                <a:solidFill>
                  <a:srgbClr val="050505"/>
                </a:solidFill>
                <a:latin typeface="Comic Sans MS"/>
                <a:ea typeface="Comic Sans MS"/>
                <a:cs typeface="Comic Sans MS"/>
                <a:sym typeface="Comic Sans MS"/>
              </a:rPr>
              <a:t>Faire le planning quotidien sur le travail de chaque employé.</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050505"/>
              </a:buClr>
              <a:buSzPts val="1800"/>
              <a:buFont typeface="Comic Sans MS"/>
              <a:buChar char="-"/>
            </a:pPr>
            <a:r>
              <a:rPr lang="fr" sz="1800">
                <a:solidFill>
                  <a:srgbClr val="050505"/>
                </a:solidFill>
                <a:latin typeface="Comic Sans MS"/>
                <a:ea typeface="Comic Sans MS"/>
                <a:cs typeface="Comic Sans MS"/>
                <a:sym typeface="Comic Sans MS"/>
              </a:rPr>
              <a:t>Trier selon le sexe et le type du métier dans la station </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050505"/>
              </a:buClr>
              <a:buSzPts val="1800"/>
              <a:buFont typeface="Comic Sans MS"/>
              <a:buChar char="-"/>
            </a:pPr>
            <a:r>
              <a:rPr lang="fr" sz="1800">
                <a:solidFill>
                  <a:srgbClr val="050505"/>
                </a:solidFill>
                <a:latin typeface="Comic Sans MS"/>
                <a:ea typeface="Comic Sans MS"/>
                <a:cs typeface="Comic Sans MS"/>
                <a:sym typeface="Comic Sans MS"/>
              </a:rPr>
              <a:t>Faire des statistiques sur l'âge des employés et leurs salaires</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050505"/>
              </a:buClr>
              <a:buSzPts val="1800"/>
              <a:buFont typeface="Comic Sans MS"/>
              <a:buChar char="-"/>
            </a:pPr>
            <a:r>
              <a:rPr lang="fr" sz="1800">
                <a:solidFill>
                  <a:srgbClr val="050505"/>
                </a:solidFill>
                <a:latin typeface="Comic Sans MS"/>
                <a:ea typeface="Comic Sans MS"/>
                <a:cs typeface="Comic Sans MS"/>
                <a:sym typeface="Comic Sans MS"/>
              </a:rPr>
              <a:t>Rechercher les employés selon l'expérience (qui a la plus grande expérience )</a:t>
            </a:r>
            <a:endParaRPr sz="18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335450"/>
            <a:ext cx="3825600" cy="4528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i="1" lang="fr" sz="1900">
                <a:solidFill>
                  <a:schemeClr val="dk1"/>
                </a:solidFill>
                <a:latin typeface="Comic Sans MS"/>
                <a:ea typeface="Comic Sans MS"/>
                <a:cs typeface="Comic Sans MS"/>
                <a:sym typeface="Comic Sans MS"/>
              </a:rPr>
              <a:t>Gestion des stations:</a:t>
            </a:r>
            <a:endParaRPr b="1" i="1" sz="19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57894"/>
              <a:buFont typeface="Arial"/>
              <a:buNone/>
            </a:pPr>
            <a:r>
              <a:t/>
            </a:r>
            <a:endParaRPr b="1" i="1" sz="1900">
              <a:solidFill>
                <a:schemeClr val="dk1"/>
              </a:solidFill>
              <a:latin typeface="Comic Sans MS"/>
              <a:ea typeface="Comic Sans MS"/>
              <a:cs typeface="Comic Sans MS"/>
              <a:sym typeface="Comic Sans MS"/>
            </a:endParaRPr>
          </a:p>
          <a:p>
            <a:pPr indent="-334327" lvl="0" marL="457200" rtl="0" algn="l">
              <a:spcBef>
                <a:spcPts val="0"/>
              </a:spcBef>
              <a:spcAft>
                <a:spcPts val="0"/>
              </a:spcAft>
              <a:buClr>
                <a:schemeClr val="dk1"/>
              </a:buClr>
              <a:buSzPct val="100000"/>
              <a:buFont typeface="Comic Sans MS"/>
              <a:buChar char="●"/>
            </a:pPr>
            <a:r>
              <a:rPr lang="fr">
                <a:solidFill>
                  <a:schemeClr val="dk1"/>
                </a:solidFill>
                <a:latin typeface="Comic Sans MS"/>
                <a:ea typeface="Comic Sans MS"/>
                <a:cs typeface="Comic Sans MS"/>
                <a:sym typeface="Comic Sans MS"/>
              </a:rPr>
              <a:t>Caractéristiques</a:t>
            </a:r>
            <a:r>
              <a:rPr lang="fr">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 code, nombre des lignes visité, nombre de tickets vendus/guichet, nombre de passagers descendants</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solidFill>
                <a:schemeClr val="dk1"/>
              </a:solidFill>
              <a:latin typeface="Comic Sans MS"/>
              <a:ea typeface="Comic Sans MS"/>
              <a:cs typeface="Comic Sans MS"/>
              <a:sym typeface="Comic Sans MS"/>
            </a:endParaRPr>
          </a:p>
          <a:p>
            <a:pPr indent="-334327" lvl="0" marL="457200" rtl="0" algn="l">
              <a:spcBef>
                <a:spcPts val="0"/>
              </a:spcBef>
              <a:spcAft>
                <a:spcPts val="0"/>
              </a:spcAft>
              <a:buClr>
                <a:schemeClr val="dk1"/>
              </a:buClr>
              <a:buSzPct val="100000"/>
              <a:buFont typeface="Comic Sans MS"/>
              <a:buChar char="●"/>
            </a:pPr>
            <a:r>
              <a:rPr lang="fr">
                <a:solidFill>
                  <a:schemeClr val="dk1"/>
                </a:solidFill>
                <a:latin typeface="Comic Sans MS"/>
                <a:ea typeface="Comic Sans MS"/>
                <a:cs typeface="Comic Sans MS"/>
                <a:sym typeface="Comic Sans MS"/>
              </a:rPr>
              <a:t>CRUD:</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ajouter </a:t>
            </a:r>
            <a:r>
              <a:rPr lang="fr">
                <a:solidFill>
                  <a:schemeClr val="dk1"/>
                </a:solidFill>
                <a:latin typeface="Comic Sans MS"/>
                <a:ea typeface="Comic Sans MS"/>
                <a:cs typeface="Comic Sans MS"/>
                <a:sym typeface="Comic Sans MS"/>
              </a:rPr>
              <a:t>une station</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afficher </a:t>
            </a:r>
            <a:r>
              <a:rPr lang="fr">
                <a:solidFill>
                  <a:schemeClr val="dk1"/>
                </a:solidFill>
                <a:latin typeface="Comic Sans MS"/>
                <a:ea typeface="Comic Sans MS"/>
                <a:cs typeface="Comic Sans MS"/>
                <a:sym typeface="Comic Sans MS"/>
              </a:rPr>
              <a:t>une station</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modifier </a:t>
            </a:r>
            <a:r>
              <a:rPr lang="fr">
                <a:solidFill>
                  <a:schemeClr val="dk1"/>
                </a:solidFill>
                <a:latin typeface="Comic Sans MS"/>
                <a:ea typeface="Comic Sans MS"/>
                <a:cs typeface="Comic Sans MS"/>
                <a:sym typeface="Comic Sans MS"/>
              </a:rPr>
              <a:t>une station</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supprimer une station</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116" name="Google Shape;116;p23"/>
          <p:cNvSpPr txBox="1"/>
          <p:nvPr/>
        </p:nvSpPr>
        <p:spPr>
          <a:xfrm>
            <a:off x="4137175" y="616400"/>
            <a:ext cx="4472700" cy="3586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Métiers:</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rgbClr val="050505"/>
                </a:solidFill>
                <a:latin typeface="Comic Sans MS"/>
                <a:ea typeface="Comic Sans MS"/>
                <a:cs typeface="Comic Sans MS"/>
                <a:sym typeface="Comic Sans MS"/>
              </a:rPr>
              <a:t>Localiser des stations(map)</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rgbClr val="050505"/>
                </a:solidFill>
                <a:latin typeface="Comic Sans MS"/>
                <a:ea typeface="Comic Sans MS"/>
                <a:cs typeface="Comic Sans MS"/>
                <a:sym typeface="Comic Sans MS"/>
              </a:rPr>
              <a:t>Avoir de l’assistance intelligente</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rgbClr val="050505"/>
                </a:solidFill>
                <a:latin typeface="Comic Sans MS"/>
                <a:ea typeface="Comic Sans MS"/>
                <a:cs typeface="Comic Sans MS"/>
                <a:sym typeface="Comic Sans MS"/>
              </a:rPr>
              <a:t>Trier les stations par l’ordre alphabétique </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rgbClr val="050505"/>
                </a:solidFill>
                <a:latin typeface="Comic Sans MS"/>
                <a:ea typeface="Comic Sans MS"/>
                <a:cs typeface="Comic Sans MS"/>
                <a:sym typeface="Comic Sans MS"/>
              </a:rPr>
              <a:t>Rechercher la station la plus visitée</a:t>
            </a:r>
            <a:endParaRPr sz="1800">
              <a:solidFill>
                <a:srgbClr val="050505"/>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rgbClr val="050505"/>
                </a:solidFill>
                <a:latin typeface="Comic Sans MS"/>
                <a:ea typeface="Comic Sans MS"/>
                <a:cs typeface="Comic Sans MS"/>
                <a:sym typeface="Comic Sans MS"/>
              </a:rPr>
              <a:t>Faire  statistique sur les métros passant par les stations chaque jours</a:t>
            </a:r>
            <a:endParaRPr sz="1800">
              <a:solidFill>
                <a:srgbClr val="050505"/>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26125" y="409975"/>
            <a:ext cx="3820500" cy="473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i="1" lang="fr">
                <a:solidFill>
                  <a:schemeClr val="dk1"/>
                </a:solidFill>
                <a:latin typeface="Comic Sans MS"/>
                <a:ea typeface="Comic Sans MS"/>
                <a:cs typeface="Comic Sans MS"/>
                <a:sym typeface="Comic Sans MS"/>
              </a:rPr>
              <a:t>Gestion des </a:t>
            </a:r>
            <a:r>
              <a:rPr b="1" i="1" lang="fr">
                <a:solidFill>
                  <a:schemeClr val="dk1"/>
                </a:solidFill>
                <a:latin typeface="Comic Sans MS"/>
                <a:ea typeface="Comic Sans MS"/>
                <a:cs typeface="Comic Sans MS"/>
                <a:sym typeface="Comic Sans MS"/>
              </a:rPr>
              <a:t>Métros</a:t>
            </a:r>
            <a:r>
              <a:rPr b="1" i="1" lang="fr">
                <a:solidFill>
                  <a:schemeClr val="dk1"/>
                </a:solidFill>
                <a:latin typeface="Comic Sans MS"/>
                <a:ea typeface="Comic Sans MS"/>
                <a:cs typeface="Comic Sans MS"/>
                <a:sym typeface="Comic Sans MS"/>
              </a:rPr>
              <a:t>:</a:t>
            </a:r>
            <a:endParaRPr b="1" i="1">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i="1">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fr">
                <a:solidFill>
                  <a:schemeClr val="dk1"/>
                </a:solidFill>
                <a:latin typeface="Comic Sans MS"/>
                <a:ea typeface="Comic Sans MS"/>
                <a:cs typeface="Comic Sans MS"/>
                <a:sym typeface="Comic Sans MS"/>
              </a:rPr>
              <a:t>Caractéristiques</a:t>
            </a:r>
            <a:r>
              <a:rPr lang="fr">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numéro de matricule,        État (en panne, en bon état)</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Clr>
                <a:schemeClr val="dk1"/>
              </a:buClr>
              <a:buSzPts val="1100"/>
              <a:buFont typeface="Arial"/>
              <a:buNone/>
            </a:pPr>
            <a:r>
              <a:rPr lang="fr">
                <a:solidFill>
                  <a:schemeClr val="dk1"/>
                </a:solidFill>
                <a:latin typeface="Comic Sans MS"/>
                <a:ea typeface="Comic Sans MS"/>
                <a:cs typeface="Comic Sans MS"/>
                <a:sym typeface="Comic Sans MS"/>
              </a:rPr>
              <a:t>Nombre de places, Nombre de Km/jour, Nombre de passagers/jours</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fr">
                <a:solidFill>
                  <a:schemeClr val="dk1"/>
                </a:solidFill>
                <a:latin typeface="Comic Sans MS"/>
                <a:ea typeface="Comic Sans MS"/>
                <a:cs typeface="Comic Sans MS"/>
                <a:sym typeface="Comic Sans MS"/>
              </a:rPr>
              <a:t>CRUD:</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a:solidFill>
                  <a:schemeClr val="dk1"/>
                </a:solidFill>
                <a:latin typeface="Comic Sans MS"/>
                <a:ea typeface="Comic Sans MS"/>
                <a:cs typeface="Comic Sans MS"/>
                <a:sym typeface="Comic Sans MS"/>
              </a:rPr>
              <a:t>ajouter </a:t>
            </a:r>
            <a:r>
              <a:rPr lang="fr">
                <a:solidFill>
                  <a:schemeClr val="dk1"/>
                </a:solidFill>
                <a:latin typeface="Comic Sans MS"/>
                <a:ea typeface="Comic Sans MS"/>
                <a:cs typeface="Comic Sans MS"/>
                <a:sym typeface="Comic Sans MS"/>
              </a:rPr>
              <a:t>un métro</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a:solidFill>
                  <a:schemeClr val="dk1"/>
                </a:solidFill>
                <a:latin typeface="Comic Sans MS"/>
                <a:ea typeface="Comic Sans MS"/>
                <a:cs typeface="Comic Sans MS"/>
                <a:sym typeface="Comic Sans MS"/>
              </a:rPr>
              <a:t>afficher </a:t>
            </a:r>
            <a:r>
              <a:rPr lang="fr">
                <a:solidFill>
                  <a:schemeClr val="dk1"/>
                </a:solidFill>
                <a:latin typeface="Comic Sans MS"/>
                <a:ea typeface="Comic Sans MS"/>
                <a:cs typeface="Comic Sans MS"/>
                <a:sym typeface="Comic Sans MS"/>
              </a:rPr>
              <a:t>un métro</a:t>
            </a:r>
            <a:endParaRPr/>
          </a:p>
          <a:p>
            <a:pPr indent="0" lvl="0" marL="0" rtl="0" algn="l">
              <a:spcBef>
                <a:spcPts val="0"/>
              </a:spcBef>
              <a:spcAft>
                <a:spcPts val="0"/>
              </a:spcAft>
              <a:buNone/>
            </a:pPr>
            <a:r>
              <a:rPr lang="fr">
                <a:solidFill>
                  <a:schemeClr val="dk1"/>
                </a:solidFill>
                <a:latin typeface="Comic Sans MS"/>
                <a:ea typeface="Comic Sans MS"/>
                <a:cs typeface="Comic Sans MS"/>
                <a:sym typeface="Comic Sans MS"/>
              </a:rPr>
              <a:t>modifier </a:t>
            </a:r>
            <a:r>
              <a:rPr lang="fr">
                <a:solidFill>
                  <a:schemeClr val="dk1"/>
                </a:solidFill>
                <a:latin typeface="Comic Sans MS"/>
                <a:ea typeface="Comic Sans MS"/>
                <a:cs typeface="Comic Sans MS"/>
                <a:sym typeface="Comic Sans MS"/>
              </a:rPr>
              <a:t>un métro</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a:solidFill>
                  <a:schemeClr val="dk1"/>
                </a:solidFill>
                <a:latin typeface="Comic Sans MS"/>
                <a:ea typeface="Comic Sans MS"/>
                <a:cs typeface="Comic Sans MS"/>
                <a:sym typeface="Comic Sans MS"/>
              </a:rPr>
              <a:t>supprimer un métro</a:t>
            </a:r>
            <a:endParaRPr/>
          </a:p>
        </p:txBody>
      </p:sp>
      <p:sp>
        <p:nvSpPr>
          <p:cNvPr id="122" name="Google Shape;122;p24"/>
          <p:cNvSpPr txBox="1"/>
          <p:nvPr/>
        </p:nvSpPr>
        <p:spPr>
          <a:xfrm>
            <a:off x="4146600" y="409975"/>
            <a:ext cx="4836000" cy="4077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Métiers</a:t>
            </a:r>
            <a:r>
              <a:rPr lang="fr" sz="1800">
                <a:solidFill>
                  <a:schemeClr val="dk1"/>
                </a:solidFill>
                <a:latin typeface="Comic Sans MS"/>
                <a:ea typeface="Comic Sans MS"/>
                <a:cs typeface="Comic Sans MS"/>
                <a:sym typeface="Comic Sans MS"/>
              </a:rPr>
              <a:t>:</a:t>
            </a:r>
            <a:endParaRPr sz="1800">
              <a:solidFill>
                <a:schemeClr val="dk1"/>
              </a:solidFill>
              <a:latin typeface="Comic Sans MS"/>
              <a:ea typeface="Comic Sans MS"/>
              <a:cs typeface="Comic Sans MS"/>
              <a:sym typeface="Comic Sans MS"/>
            </a:endParaRPr>
          </a:p>
          <a:p>
            <a:pPr indent="0" lvl="0" marL="914400" rtl="0" algn="l">
              <a:spcBef>
                <a:spcPts val="0"/>
              </a:spcBef>
              <a:spcAft>
                <a:spcPts val="0"/>
              </a:spcAft>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E</a:t>
            </a:r>
            <a:r>
              <a:rPr lang="fr" sz="1800">
                <a:solidFill>
                  <a:schemeClr val="dk1"/>
                </a:solidFill>
                <a:latin typeface="Comic Sans MS"/>
                <a:ea typeface="Comic Sans MS"/>
                <a:cs typeface="Comic Sans MS"/>
                <a:sym typeface="Comic Sans MS"/>
              </a:rPr>
              <a:t>nregistrer les fiches techniques des véhicules dans des fichiers txt et l'imprimer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Affecter le métro en panne au personnel approprié (technicien)</a:t>
            </a:r>
            <a:endParaRPr sz="1800">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Trier les moyens de transports selon le nombre des places , le nombre de kilométrage/jour et l'âge du métro.</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Rechercher le moyen le plus utilisé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Faire une statistique pour évaluer l'état des moyens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1637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3000">
                <a:solidFill>
                  <a:srgbClr val="FF0000"/>
                </a:solidFill>
                <a:latin typeface="Comic Sans MS"/>
                <a:ea typeface="Comic Sans MS"/>
                <a:cs typeface="Comic Sans MS"/>
                <a:sym typeface="Comic Sans MS"/>
              </a:rPr>
              <a:t>Estimation des contraintes</a:t>
            </a:r>
            <a:endParaRPr sz="3000">
              <a:solidFill>
                <a:srgbClr val="FF0000"/>
              </a:solidFill>
              <a:latin typeface="Comic Sans MS"/>
              <a:ea typeface="Comic Sans MS"/>
              <a:cs typeface="Comic Sans MS"/>
              <a:sym typeface="Comic Sans MS"/>
            </a:endParaRPr>
          </a:p>
        </p:txBody>
      </p:sp>
      <p:sp>
        <p:nvSpPr>
          <p:cNvPr id="128" name="Google Shape;128;p25"/>
          <p:cNvSpPr txBox="1"/>
          <p:nvPr>
            <p:ph idx="1" type="body"/>
          </p:nvPr>
        </p:nvSpPr>
        <p:spPr>
          <a:xfrm>
            <a:off x="311700" y="1152475"/>
            <a:ext cx="8709600" cy="3639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42541"/>
              <a:buFont typeface="Arial"/>
              <a:buNone/>
            </a:pPr>
            <a:r>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rPr lang="fr" sz="2585">
                <a:solidFill>
                  <a:schemeClr val="dk1"/>
                </a:solidFill>
                <a:latin typeface="Comic Sans MS"/>
                <a:ea typeface="Comic Sans MS"/>
                <a:cs typeface="Comic Sans MS"/>
                <a:sym typeface="Comic Sans MS"/>
              </a:rPr>
              <a:t>Pour notre application, nous devons obéir aux contraintes ergonomiques suivantes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rPr lang="fr" sz="2585">
                <a:solidFill>
                  <a:schemeClr val="dk1"/>
                </a:solidFill>
                <a:latin typeface="Comic Sans MS"/>
                <a:ea typeface="Comic Sans MS"/>
                <a:cs typeface="Comic Sans MS"/>
                <a:sym typeface="Comic Sans MS"/>
              </a:rPr>
              <a:t>- permettre un accès rapide de l’information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rPr lang="fr" sz="2585">
                <a:solidFill>
                  <a:schemeClr val="dk1"/>
                </a:solidFill>
                <a:latin typeface="Comic Sans MS"/>
                <a:ea typeface="Comic Sans MS"/>
                <a:cs typeface="Comic Sans MS"/>
                <a:sym typeface="Comic Sans MS"/>
              </a:rPr>
              <a:t>- le délai : le projet doit être terminé et livré avant  fin décembre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rPr lang="fr" sz="2585">
                <a:solidFill>
                  <a:schemeClr val="dk1"/>
                </a:solidFill>
                <a:latin typeface="Comic Sans MS"/>
                <a:ea typeface="Comic Sans MS"/>
                <a:cs typeface="Comic Sans MS"/>
                <a:sym typeface="Comic Sans MS"/>
              </a:rPr>
              <a:t>- le budget : coût direct (dépense d’investissement + fonctionnement )+(frais administratif )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42541"/>
              <a:buFont typeface="Arial"/>
              <a:buNone/>
            </a:pPr>
            <a:r>
              <a:rPr lang="fr" sz="2585">
                <a:solidFill>
                  <a:schemeClr val="dk1"/>
                </a:solidFill>
                <a:latin typeface="Comic Sans MS"/>
                <a:ea typeface="Comic Sans MS"/>
                <a:cs typeface="Comic Sans MS"/>
                <a:sym typeface="Comic Sans MS"/>
              </a:rPr>
              <a:t>- l’organisation des rubriques ,des onglets…</a:t>
            </a:r>
            <a:endParaRPr sz="2585">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 sz="3000">
                <a:solidFill>
                  <a:srgbClr val="FF0000"/>
                </a:solidFill>
                <a:latin typeface="Comic Sans MS"/>
                <a:ea typeface="Comic Sans MS"/>
                <a:cs typeface="Comic Sans MS"/>
                <a:sym typeface="Comic Sans MS"/>
              </a:rPr>
              <a:t>Choix de la charte graphique </a:t>
            </a:r>
            <a:endParaRPr sz="3000">
              <a:solidFill>
                <a:srgbClr val="FF0000"/>
              </a:solidFill>
              <a:latin typeface="Comic Sans MS"/>
              <a:ea typeface="Comic Sans MS"/>
              <a:cs typeface="Comic Sans MS"/>
              <a:sym typeface="Comic Sans MS"/>
            </a:endParaRPr>
          </a:p>
        </p:txBody>
      </p:sp>
      <p:sp>
        <p:nvSpPr>
          <p:cNvPr id="134" name="Google Shape;134;p26"/>
          <p:cNvSpPr txBox="1"/>
          <p:nvPr>
            <p:ph idx="1" type="body"/>
          </p:nvPr>
        </p:nvSpPr>
        <p:spPr>
          <a:xfrm>
            <a:off x="311700" y="955725"/>
            <a:ext cx="5969700" cy="380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t/>
            </a:r>
            <a:endParaRPr sz="1555">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None/>
            </a:pPr>
            <a:r>
              <a:rPr lang="fr" sz="1555">
                <a:solidFill>
                  <a:schemeClr val="dk1"/>
                </a:solidFill>
                <a:latin typeface="Comic Sans MS"/>
                <a:ea typeface="Comic Sans MS"/>
                <a:cs typeface="Comic Sans MS"/>
                <a:sym typeface="Comic Sans MS"/>
              </a:rPr>
              <a:t>-</a:t>
            </a:r>
            <a:r>
              <a:rPr lang="fr" sz="1654">
                <a:solidFill>
                  <a:schemeClr val="dk1"/>
                </a:solidFill>
                <a:latin typeface="Comic Sans MS"/>
                <a:ea typeface="Comic Sans MS"/>
                <a:cs typeface="Comic Sans MS"/>
                <a:sym typeface="Comic Sans MS"/>
              </a:rPr>
              <a:t> </a:t>
            </a:r>
            <a:r>
              <a:rPr lang="fr" sz="1654">
                <a:solidFill>
                  <a:schemeClr val="dk1"/>
                </a:solidFill>
                <a:latin typeface="Comic Sans MS"/>
                <a:ea typeface="Comic Sans MS"/>
                <a:cs typeface="Comic Sans MS"/>
                <a:sym typeface="Comic Sans MS"/>
              </a:rPr>
              <a:t>Ce logo est l’identité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Clr>
                <a:schemeClr val="dk1"/>
              </a:buClr>
              <a:buSzPts val="523"/>
              <a:buFont typeface="Arial"/>
              <a:buNone/>
            </a:pPr>
            <a:r>
              <a:rPr lang="fr" sz="1654">
                <a:solidFill>
                  <a:schemeClr val="dk1"/>
                </a:solidFill>
                <a:latin typeface="Comic Sans MS"/>
                <a:ea typeface="Comic Sans MS"/>
                <a:cs typeface="Comic Sans MS"/>
                <a:sym typeface="Comic Sans MS"/>
              </a:rPr>
              <a:t>de notre application ,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rPr lang="fr" sz="1654">
                <a:solidFill>
                  <a:schemeClr val="dk1"/>
                </a:solidFill>
                <a:latin typeface="Comic Sans MS"/>
                <a:ea typeface="Comic Sans MS"/>
                <a:cs typeface="Comic Sans MS"/>
                <a:sym typeface="Comic Sans MS"/>
              </a:rPr>
              <a:t>Il est moderne et symbolique.</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rPr lang="fr" sz="1654">
                <a:solidFill>
                  <a:schemeClr val="dk1"/>
                </a:solidFill>
                <a:latin typeface="Comic Sans MS"/>
                <a:ea typeface="Comic Sans MS"/>
                <a:cs typeface="Comic Sans MS"/>
                <a:sym typeface="Comic Sans MS"/>
              </a:rPr>
              <a:t>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rPr lang="fr" sz="1654">
                <a:solidFill>
                  <a:schemeClr val="dk1"/>
                </a:solidFill>
                <a:latin typeface="Comic Sans MS"/>
                <a:ea typeface="Comic Sans MS"/>
                <a:cs typeface="Comic Sans MS"/>
                <a:sym typeface="Comic Sans MS"/>
              </a:rPr>
              <a:t>- choix des couleurs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rPr lang="fr" sz="1654">
                <a:solidFill>
                  <a:schemeClr val="dk1"/>
                </a:solidFill>
                <a:latin typeface="Comic Sans MS"/>
                <a:ea typeface="Comic Sans MS"/>
                <a:cs typeface="Comic Sans MS"/>
                <a:sym typeface="Comic Sans MS"/>
              </a:rPr>
              <a:t>la couleur bleu classique car ça signifie la paix, la force et le calme aussi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rPr lang="fr" sz="1654">
                <a:solidFill>
                  <a:schemeClr val="dk1"/>
                </a:solidFill>
                <a:latin typeface="Comic Sans MS"/>
                <a:ea typeface="Comic Sans MS"/>
                <a:cs typeface="Comic Sans MS"/>
                <a:sym typeface="Comic Sans MS"/>
              </a:rPr>
              <a:t>- La police: moderne sans empattements,les linéale sont accessible et technique ,elle exprime la simplicité, modernité et l’adaptabilité.</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t/>
            </a:r>
            <a:endParaRPr sz="1654">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SzPts val="523"/>
              <a:buNone/>
            </a:pPr>
            <a:r>
              <a:rPr lang="fr" sz="1654">
                <a:solidFill>
                  <a:schemeClr val="dk1"/>
                </a:solidFill>
                <a:latin typeface="Comic Sans MS"/>
                <a:ea typeface="Comic Sans MS"/>
                <a:cs typeface="Comic Sans MS"/>
                <a:sym typeface="Comic Sans MS"/>
              </a:rPr>
              <a:t>- les lettres tracés en noire sur fond blanc permettent la lisibilité optimale.</a:t>
            </a:r>
            <a:endParaRPr sz="1654">
              <a:solidFill>
                <a:schemeClr val="dk1"/>
              </a:solidFill>
              <a:latin typeface="Comic Sans MS"/>
              <a:ea typeface="Comic Sans MS"/>
              <a:cs typeface="Comic Sans MS"/>
              <a:sym typeface="Comic Sans MS"/>
            </a:endParaRPr>
          </a:p>
          <a:p>
            <a:pPr indent="0" lvl="0" marL="0" rtl="0" algn="l">
              <a:lnSpc>
                <a:spcPct val="95000"/>
              </a:lnSpc>
              <a:spcBef>
                <a:spcPts val="2000"/>
              </a:spcBef>
              <a:spcAft>
                <a:spcPts val="0"/>
              </a:spcAft>
              <a:buSzPts val="523"/>
              <a:buNone/>
            </a:pPr>
            <a:r>
              <a:t/>
            </a:r>
            <a:endParaRPr sz="1887">
              <a:solidFill>
                <a:srgbClr val="FF0000"/>
              </a:solidFill>
              <a:latin typeface="Comic Sans MS"/>
              <a:ea typeface="Comic Sans MS"/>
              <a:cs typeface="Comic Sans MS"/>
              <a:sym typeface="Comic Sans MS"/>
            </a:endParaRPr>
          </a:p>
          <a:p>
            <a:pPr indent="0" lvl="0" marL="0" rtl="0" algn="l">
              <a:lnSpc>
                <a:spcPct val="95000"/>
              </a:lnSpc>
              <a:spcBef>
                <a:spcPts val="600"/>
              </a:spcBef>
              <a:spcAft>
                <a:spcPts val="0"/>
              </a:spcAft>
              <a:buSzPts val="523"/>
              <a:buNone/>
            </a:pPr>
            <a:r>
              <a:t/>
            </a:r>
            <a:endParaRPr sz="1222">
              <a:solidFill>
                <a:schemeClr val="dk1"/>
              </a:solidFill>
            </a:endParaRPr>
          </a:p>
          <a:p>
            <a:pPr indent="0" lvl="0" marL="0" rtl="0" algn="l">
              <a:lnSpc>
                <a:spcPct val="95000"/>
              </a:lnSpc>
              <a:spcBef>
                <a:spcPts val="0"/>
              </a:spcBef>
              <a:spcAft>
                <a:spcPts val="0"/>
              </a:spcAft>
              <a:buSzPts val="523"/>
              <a:buNone/>
            </a:pPr>
            <a:r>
              <a:t/>
            </a:r>
            <a:endParaRPr sz="1222">
              <a:solidFill>
                <a:schemeClr val="dk1"/>
              </a:solidFill>
            </a:endParaRPr>
          </a:p>
          <a:p>
            <a:pPr indent="0" lvl="0" marL="0" rtl="0" algn="l">
              <a:lnSpc>
                <a:spcPct val="95000"/>
              </a:lnSpc>
              <a:spcBef>
                <a:spcPts val="0"/>
              </a:spcBef>
              <a:spcAft>
                <a:spcPts val="0"/>
              </a:spcAft>
              <a:buClr>
                <a:schemeClr val="dk1"/>
              </a:buClr>
              <a:buSzPts val="523"/>
              <a:buFont typeface="Arial"/>
              <a:buNone/>
            </a:pPr>
            <a:r>
              <a:t/>
            </a:r>
            <a:endParaRPr sz="1555">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0"/>
              </a:spcAft>
              <a:buClr>
                <a:schemeClr val="dk1"/>
              </a:buClr>
              <a:buSzPts val="523"/>
              <a:buFont typeface="Arial"/>
              <a:buNone/>
            </a:pPr>
            <a:r>
              <a:t/>
            </a:r>
            <a:endParaRPr sz="1555">
              <a:solidFill>
                <a:schemeClr val="dk1"/>
              </a:solidFill>
              <a:latin typeface="Comic Sans MS"/>
              <a:ea typeface="Comic Sans MS"/>
              <a:cs typeface="Comic Sans MS"/>
              <a:sym typeface="Comic Sans MS"/>
            </a:endParaRPr>
          </a:p>
          <a:p>
            <a:pPr indent="0" lvl="0" marL="0" rtl="0" algn="l">
              <a:lnSpc>
                <a:spcPct val="95000"/>
              </a:lnSpc>
              <a:spcBef>
                <a:spcPts val="0"/>
              </a:spcBef>
              <a:spcAft>
                <a:spcPts val="1200"/>
              </a:spcAft>
              <a:buSzPts val="523"/>
              <a:buNone/>
            </a:pPr>
            <a:r>
              <a:t/>
            </a:r>
            <a:endParaRPr sz="1555"/>
          </a:p>
        </p:txBody>
      </p:sp>
      <p:pic>
        <p:nvPicPr>
          <p:cNvPr id="135" name="Google Shape;135;p26"/>
          <p:cNvPicPr preferRelativeResize="0"/>
          <p:nvPr/>
        </p:nvPicPr>
        <p:blipFill>
          <a:blip r:embed="rId3">
            <a:alphaModFix/>
          </a:blip>
          <a:stretch>
            <a:fillRect/>
          </a:stretch>
        </p:blipFill>
        <p:spPr>
          <a:xfrm>
            <a:off x="6281400" y="1388075"/>
            <a:ext cx="2628900" cy="173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1637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fr" sz="3000">
                <a:solidFill>
                  <a:srgbClr val="FF0000"/>
                </a:solidFill>
                <a:latin typeface="Comic Sans MS"/>
                <a:ea typeface="Comic Sans MS"/>
                <a:cs typeface="Comic Sans MS"/>
                <a:sym typeface="Comic Sans MS"/>
              </a:rPr>
              <a:t>Etude de la concurrence</a:t>
            </a:r>
            <a:endParaRPr sz="3000">
              <a:solidFill>
                <a:srgbClr val="FF0000"/>
              </a:solidFill>
              <a:latin typeface="Comic Sans MS"/>
              <a:ea typeface="Comic Sans MS"/>
              <a:cs typeface="Comic Sans MS"/>
              <a:sym typeface="Comic Sans MS"/>
            </a:endParaRPr>
          </a:p>
        </p:txBody>
      </p:sp>
      <p:sp>
        <p:nvSpPr>
          <p:cNvPr id="141" name="Google Shape;141;p27"/>
          <p:cNvSpPr txBox="1"/>
          <p:nvPr>
            <p:ph idx="1" type="body"/>
          </p:nvPr>
        </p:nvSpPr>
        <p:spPr>
          <a:xfrm>
            <a:off x="311700" y="863950"/>
            <a:ext cx="3445500" cy="3705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t/>
            </a:r>
            <a:endParaRPr>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ct val="57894"/>
              <a:buFont typeface="Arial"/>
              <a:buNone/>
            </a:pPr>
            <a:r>
              <a:rPr b="1" lang="fr" sz="1900">
                <a:solidFill>
                  <a:schemeClr val="dk1"/>
                </a:solidFill>
                <a:highlight>
                  <a:srgbClr val="FFFFFF"/>
                </a:highlight>
                <a:latin typeface="Comic Sans MS"/>
                <a:ea typeface="Comic Sans MS"/>
                <a:cs typeface="Comic Sans MS"/>
                <a:sym typeface="Comic Sans MS"/>
              </a:rPr>
              <a:t>1- Citymapper : </a:t>
            </a:r>
            <a:endParaRPr b="1" sz="1900">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ct val="57894"/>
              <a:buFont typeface="Arial"/>
              <a:buNone/>
            </a:pPr>
            <a:r>
              <a:t/>
            </a:r>
            <a:endParaRPr b="1" sz="1900">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rPr lang="fr">
                <a:solidFill>
                  <a:schemeClr val="dk1"/>
                </a:solidFill>
                <a:highlight>
                  <a:srgbClr val="FFFFFF"/>
                </a:highlight>
                <a:latin typeface="Comic Sans MS"/>
                <a:ea typeface="Comic Sans MS"/>
                <a:cs typeface="Comic Sans MS"/>
                <a:sym typeface="Comic Sans MS"/>
              </a:rPr>
              <a:t>C’est une application qui fournit des informations telles que les horaires des métros et les mises à jour en temps réel sur les arrivées du transport . En plus ,elle suggère la meilleure section du métro dans laquelle vous pouvez monter (avant,milieu ou arrière ) . </a:t>
            </a:r>
            <a:endParaRPr>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1200"/>
              </a:spcAft>
              <a:buNone/>
            </a:pPr>
            <a:r>
              <a:t/>
            </a:r>
            <a:endParaRPr/>
          </a:p>
        </p:txBody>
      </p:sp>
      <p:pic>
        <p:nvPicPr>
          <p:cNvPr id="142" name="Google Shape;142;p27"/>
          <p:cNvPicPr preferRelativeResize="0"/>
          <p:nvPr/>
        </p:nvPicPr>
        <p:blipFill>
          <a:blip r:embed="rId3">
            <a:alphaModFix/>
          </a:blip>
          <a:stretch>
            <a:fillRect/>
          </a:stretch>
        </p:blipFill>
        <p:spPr>
          <a:xfrm>
            <a:off x="4400125" y="1316025"/>
            <a:ext cx="4432175" cy="325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nvSpPr>
        <p:spPr>
          <a:xfrm>
            <a:off x="170775" y="944325"/>
            <a:ext cx="3183600" cy="209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900">
                <a:solidFill>
                  <a:schemeClr val="dk1"/>
                </a:solidFill>
                <a:highlight>
                  <a:srgbClr val="FFFFFF"/>
                </a:highlight>
                <a:latin typeface="Comic Sans MS"/>
                <a:ea typeface="Comic Sans MS"/>
                <a:cs typeface="Comic Sans MS"/>
                <a:sym typeface="Comic Sans MS"/>
              </a:rPr>
              <a:t>2-Moovit  :</a:t>
            </a:r>
            <a:endParaRPr b="1" sz="1900">
              <a:solidFill>
                <a:schemeClr val="dk1"/>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b="1" sz="1900">
              <a:solidFill>
                <a:schemeClr val="dk1"/>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rPr lang="fr" sz="1800">
                <a:solidFill>
                  <a:schemeClr val="dk1"/>
                </a:solidFill>
                <a:highlight>
                  <a:srgbClr val="FFFFFF"/>
                </a:highlight>
                <a:latin typeface="Comic Sans MS"/>
                <a:ea typeface="Comic Sans MS"/>
                <a:cs typeface="Comic Sans MS"/>
                <a:sym typeface="Comic Sans MS"/>
              </a:rPr>
              <a:t> Elle permet la planification des itinéraires avec le plan de la ville et elle affiche les retards actuels.</a:t>
            </a:r>
            <a:endParaRPr sz="1800">
              <a:solidFill>
                <a:schemeClr val="dk1"/>
              </a:solidFill>
              <a:highlight>
                <a:srgbClr val="FFFFFF"/>
              </a:highlight>
              <a:latin typeface="Comic Sans MS"/>
              <a:ea typeface="Comic Sans MS"/>
              <a:cs typeface="Comic Sans MS"/>
              <a:sym typeface="Comic Sans MS"/>
            </a:endParaRPr>
          </a:p>
        </p:txBody>
      </p:sp>
      <p:pic>
        <p:nvPicPr>
          <p:cNvPr id="148" name="Google Shape;148;p28"/>
          <p:cNvPicPr preferRelativeResize="0"/>
          <p:nvPr/>
        </p:nvPicPr>
        <p:blipFill>
          <a:blip r:embed="rId3">
            <a:alphaModFix/>
          </a:blip>
          <a:stretch>
            <a:fillRect/>
          </a:stretch>
        </p:blipFill>
        <p:spPr>
          <a:xfrm>
            <a:off x="4091600" y="728338"/>
            <a:ext cx="4832075" cy="368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body"/>
          </p:nvPr>
        </p:nvSpPr>
        <p:spPr>
          <a:xfrm>
            <a:off x="180825" y="753450"/>
            <a:ext cx="3275100" cy="38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sz="1900">
                <a:solidFill>
                  <a:schemeClr val="dk1"/>
                </a:solidFill>
                <a:highlight>
                  <a:srgbClr val="FFFFFF"/>
                </a:highlight>
                <a:latin typeface="Comic Sans MS"/>
                <a:ea typeface="Comic Sans MS"/>
                <a:cs typeface="Comic Sans MS"/>
                <a:sym typeface="Comic Sans MS"/>
              </a:rPr>
              <a:t>3-Transit :  </a:t>
            </a:r>
            <a:endParaRPr b="1" sz="1900">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1900">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fr">
                <a:solidFill>
                  <a:schemeClr val="dk1"/>
                </a:solidFill>
                <a:highlight>
                  <a:srgbClr val="FFFFFF"/>
                </a:highlight>
                <a:latin typeface="Comic Sans MS"/>
                <a:ea typeface="Comic Sans MS"/>
                <a:cs typeface="Comic Sans MS"/>
                <a:sym typeface="Comic Sans MS"/>
              </a:rPr>
              <a:t>Transit est une application qui permet la réservation des trajets , le paiement des billet en ligne et elle indique les stations les plus proches de votre emplacement et combien du temps le prochain métro arrivera.  </a:t>
            </a:r>
            <a:endParaRPr>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1200"/>
              </a:spcAft>
              <a:buNone/>
            </a:pPr>
            <a:r>
              <a:t/>
            </a:r>
            <a:endParaRPr/>
          </a:p>
        </p:txBody>
      </p:sp>
      <p:pic>
        <p:nvPicPr>
          <p:cNvPr id="154" name="Google Shape;154;p29"/>
          <p:cNvPicPr preferRelativeResize="0"/>
          <p:nvPr/>
        </p:nvPicPr>
        <p:blipFill>
          <a:blip r:embed="rId3">
            <a:alphaModFix/>
          </a:blip>
          <a:stretch>
            <a:fillRect/>
          </a:stretch>
        </p:blipFill>
        <p:spPr>
          <a:xfrm>
            <a:off x="3968125" y="823775"/>
            <a:ext cx="4590975" cy="405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idx="1" type="body"/>
          </p:nvPr>
        </p:nvSpPr>
        <p:spPr>
          <a:xfrm>
            <a:off x="311700" y="452075"/>
            <a:ext cx="8520600" cy="42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sz="2000">
                <a:solidFill>
                  <a:schemeClr val="dk1"/>
                </a:solidFill>
                <a:highlight>
                  <a:srgbClr val="FFFFFF"/>
                </a:highlight>
                <a:latin typeface="Comic Sans MS"/>
                <a:ea typeface="Comic Sans MS"/>
                <a:cs typeface="Comic Sans MS"/>
                <a:sym typeface="Comic Sans MS"/>
              </a:rPr>
              <a:t>Conclusion:</a:t>
            </a:r>
            <a:endParaRPr b="1" sz="2000">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000">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fr">
                <a:solidFill>
                  <a:schemeClr val="dk1"/>
                </a:solidFill>
                <a:highlight>
                  <a:srgbClr val="FFFFFF"/>
                </a:highlight>
                <a:latin typeface="Comic Sans MS"/>
                <a:ea typeface="Comic Sans MS"/>
                <a:cs typeface="Comic Sans MS"/>
                <a:sym typeface="Comic Sans MS"/>
              </a:rPr>
              <a:t>Ces applications nécessitent essentiellement l’internet alors que vous pouvez utiliser notre “Desktop” même si vous êtes hors ligne . </a:t>
            </a:r>
            <a:endParaRPr>
              <a:solidFill>
                <a:schemeClr val="dk1"/>
              </a:solidFill>
              <a:highlight>
                <a:srgbClr val="FFFFFF"/>
              </a:highlight>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fr">
                <a:solidFill>
                  <a:srgbClr val="050505"/>
                </a:solidFill>
                <a:latin typeface="Comic Sans MS"/>
                <a:ea typeface="Comic Sans MS"/>
                <a:cs typeface="Comic Sans MS"/>
                <a:sym typeface="Comic Sans MS"/>
              </a:rPr>
              <a:t>En plus , ce qui favorise notre application c’est le fait qu’elle est très facile à utiliser et vous ne ressentirez aucune frustration, elle est aussi gratuite et sans bannières publicitaires. De même si vous êtes des clients fidèles vous aurez des promotions sur le prix des billets .</a:t>
            </a:r>
            <a:endParaRPr>
              <a:solidFill>
                <a:schemeClr val="dk1"/>
              </a:solidFill>
              <a:latin typeface="Comic Sans MS"/>
              <a:ea typeface="Comic Sans MS"/>
              <a:cs typeface="Comic Sans MS"/>
              <a:sym typeface="Comic Sans MS"/>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994550" y="482200"/>
            <a:ext cx="6782100" cy="44202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fr" sz="4021">
                <a:solidFill>
                  <a:schemeClr val="dk1"/>
                </a:solidFill>
                <a:latin typeface="Comic Sans MS"/>
                <a:ea typeface="Comic Sans MS"/>
                <a:cs typeface="Comic Sans MS"/>
                <a:sym typeface="Comic Sans MS"/>
              </a:rPr>
              <a:t>Ce projet est </a:t>
            </a:r>
            <a:r>
              <a:rPr lang="fr" sz="4021">
                <a:solidFill>
                  <a:schemeClr val="dk1"/>
                </a:solidFill>
                <a:latin typeface="Comic Sans MS"/>
                <a:ea typeface="Comic Sans MS"/>
                <a:cs typeface="Comic Sans MS"/>
                <a:sym typeface="Comic Sans MS"/>
              </a:rPr>
              <a:t>réalisé par:</a:t>
            </a:r>
            <a:endParaRPr sz="4021">
              <a:solidFill>
                <a:schemeClr val="dk1"/>
              </a:solidFill>
              <a:latin typeface="Comic Sans MS"/>
              <a:ea typeface="Comic Sans MS"/>
              <a:cs typeface="Comic Sans MS"/>
              <a:sym typeface="Comic Sans MS"/>
            </a:endParaRPr>
          </a:p>
          <a:p>
            <a:pPr indent="0" lvl="0" marL="0" rtl="0" algn="ctr">
              <a:spcBef>
                <a:spcPts val="1200"/>
              </a:spcBef>
              <a:spcAft>
                <a:spcPts val="0"/>
              </a:spcAft>
              <a:buNone/>
            </a:pPr>
            <a:r>
              <a:rPr lang="fr" sz="4021">
                <a:solidFill>
                  <a:schemeClr val="dk1"/>
                </a:solidFill>
                <a:latin typeface="Comic Sans MS"/>
                <a:ea typeface="Comic Sans MS"/>
                <a:cs typeface="Comic Sans MS"/>
                <a:sym typeface="Comic Sans MS"/>
              </a:rPr>
              <a:t>Bochra Allagui</a:t>
            </a:r>
            <a:endParaRPr sz="4021">
              <a:solidFill>
                <a:schemeClr val="dk1"/>
              </a:solidFill>
              <a:latin typeface="Comic Sans MS"/>
              <a:ea typeface="Comic Sans MS"/>
              <a:cs typeface="Comic Sans MS"/>
              <a:sym typeface="Comic Sans MS"/>
            </a:endParaRPr>
          </a:p>
          <a:p>
            <a:pPr indent="0" lvl="0" marL="0" rtl="0" algn="ctr">
              <a:spcBef>
                <a:spcPts val="1200"/>
              </a:spcBef>
              <a:spcAft>
                <a:spcPts val="0"/>
              </a:spcAft>
              <a:buNone/>
            </a:pPr>
            <a:r>
              <a:rPr lang="fr" sz="4021">
                <a:solidFill>
                  <a:schemeClr val="dk1"/>
                </a:solidFill>
                <a:latin typeface="Comic Sans MS"/>
                <a:ea typeface="Comic Sans MS"/>
                <a:cs typeface="Comic Sans MS"/>
                <a:sym typeface="Comic Sans MS"/>
              </a:rPr>
              <a:t>Mahdi Mokrani</a:t>
            </a:r>
            <a:endParaRPr sz="4021">
              <a:solidFill>
                <a:schemeClr val="dk1"/>
              </a:solidFill>
              <a:latin typeface="Comic Sans MS"/>
              <a:ea typeface="Comic Sans MS"/>
              <a:cs typeface="Comic Sans MS"/>
              <a:sym typeface="Comic Sans MS"/>
            </a:endParaRPr>
          </a:p>
          <a:p>
            <a:pPr indent="0" lvl="0" marL="0" rtl="0" algn="ctr">
              <a:spcBef>
                <a:spcPts val="1200"/>
              </a:spcBef>
              <a:spcAft>
                <a:spcPts val="0"/>
              </a:spcAft>
              <a:buNone/>
            </a:pPr>
            <a:r>
              <a:rPr lang="fr" sz="4021">
                <a:solidFill>
                  <a:schemeClr val="dk1"/>
                </a:solidFill>
                <a:latin typeface="Comic Sans MS"/>
                <a:ea typeface="Comic Sans MS"/>
                <a:cs typeface="Comic Sans MS"/>
                <a:sym typeface="Comic Sans MS"/>
              </a:rPr>
              <a:t>Ghada Mejri</a:t>
            </a:r>
            <a:endParaRPr sz="4021">
              <a:solidFill>
                <a:schemeClr val="dk1"/>
              </a:solidFill>
              <a:latin typeface="Comic Sans MS"/>
              <a:ea typeface="Comic Sans MS"/>
              <a:cs typeface="Comic Sans MS"/>
              <a:sym typeface="Comic Sans MS"/>
            </a:endParaRPr>
          </a:p>
          <a:p>
            <a:pPr indent="0" lvl="0" marL="0" rtl="0" algn="ctr">
              <a:spcBef>
                <a:spcPts val="1200"/>
              </a:spcBef>
              <a:spcAft>
                <a:spcPts val="0"/>
              </a:spcAft>
              <a:buNone/>
            </a:pPr>
            <a:r>
              <a:rPr lang="fr" sz="4021">
                <a:solidFill>
                  <a:schemeClr val="dk1"/>
                </a:solidFill>
                <a:latin typeface="Comic Sans MS"/>
                <a:ea typeface="Comic Sans MS"/>
                <a:cs typeface="Comic Sans MS"/>
                <a:sym typeface="Comic Sans MS"/>
              </a:rPr>
              <a:t>Sami Mejri</a:t>
            </a:r>
            <a:endParaRPr sz="4021">
              <a:solidFill>
                <a:schemeClr val="dk1"/>
              </a:solidFill>
              <a:latin typeface="Comic Sans MS"/>
              <a:ea typeface="Comic Sans MS"/>
              <a:cs typeface="Comic Sans MS"/>
              <a:sym typeface="Comic Sans MS"/>
            </a:endParaRPr>
          </a:p>
          <a:p>
            <a:pPr indent="0" lvl="0" marL="0" rtl="0" algn="ctr">
              <a:spcBef>
                <a:spcPts val="1200"/>
              </a:spcBef>
              <a:spcAft>
                <a:spcPts val="0"/>
              </a:spcAft>
              <a:buNone/>
            </a:pPr>
            <a:r>
              <a:rPr lang="fr" sz="4021">
                <a:solidFill>
                  <a:schemeClr val="dk1"/>
                </a:solidFill>
                <a:latin typeface="Comic Sans MS"/>
                <a:ea typeface="Comic Sans MS"/>
                <a:cs typeface="Comic Sans MS"/>
                <a:sym typeface="Comic Sans MS"/>
              </a:rPr>
              <a:t>Salma Gannouni</a:t>
            </a:r>
            <a:endParaRPr sz="4021">
              <a:solidFill>
                <a:schemeClr val="dk1"/>
              </a:solidFill>
              <a:latin typeface="Comic Sans MS"/>
              <a:ea typeface="Comic Sans MS"/>
              <a:cs typeface="Comic Sans MS"/>
              <a:sym typeface="Comic Sans MS"/>
            </a:endParaRPr>
          </a:p>
          <a:p>
            <a:pPr indent="0" lvl="0" marL="0" rtl="0" algn="ctr">
              <a:spcBef>
                <a:spcPts val="1200"/>
              </a:spcBef>
              <a:spcAft>
                <a:spcPts val="0"/>
              </a:spcAft>
              <a:buNone/>
            </a:pPr>
            <a:r>
              <a:rPr lang="fr" sz="4021">
                <a:solidFill>
                  <a:schemeClr val="dk1"/>
                </a:solidFill>
                <a:latin typeface="Comic Sans MS"/>
                <a:ea typeface="Comic Sans MS"/>
                <a:cs typeface="Comic Sans MS"/>
                <a:sym typeface="Comic Sans MS"/>
              </a:rPr>
              <a:t>Youssef Khlifi</a:t>
            </a:r>
            <a:endParaRPr sz="4021">
              <a:solidFill>
                <a:schemeClr val="dk1"/>
              </a:solidFill>
              <a:latin typeface="Comic Sans MS"/>
              <a:ea typeface="Comic Sans MS"/>
              <a:cs typeface="Comic Sans MS"/>
              <a:sym typeface="Comic Sans MS"/>
            </a:endParaRPr>
          </a:p>
          <a:p>
            <a:pPr indent="0" lvl="0" marL="0" rtl="0" algn="ctr">
              <a:spcBef>
                <a:spcPts val="1200"/>
              </a:spcBef>
              <a:spcAft>
                <a:spcPts val="0"/>
              </a:spcAft>
              <a:buNone/>
            </a:pPr>
            <a:r>
              <a:rPr lang="fr" sz="4021">
                <a:solidFill>
                  <a:schemeClr val="dk1"/>
                </a:solidFill>
                <a:latin typeface="Comic Sans MS"/>
                <a:ea typeface="Comic Sans MS"/>
                <a:cs typeface="Comic Sans MS"/>
                <a:sym typeface="Comic Sans MS"/>
              </a:rPr>
              <a:t> </a:t>
            </a:r>
            <a:endParaRPr sz="4021">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3600">
              <a:solidFill>
                <a:srgbClr val="FF0000"/>
              </a:solidFill>
              <a:latin typeface="Comic Sans MS"/>
              <a:ea typeface="Comic Sans MS"/>
              <a:cs typeface="Comic Sans MS"/>
              <a:sym typeface="Comic Sans MS"/>
            </a:endParaRPr>
          </a:p>
          <a:p>
            <a:pPr indent="0" lvl="0" marL="0" rtl="0" algn="ctr">
              <a:spcBef>
                <a:spcPts val="1200"/>
              </a:spcBef>
              <a:spcAft>
                <a:spcPts val="1200"/>
              </a:spcAft>
              <a:buNone/>
            </a:pPr>
            <a:r>
              <a:rPr lang="fr" sz="4442">
                <a:solidFill>
                  <a:srgbClr val="FF0000"/>
                </a:solidFill>
                <a:latin typeface="Comic Sans MS"/>
                <a:ea typeface="Comic Sans MS"/>
                <a:cs typeface="Comic Sans MS"/>
                <a:sym typeface="Comic Sans MS"/>
              </a:rPr>
              <a:t>merci pour votre attention</a:t>
            </a:r>
            <a:endParaRPr sz="4442">
              <a:solidFill>
                <a:srgbClr val="FF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3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3600">
                <a:solidFill>
                  <a:srgbClr val="FF0000"/>
                </a:solidFill>
                <a:latin typeface="Comic Sans MS"/>
                <a:ea typeface="Comic Sans MS"/>
                <a:cs typeface="Comic Sans MS"/>
                <a:sym typeface="Comic Sans MS"/>
              </a:rPr>
              <a:t>Sommaire</a:t>
            </a:r>
            <a:endParaRPr sz="3600">
              <a:solidFill>
                <a:srgbClr val="FF0000"/>
              </a:solidFill>
              <a:latin typeface="Comic Sans MS"/>
              <a:ea typeface="Comic Sans MS"/>
              <a:cs typeface="Comic Sans MS"/>
              <a:sym typeface="Comic Sans MS"/>
            </a:endParaRPr>
          </a:p>
        </p:txBody>
      </p:sp>
      <p:sp>
        <p:nvSpPr>
          <p:cNvPr id="61" name="Google Shape;61;p14"/>
          <p:cNvSpPr txBox="1"/>
          <p:nvPr>
            <p:ph idx="1" type="body"/>
          </p:nvPr>
        </p:nvSpPr>
        <p:spPr>
          <a:xfrm>
            <a:off x="1607350" y="1416475"/>
            <a:ext cx="6159900" cy="3174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fr" sz="2060">
                <a:solidFill>
                  <a:schemeClr val="dk1"/>
                </a:solidFill>
              </a:rPr>
              <a:t>                            </a:t>
            </a:r>
            <a:r>
              <a:rPr b="1" lang="fr" sz="2160">
                <a:solidFill>
                  <a:schemeClr val="dk1"/>
                </a:solidFill>
              </a:rPr>
              <a:t>   </a:t>
            </a:r>
            <a:r>
              <a:rPr b="1" lang="fr" sz="1428">
                <a:solidFill>
                  <a:schemeClr val="dk1"/>
                </a:solidFill>
                <a:latin typeface="Comic Sans MS"/>
                <a:ea typeface="Comic Sans MS"/>
                <a:cs typeface="Comic Sans MS"/>
                <a:sym typeface="Comic Sans MS"/>
              </a:rPr>
              <a:t>L'idée du projet</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0"/>
              </a:spcAft>
              <a:buSzPts val="358"/>
              <a:buNone/>
            </a:pPr>
            <a:r>
              <a:rPr b="1" lang="fr" sz="1428">
                <a:solidFill>
                  <a:schemeClr val="dk1"/>
                </a:solidFill>
                <a:latin typeface="Comic Sans MS"/>
                <a:ea typeface="Comic Sans MS"/>
                <a:cs typeface="Comic Sans MS"/>
                <a:sym typeface="Comic Sans MS"/>
              </a:rPr>
              <a:t>Problématique</a:t>
            </a:r>
            <a:r>
              <a:rPr b="1" lang="fr" sz="1428">
                <a:solidFill>
                  <a:schemeClr val="dk1"/>
                </a:solidFill>
                <a:latin typeface="Comic Sans MS"/>
                <a:ea typeface="Comic Sans MS"/>
                <a:cs typeface="Comic Sans MS"/>
                <a:sym typeface="Comic Sans MS"/>
              </a:rPr>
              <a:t> et </a:t>
            </a:r>
            <a:r>
              <a:rPr b="1" lang="fr" sz="1428">
                <a:solidFill>
                  <a:schemeClr val="dk1"/>
                </a:solidFill>
                <a:latin typeface="Comic Sans MS"/>
                <a:ea typeface="Comic Sans MS"/>
                <a:cs typeface="Comic Sans MS"/>
                <a:sym typeface="Comic Sans MS"/>
              </a:rPr>
              <a:t>Étude</a:t>
            </a:r>
            <a:r>
              <a:rPr b="1" lang="fr" sz="1428">
                <a:solidFill>
                  <a:schemeClr val="dk1"/>
                </a:solidFill>
                <a:latin typeface="Comic Sans MS"/>
                <a:ea typeface="Comic Sans MS"/>
                <a:cs typeface="Comic Sans MS"/>
                <a:sym typeface="Comic Sans MS"/>
              </a:rPr>
              <a:t> de l’existant</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0"/>
              </a:spcAft>
              <a:buSzPts val="358"/>
              <a:buNone/>
            </a:pPr>
            <a:r>
              <a:rPr b="1" lang="fr" sz="1428">
                <a:solidFill>
                  <a:schemeClr val="dk1"/>
                </a:solidFill>
                <a:latin typeface="Comic Sans MS"/>
                <a:ea typeface="Comic Sans MS"/>
                <a:cs typeface="Comic Sans MS"/>
                <a:sym typeface="Comic Sans MS"/>
              </a:rPr>
              <a:t>Objectifs visés (Globaux et détaillés)</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0"/>
              </a:spcAft>
              <a:buSzPts val="358"/>
              <a:buNone/>
            </a:pPr>
            <a:r>
              <a:rPr b="1" lang="fr" sz="1428">
                <a:solidFill>
                  <a:schemeClr val="dk1"/>
                </a:solidFill>
                <a:latin typeface="Comic Sans MS"/>
                <a:ea typeface="Comic Sans MS"/>
                <a:cs typeface="Comic Sans MS"/>
                <a:sym typeface="Comic Sans MS"/>
              </a:rPr>
              <a:t>Acteurs</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0"/>
              </a:spcAft>
              <a:buSzPts val="358"/>
              <a:buNone/>
            </a:pPr>
            <a:r>
              <a:rPr b="1" lang="fr" sz="1428">
                <a:solidFill>
                  <a:schemeClr val="dk1"/>
                </a:solidFill>
                <a:latin typeface="Comic Sans MS"/>
                <a:ea typeface="Comic Sans MS"/>
                <a:cs typeface="Comic Sans MS"/>
                <a:sym typeface="Comic Sans MS"/>
              </a:rPr>
              <a:t>Les modules de l'application (CRUD et métiers)</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0"/>
              </a:spcAft>
              <a:buSzPts val="358"/>
              <a:buNone/>
            </a:pPr>
            <a:r>
              <a:rPr b="1" lang="fr" sz="1428">
                <a:solidFill>
                  <a:schemeClr val="dk1"/>
                </a:solidFill>
                <a:latin typeface="Comic Sans MS"/>
                <a:ea typeface="Comic Sans MS"/>
                <a:cs typeface="Comic Sans MS"/>
                <a:sym typeface="Comic Sans MS"/>
              </a:rPr>
              <a:t>Estimation des contraintes</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0"/>
              </a:spcAft>
              <a:buSzPts val="358"/>
              <a:buNone/>
            </a:pPr>
            <a:r>
              <a:rPr b="1" lang="fr" sz="1428">
                <a:solidFill>
                  <a:schemeClr val="dk1"/>
                </a:solidFill>
                <a:latin typeface="Comic Sans MS"/>
                <a:ea typeface="Comic Sans MS"/>
                <a:cs typeface="Comic Sans MS"/>
                <a:sym typeface="Comic Sans MS"/>
              </a:rPr>
              <a:t>Choix de la charte graphique : logo …</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0"/>
              </a:spcAft>
              <a:buSzPts val="358"/>
              <a:buNone/>
            </a:pPr>
            <a:r>
              <a:rPr b="1" lang="fr" sz="1428">
                <a:solidFill>
                  <a:schemeClr val="dk1"/>
                </a:solidFill>
                <a:latin typeface="Comic Sans MS"/>
                <a:ea typeface="Comic Sans MS"/>
                <a:cs typeface="Comic Sans MS"/>
                <a:sym typeface="Comic Sans MS"/>
              </a:rPr>
              <a:t>Etude de la concurrence</a:t>
            </a:r>
            <a:endParaRPr b="1" sz="1428">
              <a:solidFill>
                <a:schemeClr val="dk1"/>
              </a:solidFill>
              <a:latin typeface="Comic Sans MS"/>
              <a:ea typeface="Comic Sans MS"/>
              <a:cs typeface="Comic Sans MS"/>
              <a:sym typeface="Comic Sans MS"/>
            </a:endParaRPr>
          </a:p>
          <a:p>
            <a:pPr indent="0" lvl="0" marL="0" rtl="0" algn="ctr">
              <a:lnSpc>
                <a:spcPct val="105000"/>
              </a:lnSpc>
              <a:spcBef>
                <a:spcPts val="1200"/>
              </a:spcBef>
              <a:spcAft>
                <a:spcPts val="1200"/>
              </a:spcAft>
              <a:buSzPts val="358"/>
              <a:buNone/>
            </a:pPr>
            <a:r>
              <a:t/>
            </a:r>
            <a:endParaRPr sz="685">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7425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fr" sz="3000">
                <a:solidFill>
                  <a:srgbClr val="FF0000"/>
                </a:solidFill>
                <a:latin typeface="Comic Sans MS"/>
                <a:ea typeface="Comic Sans MS"/>
                <a:cs typeface="Comic Sans MS"/>
                <a:sym typeface="Comic Sans MS"/>
              </a:rPr>
              <a:t>L</a:t>
            </a:r>
            <a:r>
              <a:rPr b="1" lang="fr" sz="3000">
                <a:solidFill>
                  <a:srgbClr val="FF0000"/>
                </a:solidFill>
                <a:latin typeface="Comic Sans MS"/>
                <a:ea typeface="Comic Sans MS"/>
                <a:cs typeface="Comic Sans MS"/>
                <a:sym typeface="Comic Sans MS"/>
              </a:rPr>
              <a:t>'idée du projet </a:t>
            </a:r>
            <a:endParaRPr sz="3000">
              <a:solidFill>
                <a:srgbClr val="FF0000"/>
              </a:solidFill>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solidFill>
                <a:schemeClr val="dk1"/>
              </a:solidFill>
              <a:latin typeface="Comic Sans MS"/>
              <a:ea typeface="Comic Sans MS"/>
              <a:cs typeface="Comic Sans MS"/>
              <a:sym typeface="Comic Sans MS"/>
            </a:endParaRPr>
          </a:p>
          <a:p>
            <a:pPr indent="0" lvl="0" marL="0" rtl="0" algn="l">
              <a:spcBef>
                <a:spcPts val="1200"/>
              </a:spcBef>
              <a:spcAft>
                <a:spcPts val="1200"/>
              </a:spcAft>
              <a:buNone/>
            </a:pPr>
            <a:r>
              <a:rPr lang="fr" sz="1900">
                <a:solidFill>
                  <a:schemeClr val="dk1"/>
                </a:solidFill>
                <a:latin typeface="Comic Sans MS"/>
                <a:ea typeface="Comic Sans MS"/>
                <a:cs typeface="Comic Sans MS"/>
                <a:sym typeface="Comic Sans MS"/>
              </a:rPr>
              <a:t>L'idée générale de ce projet est basée sur une application “desktop” qui permet de gérer un certain nombre d'entités dont le but est de faciliter les travaux dans une société de transport de son garage et ses stations. Notre projet assure la digitalisation des données de </a:t>
            </a:r>
            <a:r>
              <a:rPr b="1" lang="fr" sz="1900">
                <a:solidFill>
                  <a:schemeClr val="dk1"/>
                </a:solidFill>
                <a:latin typeface="Comic Sans MS"/>
                <a:ea typeface="Comic Sans MS"/>
                <a:cs typeface="Comic Sans MS"/>
                <a:sym typeface="Comic Sans MS"/>
              </a:rPr>
              <a:t>TRANSTU</a:t>
            </a:r>
            <a:r>
              <a:rPr lang="fr" sz="1900">
                <a:solidFill>
                  <a:schemeClr val="dk1"/>
                </a:solidFill>
                <a:latin typeface="Comic Sans MS"/>
                <a:ea typeface="Comic Sans MS"/>
                <a:cs typeface="Comic Sans MS"/>
                <a:sym typeface="Comic Sans MS"/>
              </a:rPr>
              <a:t> et ses stations et offre aux organisateurs une interface pratique et simple d'utilisation et leur fait gagner beaucoup de temps dans la réalisation de leur travail et la mémorisation des informations.</a:t>
            </a:r>
            <a:endParaRPr sz="1900">
              <a:solidFill>
                <a:schemeClr val="dk1"/>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44100"/>
            <a:ext cx="8520600" cy="572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358"/>
              <a:buFont typeface="Arial"/>
              <a:buNone/>
            </a:pPr>
            <a:r>
              <a:rPr b="1" lang="fr" sz="3000">
                <a:solidFill>
                  <a:srgbClr val="FF0000"/>
                </a:solidFill>
                <a:latin typeface="Comic Sans MS"/>
                <a:ea typeface="Comic Sans MS"/>
                <a:cs typeface="Comic Sans MS"/>
                <a:sym typeface="Comic Sans MS"/>
              </a:rPr>
              <a:t>Problématique et Étude de l’existant</a:t>
            </a:r>
            <a:endParaRPr b="1" sz="3000">
              <a:solidFill>
                <a:srgbClr val="FF0000"/>
              </a:solidFill>
              <a:latin typeface="Comic Sans MS"/>
              <a:ea typeface="Comic Sans MS"/>
              <a:cs typeface="Comic Sans MS"/>
              <a:sym typeface="Comic Sans MS"/>
            </a:endParaRPr>
          </a:p>
          <a:p>
            <a:pPr indent="0" lvl="0" marL="457200" rtl="0" algn="ctr">
              <a:lnSpc>
                <a:spcPct val="115000"/>
              </a:lnSpc>
              <a:spcBef>
                <a:spcPts val="1200"/>
              </a:spcBef>
              <a:spcAft>
                <a:spcPts val="0"/>
              </a:spcAft>
              <a:buNone/>
            </a:pPr>
            <a:r>
              <a:t/>
            </a:r>
            <a:endParaRPr b="1" sz="3000">
              <a:solidFill>
                <a:srgbClr val="FF0000"/>
              </a:solidFill>
            </a:endParaRPr>
          </a:p>
        </p:txBody>
      </p:sp>
      <p:sp>
        <p:nvSpPr>
          <p:cNvPr id="73" name="Google Shape;73;p16"/>
          <p:cNvSpPr txBox="1"/>
          <p:nvPr>
            <p:ph idx="1" type="body"/>
          </p:nvPr>
        </p:nvSpPr>
        <p:spPr>
          <a:xfrm>
            <a:off x="311700" y="1152475"/>
            <a:ext cx="8520600" cy="3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solidFill>
                  <a:schemeClr val="dk1"/>
                </a:solidFill>
                <a:latin typeface="Comic Sans MS"/>
                <a:ea typeface="Comic Sans MS"/>
                <a:cs typeface="Comic Sans MS"/>
                <a:sym typeface="Comic Sans MS"/>
              </a:rPr>
              <a:t>Ce projet a </a:t>
            </a:r>
            <a:r>
              <a:rPr lang="fr" sz="1700">
                <a:solidFill>
                  <a:schemeClr val="dk1"/>
                </a:solidFill>
                <a:latin typeface="Comic Sans MS"/>
                <a:ea typeface="Comic Sans MS"/>
                <a:cs typeface="Comic Sans MS"/>
                <a:sym typeface="Comic Sans MS"/>
              </a:rPr>
              <a:t>été</a:t>
            </a:r>
            <a:r>
              <a:rPr lang="fr" sz="1700">
                <a:solidFill>
                  <a:schemeClr val="dk1"/>
                </a:solidFill>
                <a:latin typeface="Comic Sans MS"/>
                <a:ea typeface="Comic Sans MS"/>
                <a:cs typeface="Comic Sans MS"/>
                <a:sym typeface="Comic Sans MS"/>
              </a:rPr>
              <a:t> </a:t>
            </a:r>
            <a:r>
              <a:rPr lang="fr" sz="1700">
                <a:solidFill>
                  <a:schemeClr val="dk1"/>
                </a:solidFill>
                <a:latin typeface="Comic Sans MS"/>
                <a:ea typeface="Comic Sans MS"/>
                <a:cs typeface="Comic Sans MS"/>
                <a:sym typeface="Comic Sans MS"/>
              </a:rPr>
              <a:t>élaboré</a:t>
            </a:r>
            <a:r>
              <a:rPr lang="fr" sz="1700">
                <a:solidFill>
                  <a:schemeClr val="dk1"/>
                </a:solidFill>
                <a:latin typeface="Comic Sans MS"/>
                <a:ea typeface="Comic Sans MS"/>
                <a:cs typeface="Comic Sans MS"/>
                <a:sym typeface="Comic Sans MS"/>
              </a:rPr>
              <a:t> puisque les sociétés ont vécu plusieurs problèmes,ils ne disposant pas d’outils </a:t>
            </a:r>
            <a:r>
              <a:rPr lang="fr" sz="1700">
                <a:solidFill>
                  <a:schemeClr val="dk1"/>
                </a:solidFill>
                <a:latin typeface="Comic Sans MS"/>
                <a:ea typeface="Comic Sans MS"/>
                <a:cs typeface="Comic Sans MS"/>
                <a:sym typeface="Comic Sans MS"/>
              </a:rPr>
              <a:t>intelligent pour contrôler le travail dans la station.</a:t>
            </a:r>
            <a:endParaRPr sz="17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sz="1700">
                <a:solidFill>
                  <a:schemeClr val="dk1"/>
                </a:solidFill>
                <a:latin typeface="Comic Sans MS"/>
                <a:ea typeface="Comic Sans MS"/>
                <a:cs typeface="Comic Sans MS"/>
                <a:sym typeface="Comic Sans MS"/>
              </a:rPr>
              <a:t>il utilise encors d’anciennes méthodes qui ne sont pas efficaces ,</a:t>
            </a:r>
            <a:endParaRPr sz="17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sz="1700">
                <a:solidFill>
                  <a:schemeClr val="dk1"/>
                </a:solidFill>
                <a:latin typeface="Comic Sans MS"/>
                <a:ea typeface="Comic Sans MS"/>
                <a:cs typeface="Comic Sans MS"/>
                <a:sym typeface="Comic Sans MS"/>
              </a:rPr>
              <a:t>Par exemple, au lieu de chiffrer les tickets et d'automatiser les ventes, les anciennes méthodes font perdre du temps et détruisent les données,ce qui entraîne des coûts de maintenance élèves et des dégâts critiques surtout aux heures de pointe</a:t>
            </a:r>
            <a:endParaRPr sz="17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sz="1700">
                <a:solidFill>
                  <a:schemeClr val="dk1"/>
                </a:solidFill>
                <a:latin typeface="Comic Sans MS"/>
                <a:ea typeface="Comic Sans MS"/>
                <a:cs typeface="Comic Sans MS"/>
                <a:sym typeface="Comic Sans MS"/>
              </a:rPr>
              <a:t>comment pouvons-nous gérer ces problèmes afin que nous puissions améliorer le service le plus rapidement possible ?</a:t>
            </a:r>
            <a:endParaRPr sz="1700">
              <a:solidFill>
                <a:schemeClr val="dk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51425" y="18382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fr" sz="3000">
                <a:solidFill>
                  <a:srgbClr val="FF0000"/>
                </a:solidFill>
                <a:latin typeface="Comic Sans MS"/>
                <a:ea typeface="Comic Sans MS"/>
                <a:cs typeface="Comic Sans MS"/>
                <a:sym typeface="Comic Sans MS"/>
              </a:rPr>
              <a:t>Objectifs visés </a:t>
            </a:r>
            <a:endParaRPr sz="3000">
              <a:solidFill>
                <a:srgbClr val="FF0000"/>
              </a:solidFill>
              <a:latin typeface="Comic Sans MS"/>
              <a:ea typeface="Comic Sans MS"/>
              <a:cs typeface="Comic Sans MS"/>
              <a:sym typeface="Comic Sans M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fr">
                <a:solidFill>
                  <a:schemeClr val="accent2"/>
                </a:solidFill>
                <a:highlight>
                  <a:srgbClr val="FFFFFF"/>
                </a:highlight>
                <a:latin typeface="Comic Sans MS"/>
                <a:ea typeface="Comic Sans MS"/>
                <a:cs typeface="Comic Sans MS"/>
                <a:sym typeface="Comic Sans MS"/>
              </a:rPr>
              <a:t>Notre programme doit agir pour toujours mieux servir nos 10 millions de clients quotidiens des 3 000 gares du territoire. Nous avons des enjeux de modernité dans nos gares, tout en accélérant notre transition écologique. La transformation digitale des métiers en gare doit s’accentuer et le projet Smart Station s’inscrit dans cette logique. Nous allons connecter des équipements stratégiques en gare et les superviser pour en assurer la meilleure disponibilité pour les clients. C’est un projet ambitieux pour construire la gare du futur.</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9387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fr" sz="3000">
                <a:solidFill>
                  <a:srgbClr val="FF0000"/>
                </a:solidFill>
                <a:latin typeface="Comic Sans MS"/>
                <a:ea typeface="Comic Sans MS"/>
                <a:cs typeface="Comic Sans MS"/>
                <a:sym typeface="Comic Sans MS"/>
              </a:rPr>
              <a:t>Acteurs</a:t>
            </a:r>
            <a:endParaRPr sz="3000">
              <a:solidFill>
                <a:srgbClr val="FF0000"/>
              </a:solidFill>
              <a:latin typeface="Comic Sans MS"/>
              <a:ea typeface="Comic Sans MS"/>
              <a:cs typeface="Comic Sans MS"/>
              <a:sym typeface="Comic Sans MS"/>
            </a:endParaRPr>
          </a:p>
        </p:txBody>
      </p:sp>
      <p:graphicFrame>
        <p:nvGraphicFramePr>
          <p:cNvPr id="85" name="Google Shape;85;p18"/>
          <p:cNvGraphicFramePr/>
          <p:nvPr/>
        </p:nvGraphicFramePr>
        <p:xfrm>
          <a:off x="1674375" y="1737900"/>
          <a:ext cx="3000000" cy="3000000"/>
        </p:xfrm>
        <a:graphic>
          <a:graphicData uri="http://schemas.openxmlformats.org/drawingml/2006/table">
            <a:tbl>
              <a:tblPr>
                <a:noFill/>
                <a:tableStyleId>{F153C391-E438-483E-8953-676AA0BA0866}</a:tableStyleId>
              </a:tblPr>
              <a:tblGrid>
                <a:gridCol w="2997175"/>
                <a:gridCol w="3084900"/>
              </a:tblGrid>
              <a:tr h="353375">
                <a:tc>
                  <a:txBody>
                    <a:bodyPr/>
                    <a:lstStyle/>
                    <a:p>
                      <a:pPr indent="0" lvl="0" marL="0" rtl="0" algn="ctr">
                        <a:lnSpc>
                          <a:spcPct val="115000"/>
                        </a:lnSpc>
                        <a:spcBef>
                          <a:spcPts val="0"/>
                        </a:spcBef>
                        <a:spcAft>
                          <a:spcPts val="0"/>
                        </a:spcAft>
                        <a:buNone/>
                      </a:pPr>
                      <a:r>
                        <a:rPr lang="fr" sz="1600">
                          <a:solidFill>
                            <a:srgbClr val="0000FF"/>
                          </a:solidFill>
                          <a:latin typeface="Comic Sans MS"/>
                          <a:ea typeface="Comic Sans MS"/>
                          <a:cs typeface="Comic Sans MS"/>
                          <a:sym typeface="Comic Sans MS"/>
                        </a:rPr>
                        <a:t>Entité</a:t>
                      </a:r>
                      <a:endParaRPr sz="1600">
                        <a:solidFill>
                          <a:srgbClr val="0000FF"/>
                        </a:solidFill>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600">
                          <a:solidFill>
                            <a:srgbClr val="0000FF"/>
                          </a:solidFill>
                          <a:latin typeface="Comic Sans MS"/>
                          <a:ea typeface="Comic Sans MS"/>
                          <a:cs typeface="Comic Sans MS"/>
                          <a:sym typeface="Comic Sans MS"/>
                        </a:rPr>
                        <a:t>Acteur</a:t>
                      </a:r>
                      <a:endParaRPr sz="1600">
                        <a:solidFill>
                          <a:srgbClr val="0000FF"/>
                        </a:solidFill>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3375">
                <a:tc>
                  <a:txBody>
                    <a:bodyPr/>
                    <a:lstStyle/>
                    <a:p>
                      <a:pPr indent="0" lvl="0" marL="0" rtl="0" algn="ctr">
                        <a:lnSpc>
                          <a:spcPct val="115000"/>
                        </a:lnSpc>
                        <a:spcBef>
                          <a:spcPts val="0"/>
                        </a:spcBef>
                        <a:spcAft>
                          <a:spcPts val="0"/>
                        </a:spcAft>
                        <a:buNone/>
                      </a:pPr>
                      <a:r>
                        <a:rPr lang="fr" sz="1600">
                          <a:latin typeface="Comic Sans MS"/>
                          <a:ea typeface="Comic Sans MS"/>
                          <a:cs typeface="Comic Sans MS"/>
                          <a:sym typeface="Comic Sans MS"/>
                        </a:rPr>
                        <a:t> Gestion de </a:t>
                      </a:r>
                      <a:r>
                        <a:rPr lang="fr" sz="1600">
                          <a:latin typeface="Comic Sans MS"/>
                          <a:ea typeface="Comic Sans MS"/>
                          <a:cs typeface="Comic Sans MS"/>
                          <a:sym typeface="Comic Sans MS"/>
                        </a:rPr>
                        <a:t>station</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600">
                          <a:latin typeface="Comic Sans MS"/>
                          <a:ea typeface="Comic Sans MS"/>
                          <a:cs typeface="Comic Sans MS"/>
                          <a:sym typeface="Comic Sans MS"/>
                        </a:rPr>
                        <a:t>admin</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3375">
                <a:tc>
                  <a:txBody>
                    <a:bodyPr/>
                    <a:lstStyle/>
                    <a:p>
                      <a:pPr indent="0" lvl="0" marL="0" rtl="0" algn="ctr">
                        <a:lnSpc>
                          <a:spcPct val="115000"/>
                        </a:lnSpc>
                        <a:spcBef>
                          <a:spcPts val="0"/>
                        </a:spcBef>
                        <a:spcAft>
                          <a:spcPts val="0"/>
                        </a:spcAft>
                        <a:buNone/>
                      </a:pPr>
                      <a:r>
                        <a:rPr lang="fr" sz="1600">
                          <a:solidFill>
                            <a:schemeClr val="dk1"/>
                          </a:solidFill>
                          <a:latin typeface="Comic Sans MS"/>
                          <a:ea typeface="Comic Sans MS"/>
                          <a:cs typeface="Comic Sans MS"/>
                          <a:sym typeface="Comic Sans MS"/>
                        </a:rPr>
                        <a:t> Gestion de</a:t>
                      </a:r>
                      <a:r>
                        <a:rPr lang="fr" sz="1600">
                          <a:latin typeface="Comic Sans MS"/>
                          <a:ea typeface="Comic Sans MS"/>
                          <a:cs typeface="Comic Sans MS"/>
                          <a:sym typeface="Comic Sans MS"/>
                        </a:rPr>
                        <a:t> passagers</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600">
                          <a:latin typeface="Comic Sans MS"/>
                          <a:ea typeface="Comic Sans MS"/>
                          <a:cs typeface="Comic Sans MS"/>
                          <a:sym typeface="Comic Sans MS"/>
                        </a:rPr>
                        <a:t>responsable des clients</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3375">
                <a:tc>
                  <a:txBody>
                    <a:bodyPr/>
                    <a:lstStyle/>
                    <a:p>
                      <a:pPr indent="0" lvl="0" marL="0" rtl="0" algn="ctr">
                        <a:lnSpc>
                          <a:spcPct val="115000"/>
                        </a:lnSpc>
                        <a:spcBef>
                          <a:spcPts val="0"/>
                        </a:spcBef>
                        <a:spcAft>
                          <a:spcPts val="0"/>
                        </a:spcAft>
                        <a:buNone/>
                      </a:pPr>
                      <a:r>
                        <a:rPr lang="fr" sz="1600">
                          <a:solidFill>
                            <a:schemeClr val="dk1"/>
                          </a:solidFill>
                          <a:latin typeface="Comic Sans MS"/>
                          <a:ea typeface="Comic Sans MS"/>
                          <a:cs typeface="Comic Sans MS"/>
                          <a:sym typeface="Comic Sans MS"/>
                        </a:rPr>
                        <a:t> Gestion de </a:t>
                      </a:r>
                      <a:r>
                        <a:rPr lang="fr" sz="1600">
                          <a:latin typeface="Comic Sans MS"/>
                          <a:ea typeface="Comic Sans MS"/>
                          <a:cs typeface="Comic Sans MS"/>
                          <a:sym typeface="Comic Sans MS"/>
                        </a:rPr>
                        <a:t>ticket</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600">
                          <a:latin typeface="Comic Sans MS"/>
                          <a:ea typeface="Comic Sans MS"/>
                          <a:cs typeface="Comic Sans MS"/>
                          <a:sym typeface="Comic Sans MS"/>
                        </a:rPr>
                        <a:t>responsable guichet</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3375">
                <a:tc>
                  <a:txBody>
                    <a:bodyPr/>
                    <a:lstStyle/>
                    <a:p>
                      <a:pPr indent="0" lvl="0" marL="0" rtl="0" algn="ctr">
                        <a:lnSpc>
                          <a:spcPct val="115000"/>
                        </a:lnSpc>
                        <a:spcBef>
                          <a:spcPts val="0"/>
                        </a:spcBef>
                        <a:spcAft>
                          <a:spcPts val="0"/>
                        </a:spcAft>
                        <a:buNone/>
                      </a:pPr>
                      <a:r>
                        <a:rPr lang="fr" sz="1600">
                          <a:solidFill>
                            <a:schemeClr val="dk1"/>
                          </a:solidFill>
                          <a:latin typeface="Comic Sans MS"/>
                          <a:ea typeface="Comic Sans MS"/>
                          <a:cs typeface="Comic Sans MS"/>
                          <a:sym typeface="Comic Sans MS"/>
                        </a:rPr>
                        <a:t> Gestion de </a:t>
                      </a:r>
                      <a:r>
                        <a:rPr lang="fr" sz="1600">
                          <a:latin typeface="Comic Sans MS"/>
                          <a:ea typeface="Comic Sans MS"/>
                          <a:cs typeface="Comic Sans MS"/>
                          <a:sym typeface="Comic Sans MS"/>
                        </a:rPr>
                        <a:t>métro</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600">
                          <a:latin typeface="Comic Sans MS"/>
                          <a:ea typeface="Comic Sans MS"/>
                          <a:cs typeface="Comic Sans MS"/>
                          <a:sym typeface="Comic Sans MS"/>
                        </a:rPr>
                        <a:t>admin</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3375">
                <a:tc>
                  <a:txBody>
                    <a:bodyPr/>
                    <a:lstStyle/>
                    <a:p>
                      <a:pPr indent="0" lvl="0" marL="0" rtl="0" algn="ctr">
                        <a:lnSpc>
                          <a:spcPct val="115000"/>
                        </a:lnSpc>
                        <a:spcBef>
                          <a:spcPts val="0"/>
                        </a:spcBef>
                        <a:spcAft>
                          <a:spcPts val="0"/>
                        </a:spcAft>
                        <a:buNone/>
                      </a:pPr>
                      <a:r>
                        <a:rPr lang="fr" sz="1600">
                          <a:solidFill>
                            <a:schemeClr val="dk1"/>
                          </a:solidFill>
                          <a:latin typeface="Comic Sans MS"/>
                          <a:ea typeface="Comic Sans MS"/>
                          <a:cs typeface="Comic Sans MS"/>
                          <a:sym typeface="Comic Sans MS"/>
                        </a:rPr>
                        <a:t> Gestion de </a:t>
                      </a:r>
                      <a:r>
                        <a:rPr lang="fr" sz="1600">
                          <a:latin typeface="Comic Sans MS"/>
                          <a:ea typeface="Comic Sans MS"/>
                          <a:cs typeface="Comic Sans MS"/>
                          <a:sym typeface="Comic Sans MS"/>
                        </a:rPr>
                        <a:t>trajet</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600">
                          <a:latin typeface="Comic Sans MS"/>
                          <a:ea typeface="Comic Sans MS"/>
                          <a:cs typeface="Comic Sans MS"/>
                          <a:sym typeface="Comic Sans MS"/>
                        </a:rPr>
                        <a:t>admin</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3375">
                <a:tc>
                  <a:txBody>
                    <a:bodyPr/>
                    <a:lstStyle/>
                    <a:p>
                      <a:pPr indent="0" lvl="0" marL="0" rtl="0" algn="ctr">
                        <a:lnSpc>
                          <a:spcPct val="115000"/>
                        </a:lnSpc>
                        <a:spcBef>
                          <a:spcPts val="0"/>
                        </a:spcBef>
                        <a:spcAft>
                          <a:spcPts val="0"/>
                        </a:spcAft>
                        <a:buNone/>
                      </a:pPr>
                      <a:r>
                        <a:rPr lang="fr" sz="1600">
                          <a:solidFill>
                            <a:schemeClr val="dk1"/>
                          </a:solidFill>
                          <a:latin typeface="Comic Sans MS"/>
                          <a:ea typeface="Comic Sans MS"/>
                          <a:cs typeface="Comic Sans MS"/>
                          <a:sym typeface="Comic Sans MS"/>
                        </a:rPr>
                        <a:t> Gestion de </a:t>
                      </a:r>
                      <a:r>
                        <a:rPr lang="fr" sz="1600">
                          <a:latin typeface="Comic Sans MS"/>
                          <a:ea typeface="Comic Sans MS"/>
                          <a:cs typeface="Comic Sans MS"/>
                          <a:sym typeface="Comic Sans MS"/>
                        </a:rPr>
                        <a:t>personnel</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600">
                          <a:latin typeface="Comic Sans MS"/>
                          <a:ea typeface="Comic Sans MS"/>
                          <a:cs typeface="Comic Sans MS"/>
                          <a:sym typeface="Comic Sans MS"/>
                        </a:rPr>
                        <a:t>responsable RH</a:t>
                      </a:r>
                      <a:endParaRPr sz="1600">
                        <a:latin typeface="Comic Sans MS"/>
                        <a:ea typeface="Comic Sans MS"/>
                        <a:cs typeface="Comic Sans MS"/>
                        <a:sym typeface="Comic Sans M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838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fr" sz="3000">
                <a:solidFill>
                  <a:srgbClr val="FF0000"/>
                </a:solidFill>
                <a:latin typeface="Comic Sans MS"/>
                <a:ea typeface="Comic Sans MS"/>
                <a:cs typeface="Comic Sans MS"/>
                <a:sym typeface="Comic Sans MS"/>
              </a:rPr>
              <a:t>Les besoins de l'application </a:t>
            </a:r>
            <a:endParaRPr b="1" sz="3000">
              <a:solidFill>
                <a:srgbClr val="FF0000"/>
              </a:solidFill>
              <a:latin typeface="Comic Sans MS"/>
              <a:ea typeface="Comic Sans MS"/>
              <a:cs typeface="Comic Sans MS"/>
              <a:sym typeface="Comic Sans MS"/>
            </a:endParaRPr>
          </a:p>
          <a:p>
            <a:pPr indent="0" lvl="0" marL="457200" rtl="0" algn="ctr">
              <a:lnSpc>
                <a:spcPct val="115000"/>
              </a:lnSpc>
              <a:spcBef>
                <a:spcPts val="0"/>
              </a:spcBef>
              <a:spcAft>
                <a:spcPts val="0"/>
              </a:spcAft>
              <a:buNone/>
            </a:pPr>
            <a:r>
              <a:t/>
            </a:r>
            <a:endParaRPr b="1" sz="3000">
              <a:solidFill>
                <a:srgbClr val="FF0000"/>
              </a:solidFill>
            </a:endParaRPr>
          </a:p>
        </p:txBody>
      </p:sp>
      <p:sp>
        <p:nvSpPr>
          <p:cNvPr id="91" name="Google Shape;91;p19"/>
          <p:cNvSpPr txBox="1"/>
          <p:nvPr>
            <p:ph idx="1" type="body"/>
          </p:nvPr>
        </p:nvSpPr>
        <p:spPr>
          <a:xfrm>
            <a:off x="311700" y="1322825"/>
            <a:ext cx="3844200" cy="3890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57894"/>
              <a:buFont typeface="Arial"/>
              <a:buNone/>
            </a:pPr>
            <a:r>
              <a:rPr b="1" i="1" lang="fr" sz="1900">
                <a:solidFill>
                  <a:schemeClr val="dk1"/>
                </a:solidFill>
                <a:latin typeface="Comic Sans MS"/>
                <a:ea typeface="Comic Sans MS"/>
                <a:cs typeface="Comic Sans MS"/>
                <a:sym typeface="Comic Sans MS"/>
              </a:rPr>
              <a:t>Gestion des passagers :</a:t>
            </a:r>
            <a:endParaRPr b="1" i="1" sz="19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solidFill>
                <a:schemeClr val="dk1"/>
              </a:solidFill>
              <a:latin typeface="Comic Sans MS"/>
              <a:ea typeface="Comic Sans MS"/>
              <a:cs typeface="Comic Sans MS"/>
              <a:sym typeface="Comic Sans MS"/>
            </a:endParaRPr>
          </a:p>
          <a:p>
            <a:pPr indent="-334327" lvl="0" marL="457200" rtl="0" algn="l">
              <a:spcBef>
                <a:spcPts val="0"/>
              </a:spcBef>
              <a:spcAft>
                <a:spcPts val="0"/>
              </a:spcAft>
              <a:buClr>
                <a:schemeClr val="dk1"/>
              </a:buClr>
              <a:buSzPct val="100000"/>
              <a:buFont typeface="Comic Sans MS"/>
              <a:buChar char="●"/>
            </a:pPr>
            <a:r>
              <a:rPr lang="fr">
                <a:solidFill>
                  <a:schemeClr val="dk1"/>
                </a:solidFill>
                <a:latin typeface="Comic Sans MS"/>
                <a:ea typeface="Comic Sans MS"/>
                <a:cs typeface="Comic Sans MS"/>
                <a:sym typeface="Comic Sans MS"/>
              </a:rPr>
              <a:t>Caractéristiques</a:t>
            </a:r>
            <a:r>
              <a:rPr lang="fr">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sz="16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sz="1600">
                <a:solidFill>
                  <a:schemeClr val="dk1"/>
                </a:solidFill>
                <a:latin typeface="Comic Sans MS"/>
                <a:ea typeface="Comic Sans MS"/>
                <a:cs typeface="Comic Sans MS"/>
                <a:sym typeface="Comic Sans MS"/>
              </a:rPr>
              <a:t>Nom,Prénom,</a:t>
            </a:r>
            <a:r>
              <a:rPr lang="fr" sz="1600">
                <a:solidFill>
                  <a:schemeClr val="dk1"/>
                </a:solidFill>
                <a:latin typeface="Comic Sans MS"/>
                <a:ea typeface="Comic Sans MS"/>
                <a:cs typeface="Comic Sans MS"/>
                <a:sym typeface="Comic Sans MS"/>
              </a:rPr>
              <a:t>numéro</a:t>
            </a:r>
            <a:r>
              <a:rPr lang="fr" sz="1600">
                <a:solidFill>
                  <a:schemeClr val="dk1"/>
                </a:solidFill>
                <a:latin typeface="Comic Sans MS"/>
                <a:ea typeface="Comic Sans MS"/>
                <a:cs typeface="Comic Sans MS"/>
                <a:sym typeface="Comic Sans MS"/>
              </a:rPr>
              <a:t> de </a:t>
            </a:r>
            <a:r>
              <a:rPr lang="fr" sz="1600">
                <a:solidFill>
                  <a:schemeClr val="dk1"/>
                </a:solidFill>
                <a:latin typeface="Comic Sans MS"/>
                <a:ea typeface="Comic Sans MS"/>
                <a:cs typeface="Comic Sans MS"/>
                <a:sym typeface="Comic Sans MS"/>
              </a:rPr>
              <a:t>téléphone</a:t>
            </a:r>
            <a:r>
              <a:rPr lang="fr" sz="1600">
                <a:solidFill>
                  <a:schemeClr val="dk1"/>
                </a:solidFill>
                <a:latin typeface="Comic Sans MS"/>
                <a:ea typeface="Comic Sans MS"/>
                <a:cs typeface="Comic Sans MS"/>
                <a:sym typeface="Comic Sans MS"/>
              </a:rPr>
              <a:t>, adresse email, destination</a:t>
            </a:r>
            <a:endParaRPr sz="16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8750"/>
              <a:buFont typeface="Arial"/>
              <a:buNone/>
            </a:pPr>
            <a:r>
              <a:t/>
            </a:r>
            <a:endParaRPr sz="16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8750"/>
              <a:buFont typeface="Arial"/>
              <a:buNone/>
            </a:pPr>
            <a:r>
              <a:t/>
            </a:r>
            <a:endParaRPr sz="1600">
              <a:solidFill>
                <a:schemeClr val="dk1"/>
              </a:solidFill>
              <a:latin typeface="Comic Sans MS"/>
              <a:ea typeface="Comic Sans MS"/>
              <a:cs typeface="Comic Sans MS"/>
              <a:sym typeface="Comic Sans MS"/>
            </a:endParaRPr>
          </a:p>
          <a:p>
            <a:pPr indent="-322580" lvl="0" marL="457200" rtl="0" algn="l">
              <a:spcBef>
                <a:spcPts val="0"/>
              </a:spcBef>
              <a:spcAft>
                <a:spcPts val="0"/>
              </a:spcAft>
              <a:buClr>
                <a:schemeClr val="dk1"/>
              </a:buClr>
              <a:buSzPct val="100000"/>
              <a:buFont typeface="Comic Sans MS"/>
              <a:buChar char="●"/>
            </a:pPr>
            <a:r>
              <a:rPr lang="fr" sz="1600">
                <a:solidFill>
                  <a:schemeClr val="dk1"/>
                </a:solidFill>
                <a:latin typeface="Comic Sans MS"/>
                <a:ea typeface="Comic Sans MS"/>
                <a:cs typeface="Comic Sans MS"/>
                <a:sym typeface="Comic Sans MS"/>
              </a:rPr>
              <a:t>CRUD:</a:t>
            </a:r>
            <a:endParaRPr sz="16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sz="1600">
                <a:solidFill>
                  <a:schemeClr val="dk1"/>
                </a:solidFill>
                <a:latin typeface="Comic Sans MS"/>
                <a:ea typeface="Comic Sans MS"/>
                <a:cs typeface="Comic Sans MS"/>
                <a:sym typeface="Comic Sans MS"/>
              </a:rPr>
              <a:t>ajouter clients</a:t>
            </a:r>
            <a:endParaRPr sz="16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sz="1600">
                <a:solidFill>
                  <a:schemeClr val="dk1"/>
                </a:solidFill>
                <a:latin typeface="Comic Sans MS"/>
                <a:ea typeface="Comic Sans MS"/>
                <a:cs typeface="Comic Sans MS"/>
                <a:sym typeface="Comic Sans MS"/>
              </a:rPr>
              <a:t>afficher </a:t>
            </a:r>
            <a:r>
              <a:rPr lang="fr" sz="1600">
                <a:solidFill>
                  <a:schemeClr val="dk1"/>
                </a:solidFill>
                <a:latin typeface="Comic Sans MS"/>
                <a:ea typeface="Comic Sans MS"/>
                <a:cs typeface="Comic Sans MS"/>
                <a:sym typeface="Comic Sans MS"/>
              </a:rPr>
              <a:t>clients</a:t>
            </a:r>
            <a:endParaRPr sz="16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sz="1600">
                <a:solidFill>
                  <a:schemeClr val="dk1"/>
                </a:solidFill>
                <a:latin typeface="Comic Sans MS"/>
                <a:ea typeface="Comic Sans MS"/>
                <a:cs typeface="Comic Sans MS"/>
                <a:sym typeface="Comic Sans MS"/>
              </a:rPr>
              <a:t>modifier </a:t>
            </a:r>
            <a:r>
              <a:rPr lang="fr" sz="1600">
                <a:solidFill>
                  <a:schemeClr val="dk1"/>
                </a:solidFill>
                <a:latin typeface="Comic Sans MS"/>
                <a:ea typeface="Comic Sans MS"/>
                <a:cs typeface="Comic Sans MS"/>
                <a:sym typeface="Comic Sans MS"/>
              </a:rPr>
              <a:t>clients</a:t>
            </a:r>
            <a:endParaRPr sz="16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sz="1600">
                <a:solidFill>
                  <a:schemeClr val="dk1"/>
                </a:solidFill>
                <a:latin typeface="Comic Sans MS"/>
                <a:ea typeface="Comic Sans MS"/>
                <a:cs typeface="Comic Sans MS"/>
                <a:sym typeface="Comic Sans MS"/>
              </a:rPr>
              <a:t>supprimer </a:t>
            </a:r>
            <a:r>
              <a:rPr lang="fr" sz="1600">
                <a:solidFill>
                  <a:schemeClr val="dk1"/>
                </a:solidFill>
                <a:latin typeface="Comic Sans MS"/>
                <a:ea typeface="Comic Sans MS"/>
                <a:cs typeface="Comic Sans MS"/>
                <a:sym typeface="Comic Sans MS"/>
              </a:rPr>
              <a:t>clients</a:t>
            </a:r>
            <a:endParaRPr sz="16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8750"/>
              <a:buFont typeface="Arial"/>
              <a:buNone/>
            </a:pPr>
            <a:r>
              <a:t/>
            </a:r>
            <a:endParaRPr sz="16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p>
        </p:txBody>
      </p:sp>
      <p:sp>
        <p:nvSpPr>
          <p:cNvPr id="92" name="Google Shape;92;p19"/>
          <p:cNvSpPr txBox="1"/>
          <p:nvPr/>
        </p:nvSpPr>
        <p:spPr>
          <a:xfrm>
            <a:off x="4155900" y="1398600"/>
            <a:ext cx="4988100" cy="3232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Comic Sans MS"/>
              <a:buChar char="●"/>
            </a:pPr>
            <a:r>
              <a:rPr b="1" lang="fr" sz="1600">
                <a:solidFill>
                  <a:schemeClr val="dk1"/>
                </a:solidFill>
                <a:latin typeface="Comic Sans MS"/>
                <a:ea typeface="Comic Sans MS"/>
                <a:cs typeface="Comic Sans MS"/>
                <a:sym typeface="Comic Sans MS"/>
              </a:rPr>
              <a:t>Métiers</a:t>
            </a:r>
            <a:r>
              <a:rPr lang="fr"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fr" sz="1600">
                <a:solidFill>
                  <a:srgbClr val="1C1E21"/>
                </a:solidFill>
                <a:latin typeface="Comic Sans MS"/>
                <a:ea typeface="Comic Sans MS"/>
                <a:cs typeface="Comic Sans MS"/>
                <a:sym typeface="Comic Sans MS"/>
              </a:rPr>
              <a:t> </a:t>
            </a:r>
            <a:endParaRPr b="1" sz="1600">
              <a:solidFill>
                <a:srgbClr val="1C1E21"/>
              </a:solidFill>
              <a:latin typeface="Comic Sans MS"/>
              <a:ea typeface="Comic Sans MS"/>
              <a:cs typeface="Comic Sans MS"/>
              <a:sym typeface="Comic Sans MS"/>
            </a:endParaRPr>
          </a:p>
          <a:p>
            <a:pPr indent="-330200" lvl="0" marL="457200" rtl="0" algn="l">
              <a:lnSpc>
                <a:spcPct val="115000"/>
              </a:lnSpc>
              <a:spcBef>
                <a:spcPts val="0"/>
              </a:spcBef>
              <a:spcAft>
                <a:spcPts val="0"/>
              </a:spcAft>
              <a:buClr>
                <a:srgbClr val="1C1E21"/>
              </a:buClr>
              <a:buSzPts val="1600"/>
              <a:buFont typeface="Comic Sans MS"/>
              <a:buChar char="-"/>
            </a:pPr>
            <a:r>
              <a:rPr lang="fr" sz="1600">
                <a:solidFill>
                  <a:srgbClr val="1C1E21"/>
                </a:solidFill>
                <a:latin typeface="Comic Sans MS"/>
                <a:ea typeface="Comic Sans MS"/>
                <a:cs typeface="Comic Sans MS"/>
                <a:sym typeface="Comic Sans MS"/>
              </a:rPr>
              <a:t>Envoyer email aux clients fidèles pour les notifier à l'heure de départ du train</a:t>
            </a:r>
            <a:endParaRPr b="1" sz="1600">
              <a:solidFill>
                <a:srgbClr val="1C1E21"/>
              </a:solidFill>
              <a:latin typeface="Comic Sans MS"/>
              <a:ea typeface="Comic Sans MS"/>
              <a:cs typeface="Comic Sans MS"/>
              <a:sym typeface="Comic Sans MS"/>
            </a:endParaRPr>
          </a:p>
          <a:p>
            <a:pPr indent="-330200" lvl="0" marL="457200" rtl="0" algn="l">
              <a:lnSpc>
                <a:spcPct val="115000"/>
              </a:lnSpc>
              <a:spcBef>
                <a:spcPts val="0"/>
              </a:spcBef>
              <a:spcAft>
                <a:spcPts val="0"/>
              </a:spcAft>
              <a:buClr>
                <a:srgbClr val="1C1E21"/>
              </a:buClr>
              <a:buSzPts val="1600"/>
              <a:buFont typeface="Comic Sans MS"/>
              <a:buChar char="-"/>
            </a:pPr>
            <a:r>
              <a:rPr lang="fr" sz="1600">
                <a:solidFill>
                  <a:srgbClr val="1C1E21"/>
                </a:solidFill>
                <a:latin typeface="Comic Sans MS"/>
                <a:ea typeface="Comic Sans MS"/>
                <a:cs typeface="Comic Sans MS"/>
                <a:sym typeface="Comic Sans MS"/>
              </a:rPr>
              <a:t>Regrouper les destinations les plus visitées par chaque clients</a:t>
            </a:r>
            <a:endParaRPr sz="1600">
              <a:solidFill>
                <a:srgbClr val="1C1E21"/>
              </a:solidFill>
              <a:latin typeface="Comic Sans MS"/>
              <a:ea typeface="Comic Sans MS"/>
              <a:cs typeface="Comic Sans MS"/>
              <a:sym typeface="Comic Sans MS"/>
            </a:endParaRPr>
          </a:p>
          <a:p>
            <a:pPr indent="-330200" lvl="0" marL="457200" rtl="0" algn="l">
              <a:lnSpc>
                <a:spcPct val="115000"/>
              </a:lnSpc>
              <a:spcBef>
                <a:spcPts val="0"/>
              </a:spcBef>
              <a:spcAft>
                <a:spcPts val="0"/>
              </a:spcAft>
              <a:buClr>
                <a:srgbClr val="1C1E21"/>
              </a:buClr>
              <a:buSzPts val="1600"/>
              <a:buFont typeface="Comic Sans MS"/>
              <a:buChar char="-"/>
            </a:pPr>
            <a:r>
              <a:rPr lang="fr" sz="1600">
                <a:solidFill>
                  <a:srgbClr val="1C1E21"/>
                </a:solidFill>
                <a:latin typeface="Comic Sans MS"/>
                <a:ea typeface="Comic Sans MS"/>
                <a:cs typeface="Comic Sans MS"/>
                <a:sym typeface="Comic Sans MS"/>
              </a:rPr>
              <a:t>Faire une statique qui montre la fréquence des passagers pendant 24h</a:t>
            </a:r>
            <a:endParaRPr sz="1600">
              <a:solidFill>
                <a:srgbClr val="1C1E21"/>
              </a:solidFill>
              <a:latin typeface="Comic Sans MS"/>
              <a:ea typeface="Comic Sans MS"/>
              <a:cs typeface="Comic Sans MS"/>
              <a:sym typeface="Comic Sans MS"/>
            </a:endParaRPr>
          </a:p>
          <a:p>
            <a:pPr indent="-330200" lvl="0" marL="457200" rtl="0" algn="l">
              <a:lnSpc>
                <a:spcPct val="115000"/>
              </a:lnSpc>
              <a:spcBef>
                <a:spcPts val="0"/>
              </a:spcBef>
              <a:spcAft>
                <a:spcPts val="0"/>
              </a:spcAft>
              <a:buClr>
                <a:srgbClr val="1C1E21"/>
              </a:buClr>
              <a:buSzPts val="1600"/>
              <a:buFont typeface="Comic Sans MS"/>
              <a:buChar char="-"/>
            </a:pPr>
            <a:r>
              <a:rPr lang="fr" sz="1600">
                <a:solidFill>
                  <a:srgbClr val="1C1E21"/>
                </a:solidFill>
                <a:latin typeface="Comic Sans MS"/>
                <a:ea typeface="Comic Sans MS"/>
                <a:cs typeface="Comic Sans MS"/>
                <a:sym typeface="Comic Sans MS"/>
              </a:rPr>
              <a:t>Rechercher les clients fidèles</a:t>
            </a:r>
            <a:endParaRPr sz="1600">
              <a:solidFill>
                <a:srgbClr val="1C1E21"/>
              </a:solidFill>
              <a:latin typeface="Comic Sans MS"/>
              <a:ea typeface="Comic Sans MS"/>
              <a:cs typeface="Comic Sans MS"/>
              <a:sym typeface="Comic Sans MS"/>
            </a:endParaRPr>
          </a:p>
          <a:p>
            <a:pPr indent="-330200" lvl="0" marL="457200" rtl="0" algn="l">
              <a:lnSpc>
                <a:spcPct val="115000"/>
              </a:lnSpc>
              <a:spcBef>
                <a:spcPts val="0"/>
              </a:spcBef>
              <a:spcAft>
                <a:spcPts val="0"/>
              </a:spcAft>
              <a:buClr>
                <a:srgbClr val="1C1E21"/>
              </a:buClr>
              <a:buSzPts val="1600"/>
              <a:buFont typeface="Comic Sans MS"/>
              <a:buChar char="-"/>
            </a:pPr>
            <a:r>
              <a:rPr lang="fr" sz="1600">
                <a:solidFill>
                  <a:srgbClr val="1C1E21"/>
                </a:solidFill>
                <a:latin typeface="Comic Sans MS"/>
                <a:ea typeface="Comic Sans MS"/>
                <a:cs typeface="Comic Sans MS"/>
                <a:sym typeface="Comic Sans MS"/>
              </a:rPr>
              <a:t>Trier les clients selon leur destination </a:t>
            </a:r>
            <a:endParaRPr sz="1600">
              <a:solidFill>
                <a:srgbClr val="1C1E2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35450" y="582650"/>
            <a:ext cx="3820200" cy="429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i="1" lang="fr">
                <a:solidFill>
                  <a:schemeClr val="dk1"/>
                </a:solidFill>
                <a:latin typeface="Comic Sans MS"/>
                <a:ea typeface="Comic Sans MS"/>
                <a:cs typeface="Comic Sans MS"/>
                <a:sym typeface="Comic Sans MS"/>
              </a:rPr>
              <a:t>Gestion des tickets:</a:t>
            </a:r>
            <a:endParaRPr b="1" i="1">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b="1" i="1">
              <a:solidFill>
                <a:schemeClr val="dk1"/>
              </a:solidFill>
              <a:latin typeface="Comic Sans MS"/>
              <a:ea typeface="Comic Sans MS"/>
              <a:cs typeface="Comic Sans MS"/>
              <a:sym typeface="Comic Sans MS"/>
            </a:endParaRPr>
          </a:p>
          <a:p>
            <a:pPr indent="-334327" lvl="0" marL="457200" rtl="0" algn="l">
              <a:spcBef>
                <a:spcPts val="0"/>
              </a:spcBef>
              <a:spcAft>
                <a:spcPts val="0"/>
              </a:spcAft>
              <a:buClr>
                <a:schemeClr val="dk1"/>
              </a:buClr>
              <a:buSzPct val="100000"/>
              <a:buFont typeface="Comic Sans MS"/>
              <a:buChar char="●"/>
            </a:pPr>
            <a:r>
              <a:rPr lang="fr">
                <a:solidFill>
                  <a:schemeClr val="dk1"/>
                </a:solidFill>
                <a:latin typeface="Comic Sans MS"/>
                <a:ea typeface="Comic Sans MS"/>
                <a:cs typeface="Comic Sans MS"/>
                <a:sym typeface="Comic Sans MS"/>
              </a:rPr>
              <a:t>Caractéristiques</a:t>
            </a:r>
            <a:r>
              <a:rPr lang="fr">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a:solidFill>
                  <a:schemeClr val="dk1"/>
                </a:solidFill>
                <a:latin typeface="Comic Sans MS"/>
                <a:ea typeface="Comic Sans MS"/>
                <a:cs typeface="Comic Sans MS"/>
                <a:sym typeface="Comic Sans MS"/>
              </a:rPr>
              <a:t>Prix, horaire de départ/d'arrivée, num serie</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solidFill>
                <a:schemeClr val="dk1"/>
              </a:solidFill>
              <a:latin typeface="Comic Sans MS"/>
              <a:ea typeface="Comic Sans MS"/>
              <a:cs typeface="Comic Sans MS"/>
              <a:sym typeface="Comic Sans MS"/>
            </a:endParaRPr>
          </a:p>
          <a:p>
            <a:pPr indent="-334327" lvl="0" marL="457200" rtl="0" algn="l">
              <a:spcBef>
                <a:spcPts val="0"/>
              </a:spcBef>
              <a:spcAft>
                <a:spcPts val="0"/>
              </a:spcAft>
              <a:buClr>
                <a:schemeClr val="dk1"/>
              </a:buClr>
              <a:buSzPct val="100000"/>
              <a:buFont typeface="Comic Sans MS"/>
              <a:buChar char="●"/>
            </a:pPr>
            <a:r>
              <a:rPr lang="fr">
                <a:solidFill>
                  <a:schemeClr val="dk1"/>
                </a:solidFill>
                <a:latin typeface="Comic Sans MS"/>
                <a:ea typeface="Comic Sans MS"/>
                <a:cs typeface="Comic Sans MS"/>
                <a:sym typeface="Comic Sans MS"/>
              </a:rPr>
              <a:t> CRUD:</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ajouter </a:t>
            </a:r>
            <a:r>
              <a:rPr lang="fr">
                <a:solidFill>
                  <a:schemeClr val="dk1"/>
                </a:solidFill>
                <a:latin typeface="Comic Sans MS"/>
                <a:ea typeface="Comic Sans MS"/>
                <a:cs typeface="Comic Sans MS"/>
                <a:sym typeface="Comic Sans MS"/>
              </a:rPr>
              <a:t>un ticket</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afficher </a:t>
            </a:r>
            <a:r>
              <a:rPr lang="fr">
                <a:solidFill>
                  <a:schemeClr val="dk1"/>
                </a:solidFill>
                <a:latin typeface="Comic Sans MS"/>
                <a:ea typeface="Comic Sans MS"/>
                <a:cs typeface="Comic Sans MS"/>
                <a:sym typeface="Comic Sans MS"/>
              </a:rPr>
              <a:t>un ticket</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modifier </a:t>
            </a:r>
            <a:r>
              <a:rPr lang="fr">
                <a:solidFill>
                  <a:schemeClr val="dk1"/>
                </a:solidFill>
                <a:latin typeface="Comic Sans MS"/>
                <a:ea typeface="Comic Sans MS"/>
                <a:cs typeface="Comic Sans MS"/>
                <a:sym typeface="Comic Sans MS"/>
              </a:rPr>
              <a:t>un ticket</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supprimer un ticket</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98" name="Google Shape;98;p20"/>
          <p:cNvSpPr txBox="1"/>
          <p:nvPr/>
        </p:nvSpPr>
        <p:spPr>
          <a:xfrm>
            <a:off x="4155800" y="941400"/>
            <a:ext cx="49881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solidFill>
                  <a:schemeClr val="dk1"/>
                </a:solidFill>
                <a:latin typeface="Comic Sans MS"/>
                <a:ea typeface="Comic Sans MS"/>
                <a:cs typeface="Comic Sans MS"/>
                <a:sym typeface="Comic Sans MS"/>
              </a:rPr>
              <a:t>       </a:t>
            </a:r>
            <a:r>
              <a:rPr lang="fr" sz="1800">
                <a:solidFill>
                  <a:schemeClr val="dk1"/>
                </a:solidFill>
                <a:latin typeface="Comic Sans MS"/>
                <a:ea typeface="Comic Sans MS"/>
                <a:cs typeface="Comic Sans MS"/>
                <a:sym typeface="Comic Sans MS"/>
              </a:rPr>
              <a:t>Métiers</a:t>
            </a:r>
            <a:r>
              <a:rPr lang="fr" sz="1800">
                <a:solidFill>
                  <a:schemeClr val="dk1"/>
                </a:solidFill>
                <a:latin typeface="Comic Sans MS"/>
                <a:ea typeface="Comic Sans MS"/>
                <a:cs typeface="Comic Sans MS"/>
                <a:sym typeface="Comic Sans MS"/>
              </a:rPr>
              <a:t>:</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solidFill>
                <a:schemeClr val="dk1"/>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fr" sz="1800">
                <a:solidFill>
                  <a:srgbClr val="050505"/>
                </a:solidFill>
                <a:latin typeface="Comic Sans MS"/>
                <a:ea typeface="Comic Sans MS"/>
                <a:cs typeface="Comic Sans MS"/>
                <a:sym typeface="Comic Sans MS"/>
              </a:rPr>
              <a:t>        Coder les tickets </a:t>
            </a:r>
            <a:endParaRPr sz="1800">
              <a:solidFill>
                <a:srgbClr val="050505"/>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fr" sz="1800">
                <a:solidFill>
                  <a:schemeClr val="dk1"/>
                </a:solidFill>
                <a:latin typeface="Comic Sans MS"/>
                <a:ea typeface="Comic Sans MS"/>
                <a:cs typeface="Comic Sans MS"/>
                <a:sym typeface="Comic Sans MS"/>
              </a:rPr>
              <a:t>        Rembourser un ticket</a:t>
            </a:r>
            <a:endParaRPr sz="1800">
              <a:solidFill>
                <a:srgbClr val="050505"/>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fr" sz="1800">
                <a:solidFill>
                  <a:srgbClr val="050505"/>
                </a:solidFill>
                <a:latin typeface="Comic Sans MS"/>
                <a:ea typeface="Comic Sans MS"/>
                <a:cs typeface="Comic Sans MS"/>
                <a:sym typeface="Comic Sans MS"/>
              </a:rPr>
              <a:t>        Trier les tickets</a:t>
            </a:r>
            <a:endParaRPr sz="1800">
              <a:solidFill>
                <a:srgbClr val="050505"/>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fr" sz="1800">
                <a:solidFill>
                  <a:srgbClr val="050505"/>
                </a:solidFill>
                <a:latin typeface="Comic Sans MS"/>
                <a:ea typeface="Comic Sans MS"/>
                <a:cs typeface="Comic Sans MS"/>
                <a:sym typeface="Comic Sans MS"/>
              </a:rPr>
              <a:t>         Rechercher un ticket spécifique</a:t>
            </a:r>
            <a:endParaRPr sz="1800">
              <a:solidFill>
                <a:srgbClr val="050505"/>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fr" sz="1800">
                <a:solidFill>
                  <a:srgbClr val="050505"/>
                </a:solidFill>
                <a:latin typeface="Comic Sans MS"/>
                <a:ea typeface="Comic Sans MS"/>
                <a:cs typeface="Comic Sans MS"/>
                <a:sym typeface="Comic Sans MS"/>
              </a:rPr>
              <a:t>         Faire des statistiques</a:t>
            </a:r>
            <a:endParaRPr sz="1800">
              <a:solidFill>
                <a:srgbClr val="050505"/>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100725" y="231050"/>
            <a:ext cx="40551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fr">
                <a:solidFill>
                  <a:schemeClr val="dk1"/>
                </a:solidFill>
                <a:latin typeface="Comic Sans MS"/>
                <a:ea typeface="Comic Sans MS"/>
                <a:cs typeface="Comic Sans MS"/>
                <a:sym typeface="Comic Sans MS"/>
              </a:rPr>
              <a:t>Gestion des trajets:</a:t>
            </a:r>
            <a:endParaRPr b="1" i="1">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i="1">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fr">
                <a:solidFill>
                  <a:schemeClr val="dk1"/>
                </a:solidFill>
                <a:latin typeface="Comic Sans MS"/>
                <a:ea typeface="Comic Sans MS"/>
                <a:cs typeface="Comic Sans MS"/>
                <a:sym typeface="Comic Sans MS"/>
              </a:rPr>
              <a:t>Caractéristiques</a:t>
            </a:r>
            <a:r>
              <a:rPr lang="fr">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fr">
                <a:solidFill>
                  <a:schemeClr val="dk1"/>
                </a:solidFill>
                <a:latin typeface="Comic Sans MS"/>
                <a:ea typeface="Comic Sans MS"/>
                <a:cs typeface="Comic Sans MS"/>
                <a:sym typeface="Comic Sans MS"/>
              </a:rPr>
              <a:t>départ, terminus , nombre de stations visité, durée du trajet, redondance/jour</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Char char="●"/>
            </a:pPr>
            <a:r>
              <a:rPr lang="fr">
                <a:solidFill>
                  <a:schemeClr val="dk1"/>
                </a:solidFill>
                <a:latin typeface="Comic Sans MS"/>
                <a:ea typeface="Comic Sans MS"/>
                <a:cs typeface="Comic Sans MS"/>
                <a:sym typeface="Comic Sans MS"/>
              </a:rPr>
              <a:t>CRUD:</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ajouter </a:t>
            </a:r>
            <a:r>
              <a:rPr lang="fr">
                <a:solidFill>
                  <a:schemeClr val="dk1"/>
                </a:solidFill>
                <a:latin typeface="Comic Sans MS"/>
                <a:ea typeface="Comic Sans MS"/>
                <a:cs typeface="Comic Sans MS"/>
                <a:sym typeface="Comic Sans MS"/>
              </a:rPr>
              <a:t>des trajets</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afficher </a:t>
            </a:r>
            <a:r>
              <a:rPr lang="fr">
                <a:solidFill>
                  <a:schemeClr val="dk1"/>
                </a:solidFill>
                <a:latin typeface="Comic Sans MS"/>
                <a:ea typeface="Comic Sans MS"/>
                <a:cs typeface="Comic Sans MS"/>
                <a:sym typeface="Comic Sans MS"/>
              </a:rPr>
              <a:t>des trajets</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modifier </a:t>
            </a:r>
            <a:r>
              <a:rPr lang="fr">
                <a:solidFill>
                  <a:schemeClr val="dk1"/>
                </a:solidFill>
                <a:latin typeface="Comic Sans MS"/>
                <a:ea typeface="Comic Sans MS"/>
                <a:cs typeface="Comic Sans MS"/>
                <a:sym typeface="Comic Sans MS"/>
              </a:rPr>
              <a:t>des trajets</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lang="fr">
                <a:solidFill>
                  <a:schemeClr val="dk1"/>
                </a:solidFill>
                <a:latin typeface="Comic Sans MS"/>
                <a:ea typeface="Comic Sans MS"/>
                <a:cs typeface="Comic Sans MS"/>
                <a:sym typeface="Comic Sans MS"/>
              </a:rPr>
              <a:t>supprimer des trajets</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457200" rtl="0" algn="l">
              <a:spcBef>
                <a:spcPts val="0"/>
              </a:spcBef>
              <a:spcAft>
                <a:spcPts val="0"/>
              </a:spcAft>
              <a:buClr>
                <a:schemeClr val="dk1"/>
              </a:buClr>
              <a:buSzPts val="1100"/>
              <a:buFont typeface="Arial"/>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104" name="Google Shape;104;p21"/>
          <p:cNvSpPr txBox="1"/>
          <p:nvPr/>
        </p:nvSpPr>
        <p:spPr>
          <a:xfrm>
            <a:off x="4155800" y="469350"/>
            <a:ext cx="4754700" cy="3905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Métiers:</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Envoyer sms au chauffeur pour annuler/ajouter un trajet </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Planifier les trajets de chaque jours</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Trier les trajets selon le nombre de stations visités, durée du trajet et et redondance/jour</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Rechercher le trajet le plus long</a:t>
            </a:r>
            <a:endParaRPr sz="1800">
              <a:solidFill>
                <a:schemeClr val="dk1"/>
              </a:solidFill>
              <a:latin typeface="Comic Sans MS"/>
              <a:ea typeface="Comic Sans MS"/>
              <a:cs typeface="Comic Sans MS"/>
              <a:sym typeface="Comic Sans MS"/>
            </a:endParaRPr>
          </a:p>
          <a:p>
            <a:pPr indent="-342900" lvl="0" marL="457200" rtl="0" algn="l">
              <a:lnSpc>
                <a:spcPct val="115000"/>
              </a:lnSpc>
              <a:spcBef>
                <a:spcPts val="0"/>
              </a:spcBef>
              <a:spcAft>
                <a:spcPts val="0"/>
              </a:spcAft>
              <a:buClr>
                <a:schemeClr val="dk1"/>
              </a:buClr>
              <a:buSzPts val="1800"/>
              <a:buFont typeface="Comic Sans MS"/>
              <a:buChar char="-"/>
            </a:pPr>
            <a:r>
              <a:rPr lang="fr" sz="1800">
                <a:solidFill>
                  <a:schemeClr val="dk1"/>
                </a:solidFill>
                <a:latin typeface="Comic Sans MS"/>
                <a:ea typeface="Comic Sans MS"/>
                <a:cs typeface="Comic Sans MS"/>
                <a:sym typeface="Comic Sans MS"/>
              </a:rPr>
              <a:t>Faire une statistique pour montrer les trajets les plus fréquents</a:t>
            </a:r>
            <a:endParaRPr sz="1800">
              <a:solidFill>
                <a:schemeClr val="dk1"/>
              </a:solidFill>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