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256" r:id="rId2"/>
    <p:sldId id="265" r:id="rId3"/>
    <p:sldId id="259" r:id="rId4"/>
    <p:sldId id="266" r:id="rId5"/>
    <p:sldId id="267" r:id="rId6"/>
    <p:sldId id="30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72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5FCD-1BC5-4E23-AE96-BD613858052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8C76-F28E-4148-BAD5-8D51E060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94C2-1243-44C1-85A9-D52A2628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CAE3-159F-417D-B55B-C064A3D6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B40C-4E29-435D-9B90-67535465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D4CFE-49C8-4383-B823-473ED8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EB90-F923-4FA0-B2A8-709ADB94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D2D8-FD3C-4CAC-A1AB-E48F67E8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7A155-42C2-436F-B3B3-78537EDA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8CCB-0259-4CF5-A935-071DC37A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F2C1-B73B-4CBB-88BD-7982AF0B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1517-D1AF-4FE3-ABD6-BB0DB703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E02E4-D622-496F-B157-CCAF3039D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F656F-FD7F-4E08-A7AE-ABB7A13B6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BD5F-86F1-4DCB-9C54-56C4364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39BF-A6E8-4B53-B9A6-80A73574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41C1-7E6D-4A6F-9CD4-CFEE9BE7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8" y="176109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8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11470" indent="0">
              <a:buNone/>
              <a:defRPr sz="1000"/>
            </a:lvl2pPr>
            <a:lvl3pPr marL="777221" indent="0">
              <a:buNone/>
              <a:defRPr sz="1000"/>
            </a:lvl3pPr>
            <a:lvl4pPr marL="1051534" indent="0">
              <a:buNone/>
              <a:defRPr sz="1000"/>
            </a:lvl4pPr>
            <a:lvl5pPr marL="1325847" indent="0">
              <a:buNone/>
              <a:defRPr sz="1000"/>
            </a:lvl5pPr>
          </a:lstStyle>
          <a:p>
            <a:pPr lvl="0"/>
            <a:r>
              <a:rPr lang="en-US" dirty="0"/>
              <a:t>Theme, project, mission or org ID (optional)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8" y="2136141"/>
            <a:ext cx="8426027" cy="36258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1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8271-F95A-4F29-92FD-9F8AAED1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B1D1-655B-41FC-A2C4-3CB1163D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229C7-2F95-485E-BE9C-50E55F75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2780C-F826-481C-9EE1-F817D024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7AA79-3994-4DC1-AF5C-E6382B4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E5C6-9B80-40BF-9991-957B7B95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F5EE-6679-4210-A1B8-1AC80C46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D55C-A4DE-4450-A17E-005CE236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3C71-B151-482F-BCA2-2EDB6FB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427C-8D30-47C3-B360-5E5AFEF0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DE8-B39E-4020-B96A-6373D18D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16FC-BDE2-4984-B5E9-B8772D63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D481-18BE-47B6-B61B-CD0951C1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C699-C299-49B4-BF8F-2D4BEA33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EC8F-082B-4C6B-B2EC-F5E8C61E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5EC1-F67D-4EEB-92C2-BCA8012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2B7E-C841-4CB0-888E-82E8A70B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C39E-B91A-4C52-9421-07D464CF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10FD-7096-472A-A0F1-4904AC653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1364C-BAF5-4007-8BAB-BE8AE1D37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E1A6-1CF0-4169-9F05-3FDF67802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1311-7461-4CBB-9452-F2708AA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431D4-F95C-4BBE-9C21-0CEF3320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ACB6A-7C80-405C-AE7D-C907F56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5445-7DB8-47BE-AF3A-F8F0136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B9423-597F-4BBF-AF8A-4B622503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7D7F-8080-48E3-8E3E-2F8D73D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7E3E2-56C3-4D55-B3AF-30371508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8378-0837-41B9-80E2-B0FC2016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608D-952E-451B-9A60-4CB771B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75B0-0455-4DE6-B724-FCA96549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2153-1DE9-40CA-847A-A33CA1CF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210-69AA-4B71-A46F-3AB23F66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947C-D602-4822-A0C1-5087AAFD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3F442-4512-4B87-A973-C79CE2A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8C38-EF8F-4A1A-B619-288C358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CCBDB-C040-4EB0-9416-D4F7EAE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F17-DBF0-4296-A59F-4383D196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9C3E7-33EB-4539-8C4D-2EE1515F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CB700-7142-4CBF-B926-9A8F4AFF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1BA3E-AEC8-4A3B-9EB9-82C0C5CE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2470-B6F0-4E6A-8FA7-4396661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1F5B8-6999-4B48-8211-935C42CF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06E17-FA07-4C2F-ACD6-8555CE1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4B9E-ECE1-4B24-81C9-68371A09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9F17-9A7B-45E9-9475-BED03052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fld id="{CCF5C479-88E5-40B6-9579-8E6018F5F58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0B6A-9506-47F0-94C6-E312BC2E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E8548-42AB-458A-BA2D-1313A53113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8" y="6356351"/>
            <a:ext cx="365125" cy="3651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AEA24D-A184-4560-9B68-BEEA638C1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Proxima Nova Lt" panose="02000506030000020004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otis@materialsgenomefoundation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1792" y="1699022"/>
            <a:ext cx="7248419" cy="17907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pycalphad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Richard Otis</a:t>
            </a:r>
          </a:p>
          <a:p>
            <a:r>
              <a:rPr lang="en-US" dirty="0"/>
              <a:t>Materials Genome Foundation</a:t>
            </a:r>
          </a:p>
          <a:p>
            <a:endParaRPr lang="en-US" dirty="0"/>
          </a:p>
          <a:p>
            <a:r>
              <a:rPr lang="en-US" dirty="0"/>
              <a:t>November 11, 2020</a:t>
            </a:r>
          </a:p>
          <a:p>
            <a:r>
              <a:rPr lang="en-US" dirty="0"/>
              <a:t>“From </a:t>
            </a:r>
            <a:r>
              <a:rPr lang="en-US" dirty="0" err="1"/>
              <a:t>Atomistics</a:t>
            </a:r>
            <a:r>
              <a:rPr lang="en-US" dirty="0"/>
              <a:t> to Phase Diagrams” Virtual Workshop</a:t>
            </a:r>
          </a:p>
        </p:txBody>
      </p:sp>
    </p:spTree>
    <p:extLst>
      <p:ext uri="{BB962C8B-B14F-4D97-AF65-F5344CB8AC3E}">
        <p14:creationId xmlns:p14="http://schemas.microsoft.com/office/powerpoint/2010/main" val="29654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pycalphad = Python + </a:t>
            </a:r>
            <a:r>
              <a:rPr lang="en-US" dirty="0" err="1"/>
              <a:t>CALculation</a:t>
            </a:r>
            <a:r>
              <a:rPr lang="en-US" dirty="0"/>
              <a:t> of </a:t>
            </a:r>
            <a:r>
              <a:rPr lang="en-US" dirty="0" err="1"/>
              <a:t>PHAse</a:t>
            </a:r>
            <a:r>
              <a:rPr lang="en-US" dirty="0"/>
              <a:t> Diagrams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>
          <a:xfrm>
            <a:off x="878840" y="1879708"/>
            <a:ext cx="9452610" cy="4116127"/>
          </a:xfrm>
        </p:spPr>
        <p:txBody>
          <a:bodyPr>
            <a:normAutofit/>
          </a:bodyPr>
          <a:lstStyle/>
          <a:p>
            <a:r>
              <a:rPr lang="en-US" dirty="0" err="1"/>
              <a:t>pycalphad</a:t>
            </a:r>
            <a:r>
              <a:rPr lang="en-US" dirty="0"/>
              <a:t> is software for designing thermodynamic models, calculating phase diagrams and investigating phase equilibria.</a:t>
            </a:r>
          </a:p>
          <a:p>
            <a:r>
              <a:rPr lang="en-US" dirty="0"/>
              <a:t>Using CALPHAD-based models, pycalphad predicts properties of materials, including</a:t>
            </a:r>
          </a:p>
          <a:p>
            <a:pPr lvl="1"/>
            <a:r>
              <a:rPr lang="en-US" dirty="0"/>
              <a:t>Transition (e.g., melt) temperatures, phase fractions, solidification, degradation, corrosion, etc.</a:t>
            </a:r>
          </a:p>
          <a:p>
            <a:pPr lvl="1"/>
            <a:r>
              <a:rPr lang="en-US" dirty="0"/>
              <a:t>Anything that can be connected to a chemical or thermodynamic process</a:t>
            </a:r>
          </a:p>
          <a:p>
            <a:r>
              <a:rPr lang="en-US" dirty="0"/>
              <a:t>Free and open source at pycalphad.org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C36BC1-6690-417C-BD16-ACAC302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737569"/>
            <a:ext cx="9449209" cy="5382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768" y="3151705"/>
            <a:ext cx="4457058" cy="994172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pycalphad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768" y="4145877"/>
            <a:ext cx="4457058" cy="2066023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Gibbs energy models</a:t>
            </a:r>
          </a:p>
          <a:p>
            <a:r>
              <a:rPr lang="en-US" dirty="0"/>
              <a:t>Custom material property models</a:t>
            </a:r>
          </a:p>
          <a:p>
            <a:r>
              <a:rPr lang="en-US" dirty="0"/>
              <a:t>Digital notebooks</a:t>
            </a:r>
          </a:p>
          <a:p>
            <a:r>
              <a:rPr lang="en-US" dirty="0"/>
              <a:t>Deploy to Cloud or HPC</a:t>
            </a:r>
          </a:p>
          <a:p>
            <a:r>
              <a:rPr lang="en-US" dirty="0"/>
              <a:t>Semi-automated database development (via ESPEI)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573" y="6493207"/>
            <a:ext cx="898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R. Otis and Z-K. Liu, “</a:t>
            </a:r>
            <a:r>
              <a:rPr lang="en-US" sz="1200" dirty="0" err="1"/>
              <a:t>pycalphad</a:t>
            </a:r>
            <a:r>
              <a:rPr lang="en-US" sz="1200" dirty="0"/>
              <a:t>: CALPHAD-based computational thermodynamics in Python”, </a:t>
            </a:r>
            <a:r>
              <a:rPr lang="en-US" sz="1200" i="1" dirty="0"/>
              <a:t>Journal of Open Research Software</a:t>
            </a:r>
            <a:r>
              <a:rPr lang="en-US" sz="1200" dirty="0"/>
              <a:t>, 5: 1 (2017)</a:t>
            </a:r>
          </a:p>
        </p:txBody>
      </p:sp>
    </p:spTree>
    <p:extLst>
      <p:ext uri="{BB962C8B-B14F-4D97-AF65-F5344CB8AC3E}">
        <p14:creationId xmlns:p14="http://schemas.microsoft.com/office/powerpoint/2010/main" val="23278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 in </a:t>
            </a:r>
            <a:r>
              <a:rPr lang="en-US" dirty="0" err="1"/>
              <a:t>pycalphad</a:t>
            </a:r>
            <a:r>
              <a:rPr lang="en-US" dirty="0"/>
              <a:t> 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808367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Improved performance, nearly zero calculation start time</a:t>
                </a:r>
              </a:p>
              <a:p>
                <a:r>
                  <a:rPr lang="en-US" dirty="0"/>
                  <a:t>User-specified reference states</a:t>
                </a:r>
              </a:p>
              <a:p>
                <a:r>
                  <a:rPr lang="en-US" dirty="0"/>
                  <a:t>Binary and ternary phase diagram plotting</a:t>
                </a:r>
              </a:p>
              <a:p>
                <a:r>
                  <a:rPr lang="en-US" dirty="0"/>
                  <a:t>T,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conditions with multiple components</a:t>
                </a:r>
              </a:p>
              <a:p>
                <a:r>
                  <a:rPr lang="en-US" dirty="0"/>
                  <a:t>Step/map calculation, global minimization</a:t>
                </a:r>
              </a:p>
              <a:p>
                <a:r>
                  <a:rPr lang="en-US" dirty="0"/>
                  <a:t>Support for associates and ionic liquids</a:t>
                </a:r>
              </a:p>
              <a:p>
                <a:r>
                  <a:rPr lang="en-US" dirty="0"/>
                  <a:t>IHJ and </a:t>
                </a:r>
                <a:r>
                  <a:rPr lang="en-US" dirty="0" err="1"/>
                  <a:t>Xiong</a:t>
                </a:r>
                <a:r>
                  <a:rPr lang="en-US" dirty="0"/>
                  <a:t> magnetic models</a:t>
                </a:r>
              </a:p>
              <a:p>
                <a:r>
                  <a:rPr lang="en-US" dirty="0"/>
                  <a:t>Order-disorder model, Two-state model, Einstein model</a:t>
                </a:r>
              </a:p>
              <a:p>
                <a:r>
                  <a:rPr lang="en-US" dirty="0"/>
                  <a:t>Windows, Mac, and Linux support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8083679" cy="4351338"/>
              </a:xfrm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4661" y="6492873"/>
            <a:ext cx="10402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R. Otis, M. Emelianenko, Z. K. Liu, “An improved sampling strategy for global energy minimization of multi-component systems”, Comp. Mat. Sci. 130 (2017) 282–291. </a:t>
            </a:r>
          </a:p>
        </p:txBody>
      </p:sp>
    </p:spTree>
    <p:extLst>
      <p:ext uri="{BB962C8B-B14F-4D97-AF65-F5344CB8AC3E}">
        <p14:creationId xmlns:p14="http://schemas.microsoft.com/office/powerpoint/2010/main" val="12561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 in </a:t>
            </a:r>
            <a:r>
              <a:rPr lang="en-US" dirty="0" err="1"/>
              <a:t>pycalphad</a:t>
            </a:r>
            <a:r>
              <a:rPr lang="en-US" dirty="0"/>
              <a:t> 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progress: “Advanced” conditions (e.g., amount of a phase)</a:t>
            </a:r>
          </a:p>
          <a:p>
            <a:r>
              <a:rPr lang="en-US" dirty="0"/>
              <a:t>In progress: </a:t>
            </a:r>
            <a:r>
              <a:rPr lang="en-US" dirty="0" err="1"/>
              <a:t>Quasichemical</a:t>
            </a:r>
            <a:r>
              <a:rPr lang="en-US" dirty="0"/>
              <a:t> model, ternary excess models other than </a:t>
            </a:r>
            <a:r>
              <a:rPr lang="en-US" dirty="0" err="1"/>
              <a:t>Muggianu</a:t>
            </a:r>
            <a:endParaRPr lang="en-US" dirty="0"/>
          </a:p>
          <a:p>
            <a:r>
              <a:rPr lang="en-US" dirty="0"/>
              <a:t>A few TDB features are unsupported (Option “B”, Option “F”, STATUS_BITS, etc…)</a:t>
            </a:r>
          </a:p>
          <a:p>
            <a:pPr lvl="1"/>
            <a:r>
              <a:rPr lang="en-US" dirty="0"/>
              <a:t>Contact us: we can usually help you work around the issue</a:t>
            </a:r>
          </a:p>
        </p:txBody>
      </p:sp>
    </p:spTree>
    <p:extLst>
      <p:ext uri="{BB962C8B-B14F-4D97-AF65-F5344CB8AC3E}">
        <p14:creationId xmlns:p14="http://schemas.microsoft.com/office/powerpoint/2010/main" val="161189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23" y="66551"/>
            <a:ext cx="10515600" cy="1325563"/>
          </a:xfrm>
        </p:spPr>
        <p:txBody>
          <a:bodyPr/>
          <a:lstStyle/>
          <a:p>
            <a:r>
              <a:rPr lang="en-US" dirty="0" err="1"/>
              <a:t>PyCalphad</a:t>
            </a:r>
            <a:r>
              <a:rPr lang="en-US" dirty="0"/>
              <a:t> Community Selected Use Cases</a:t>
            </a:r>
          </a:p>
        </p:txBody>
      </p:sp>
      <p:pic>
        <p:nvPicPr>
          <p:cNvPr id="1026" name="Picture 2" descr="https://media.springernature.com/original/springer-static/image/art%3A10.1007%2Fs10853-019-03639-w/MediaObjects/10853_2019_3639_Fig1_HTML.png">
            <a:extLst>
              <a:ext uri="{FF2B5EF4-FFF2-40B4-BE49-F238E27FC236}">
                <a16:creationId xmlns:a16="http://schemas.microsoft.com/office/drawing/2014/main" id="{747E4BEF-B2C4-48B4-9C2D-5C30A967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41" y="2094818"/>
            <a:ext cx="3074931" cy="2656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90652-2D6D-4ECA-BE30-4797B190F831}"/>
              </a:ext>
            </a:extLst>
          </p:cNvPr>
          <p:cNvSpPr/>
          <p:nvPr/>
        </p:nvSpPr>
        <p:spPr>
          <a:xfrm>
            <a:off x="4293062" y="4802634"/>
            <a:ext cx="4109449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S. Yang, et al., </a:t>
            </a:r>
            <a:r>
              <a:rPr lang="en-US" sz="1333" i="1" dirty="0"/>
              <a:t>J. Mat. Sci.</a:t>
            </a:r>
            <a:r>
              <a:rPr lang="en-US" sz="1333" dirty="0"/>
              <a:t> </a:t>
            </a:r>
            <a:r>
              <a:rPr lang="en-US" sz="1333" b="1" dirty="0"/>
              <a:t>54</a:t>
            </a:r>
            <a:r>
              <a:rPr lang="en-US" sz="1333" dirty="0"/>
              <a:t>, 10297–10311 (2019)</a:t>
            </a:r>
          </a:p>
          <a:p>
            <a:r>
              <a:rPr lang="en-US" sz="1333" dirty="0" err="1"/>
              <a:t>doi</a:t>
            </a:r>
            <a:r>
              <a:rPr lang="en-US" sz="1333" dirty="0"/>
              <a:t>: 10.1007/s10853-019-03639-w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9C7E1-6EC0-45EA-846C-1882B28C8F5E}"/>
              </a:ext>
            </a:extLst>
          </p:cNvPr>
          <p:cNvSpPr/>
          <p:nvPr/>
        </p:nvSpPr>
        <p:spPr>
          <a:xfrm>
            <a:off x="403823" y="4800001"/>
            <a:ext cx="357711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Y. Shang, et al., </a:t>
            </a:r>
            <a:r>
              <a:rPr lang="en-US" sz="1333" i="1" dirty="0" err="1"/>
              <a:t>Materialia</a:t>
            </a:r>
            <a:r>
              <a:rPr lang="en-US" sz="1333" dirty="0"/>
              <a:t> </a:t>
            </a:r>
            <a:r>
              <a:rPr lang="en-US" sz="1333" b="1" dirty="0"/>
              <a:t>8</a:t>
            </a:r>
            <a:r>
              <a:rPr lang="en-US" sz="1333" dirty="0"/>
              <a:t>, 100500 (2019)</a:t>
            </a:r>
          </a:p>
          <a:p>
            <a:r>
              <a:rPr lang="en-US" sz="1333" dirty="0" err="1"/>
              <a:t>doi</a:t>
            </a:r>
            <a:r>
              <a:rPr lang="en-US" sz="1333" dirty="0"/>
              <a:t>: 10.1016/j.mtla.2019.100500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29B15-0CF9-43BF-88C2-77D9C545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0" y="2107150"/>
            <a:ext cx="3393034" cy="2643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38E27-F881-466B-A619-B1D76F4B1438}"/>
              </a:ext>
            </a:extLst>
          </p:cNvPr>
          <p:cNvSpPr txBox="1"/>
          <p:nvPr/>
        </p:nvSpPr>
        <p:spPr>
          <a:xfrm>
            <a:off x="4729008" y="1605987"/>
            <a:ext cx="272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Interfacial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08D4C-C57E-455D-ABEB-A77B0974740C}"/>
              </a:ext>
            </a:extLst>
          </p:cNvPr>
          <p:cNvSpPr txBox="1"/>
          <p:nvPr/>
        </p:nvSpPr>
        <p:spPr>
          <a:xfrm>
            <a:off x="331384" y="1605987"/>
            <a:ext cx="423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Two-phase Elastic Constants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2C063-84E5-4BF3-B8B4-31B9761D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66" y="2082061"/>
            <a:ext cx="3577117" cy="27231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9A6FE-351B-4E64-9886-233668B8FFA6}"/>
              </a:ext>
            </a:extLst>
          </p:cNvPr>
          <p:cNvSpPr txBox="1"/>
          <p:nvPr/>
        </p:nvSpPr>
        <p:spPr>
          <a:xfrm>
            <a:off x="8871170" y="1605987"/>
            <a:ext cx="272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748F3-9500-410D-8DE2-1ACD034BB240}"/>
              </a:ext>
            </a:extLst>
          </p:cNvPr>
          <p:cNvSpPr/>
          <p:nvPr/>
        </p:nvSpPr>
        <p:spPr>
          <a:xfrm>
            <a:off x="8190393" y="4800001"/>
            <a:ext cx="2864602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P. Guan and V. Viswanathan (2020)</a:t>
            </a:r>
          </a:p>
          <a:p>
            <a:r>
              <a:rPr lang="en-US" sz="1333" dirty="0"/>
              <a:t>arXiv:2010.14048v1</a:t>
            </a:r>
          </a:p>
          <a:p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725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09964"/>
            <a:ext cx="6858000" cy="3155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richard.otis@materialsgenomefoundation.org</a:t>
            </a:r>
            <a:endParaRPr lang="en-US" dirty="0"/>
          </a:p>
          <a:p>
            <a:r>
              <a:rPr lang="en-US" dirty="0"/>
              <a:t>pycalphad.org</a:t>
            </a:r>
          </a:p>
          <a:p>
            <a:r>
              <a:rPr lang="en-US" dirty="0"/>
              <a:t>Chat with us on </a:t>
            </a:r>
            <a:r>
              <a:rPr lang="en-US" dirty="0" err="1"/>
              <a:t>Gitter</a:t>
            </a:r>
            <a:r>
              <a:rPr lang="en-US" dirty="0"/>
              <a:t>!</a:t>
            </a:r>
          </a:p>
          <a:p>
            <a:r>
              <a:rPr lang="en-US" dirty="0"/>
              <a:t>gitter.im/</a:t>
            </a:r>
            <a:r>
              <a:rPr lang="en-US" dirty="0" err="1"/>
              <a:t>pycalphad</a:t>
            </a:r>
            <a:r>
              <a:rPr lang="en-US" dirty="0"/>
              <a:t>/</a:t>
            </a:r>
            <a:r>
              <a:rPr lang="en-US" dirty="0" err="1"/>
              <a:t>pycalphad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41299"/>
      </p:ext>
    </p:extLst>
  </p:cSld>
  <p:clrMapOvr>
    <a:masterClrMapping/>
  </p:clrMapOvr>
</p:sld>
</file>

<file path=ppt/theme/theme1.xml><?xml version="1.0" encoding="utf-8"?>
<a:theme xmlns:a="http://schemas.openxmlformats.org/drawingml/2006/main" name="MGF Branding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2D050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F Branding" id="{E34E03C8-8C36-4CEC-BCE1-BDC748250E64}" vid="{6B85690E-6FDB-42C2-88CE-D3A0C260E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MGF Branding</Template>
  <TotalTime>3327</TotalTime>
  <Words>419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Proxima Nova Lt</vt:lpstr>
      <vt:lpstr>MGF Branding</vt:lpstr>
      <vt:lpstr>Introduction to pycalphad</vt:lpstr>
      <vt:lpstr>pycalphad = Python + CALculation of PHAse Diagrams</vt:lpstr>
      <vt:lpstr>Why use pycalphad</vt:lpstr>
      <vt:lpstr>Notable Features in pycalphad 0.8</vt:lpstr>
      <vt:lpstr>Current Limitations in pycalphad 0.8</vt:lpstr>
      <vt:lpstr>PyCalphad Community Selected Use Cases</vt:lpstr>
      <vt:lpstr>Contact Us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pycalphad</dc:title>
  <dc:creator>Otis, Richard (357H)</dc:creator>
  <cp:lastModifiedBy>Otis, Richard (US 357H)</cp:lastModifiedBy>
  <cp:revision>213</cp:revision>
  <dcterms:created xsi:type="dcterms:W3CDTF">2018-05-23T18:40:43Z</dcterms:created>
  <dcterms:modified xsi:type="dcterms:W3CDTF">2020-11-11T00:34:18Z</dcterms:modified>
</cp:coreProperties>
</file>