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rplesec.us/red-team-vs-blue-team-cyber-security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rplesec.us/red-team-vs-blue-team-cyber-security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cordedfuture.com/disinformation-service-campaigns/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theknowledgeguru.com/games-vs-simulations-choosing-right-approach/" TargetMode="External"/><Relationship Id="rId3" Type="http://schemas.openxmlformats.org/officeDocument/2006/relationships/hyperlink" Target="https://www.edutopia.org/sims-vs-game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dpi.com/1999-5903/13/3/76/pdf" TargetMode="External"/><Relationship Id="rId3" Type="http://schemas.openxmlformats.org/officeDocument/2006/relationships/hyperlink" Target="https://theconversation.com/we-made-deceptive-robots-to-see-why-fake-news-spreads-and-found-a-weakness-104776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bbf3828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bbbf3828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2137eeb58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2137eeb58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2137eeb5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2137eeb5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https://purplesec.us/red-team-vs-blue-team-cyber-security/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2137eeb58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2137eeb58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2137eeb58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2137eeb58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https://purplesec.us/red-team-vs-blue-team-cyber-security/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2137eeb5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2137eeb5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2137eeb5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2137eeb5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2137eeb5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2137eeb5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2137eeb58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2137eeb58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2137eeb58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2137eeb58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2137eeb5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2137eeb5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137eeb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137eeb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2137eeb5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02137eeb5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From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https://www.recordedfuture.com/disinformation-service-campaigns/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Since then, more ex marketing, spam etc companies have joined in, and actors from countries (using fake groups as cutouts) to individuals (to sway a court case) have used DAAS services.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2137eeb5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2137eeb5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2137eeb58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2137eeb58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2137eeb58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2137eeb58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2137eeb58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2137eeb58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2137eeb5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2137eeb5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2137eeb58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2137eeb58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http://www.theknowledgeguru.com/games-vs-simulations-choosing-right-approach/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https://www.edutopia.org/sims-vs-games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2137eeb58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2137eeb58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2137eeb58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2137eeb58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2137eeb58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2137eeb58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2137eeb58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2137eeb58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Table from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https://www.mdpi.com/1999-5903/13/3/76/pdf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 u="sng">
                <a:solidFill>
                  <a:srgbClr val="009668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https://theconversation.com/we-made-deceptive-robots-to-see-why-fake-news-spreads-and-found-a-weakness-104776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- modelling spread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2137eeb58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2137eeb58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2" name="Google Shape;12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" name="Google Shape;14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5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124758" y="4462701"/>
            <a:ext cx="174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526350"/>
            <a:ext cx="5613600" cy="21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8"/>
          <p:cNvSpPr txBox="1"/>
          <p:nvPr/>
        </p:nvSpPr>
        <p:spPr>
          <a:xfrm>
            <a:off x="658150" y="2772600"/>
            <a:ext cx="456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-5400000">
            <a:off x="-1462200" y="2402400"/>
            <a:ext cx="326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INST409C: Cognitive Security | Fall 2021 | SJ Terp</a:t>
            </a:r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tratcomcoe.org/pdfjs/?file=/publications/download/Inoculation-theory-and-Misinformation-FINAL-digital-ISBN-ebbe8.pdf?zoom=page-fi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ivillage.org/blog/2019/7/31/r00tzbook-a-misinformation-ctf-for-ki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 12 class 2: simulations 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092775" y="3276425"/>
            <a:ext cx="70482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INST408C: Cognitive Security | Fall 2021 | SJ Terp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Teaming</a:t>
            </a:r>
            <a:endParaRPr/>
          </a:p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like the problem creator</a:t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Team, Blue Team, Purple Team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Terms fr</a:t>
            </a:r>
            <a:r>
              <a:rPr lang="en"/>
              <a:t>om information security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Red team: attack systems, break into defences</a:t>
            </a:r>
            <a:endParaRPr/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Simulate attacks against blue teams, to test network security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Find weaknesses in people, processes, technology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“Ethical hackers”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Blue team:defense team, maintain internal network defences against cyber attacks and threats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Strengthen defences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Purple team: red and blue working together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Stops the “we won but won’t fix it” attitude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1200"/>
              </a:spcAft>
              <a:buSzPct val="100000"/>
              <a:buChar char="○"/>
            </a:pPr>
            <a:r>
              <a:rPr lang="en"/>
              <a:t>You break it, you fix it</a:t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</a:t>
            </a:r>
            <a:r>
              <a:rPr lang="en"/>
              <a:t> Security Blue Team Exercises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790351"/>
            <a:ext cx="8520600" cy="4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Gathers data (Assets, Threats, Vulnerabilities, Controls)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risk assessment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risk through stronger controls: education, patching etc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Monitors system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audits - issues with records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footprint analysis - who’s behaving strangely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Installing security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Analysing 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Vulnerability scanning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etc</a:t>
            </a:r>
            <a:endParaRPr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</a:t>
            </a:r>
            <a:r>
              <a:rPr lang="en"/>
              <a:t> Security Red Team Exercises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Penetration testing</a:t>
            </a:r>
            <a:r>
              <a:rPr lang="en"/>
              <a:t>: break into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Social engineering</a:t>
            </a:r>
            <a:r>
              <a:rPr lang="en"/>
              <a:t>: get access / credentials from staff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Phishing</a:t>
            </a:r>
            <a:r>
              <a:rPr lang="en"/>
              <a:t>: use emails, fake websites etc to get staff to take actions (e.g. logging into cloned website)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Intercepting data</a:t>
            </a:r>
            <a:r>
              <a:rPr lang="en"/>
              <a:t>: use packet sniffers, analysers etc to read messages, map networks etc.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Physical attacks</a:t>
            </a:r>
            <a:r>
              <a:rPr lang="en"/>
              <a:t>: tailgating, picking locks, cloning access cards etc</a:t>
            </a:r>
            <a:endParaRPr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red team?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you learn more when you use different points of 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Learning: </a:t>
            </a:r>
            <a:r>
              <a:rPr lang="en"/>
              <a:t>Find weaknesses in people, processes,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Prediction: get ahead of disinformation creators’ next moves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Recommendation: suggest ways to improve security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Cognitive Security Red Teaming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above, but for cognitive security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Penetration testing</a:t>
            </a:r>
            <a:r>
              <a:rPr lang="en"/>
              <a:t>: break into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Social engineering</a:t>
            </a:r>
            <a:r>
              <a:rPr lang="en"/>
              <a:t>: get access / credentials from staff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Phishing</a:t>
            </a:r>
            <a:r>
              <a:rPr lang="en"/>
              <a:t>: use emails, fake websites etc to get staff to take actions (e.g. logging into cloned website)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Intercepting data</a:t>
            </a:r>
            <a:r>
              <a:rPr lang="en"/>
              <a:t>: use packet sniffers, analysers etc to read messages, map networks etc.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Physical attacks</a:t>
            </a:r>
            <a:r>
              <a:rPr lang="en"/>
              <a:t>: tailgating, picking locks, cloning access cards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Team Exercise</a:t>
            </a:r>
            <a:endParaRPr/>
          </a:p>
        </p:txBody>
      </p:sp>
      <p:sp>
        <p:nvSpPr>
          <p:cNvPr id="174" name="Google Shape;174;p2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rules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You’re limited by your own resources: money, people, time, assets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You’re allowed to outsource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You’re aware of consequences from your actions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or may not encounter countermeasures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narrative, behaviour, asset you can think of is in bounds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You *will* be asked to fix what you </a:t>
            </a:r>
            <a:r>
              <a:rPr lang="en"/>
              <a:t>broke before leaving the exercise</a:t>
            </a:r>
            <a:endParaRPr/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actions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AMITT Red framework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weaknesses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Decide on materials, narratives, behaviours, channels, influencers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 weaknesses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 (and adjust as needed)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Leave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do you leave in place? What do you keep for the next one etc</a:t>
            </a:r>
            <a:endParaRPr/>
          </a:p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models and frameworks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AMITT Red, AMITT Blue: behaviours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FLICC: behaviours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INST408C Week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64050" y="707400"/>
            <a:ext cx="4182600" cy="203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64050" y="2839925"/>
            <a:ext cx="4182600" cy="178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Readings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Roozenbeek, van der Linder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Inoculation theory and Misinformation</a:t>
            </a:r>
            <a:r>
              <a:rPr lang="en"/>
              <a:t>”, NATO report, 2021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752750" y="2839925"/>
            <a:ext cx="4182600" cy="178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 cognitive security game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752750" y="707500"/>
            <a:ext cx="4182600" cy="203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419"/>
              <a:buNone/>
            </a:pPr>
            <a:r>
              <a:rPr lang="en"/>
              <a:t>Disinformation as a service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333"/>
              <a:buNone/>
            </a:pPr>
            <a:r>
              <a:rPr i="1" lang="en"/>
              <a:t>“</a:t>
            </a:r>
            <a:r>
              <a:rPr i="1" lang="en" sz="12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Doctor Zhivago’s services were priced very specifically, as seen below:</a:t>
            </a:r>
            <a:endParaRPr i="1" sz="12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647700" rtl="0" algn="l">
              <a:lnSpc>
                <a:spcPct val="137500"/>
              </a:lnSpc>
              <a:spcBef>
                <a:spcPts val="1200"/>
              </a:spcBef>
              <a:spcAft>
                <a:spcPts val="0"/>
              </a:spcAft>
              <a:buClr>
                <a:srgbClr val="777777"/>
              </a:buClr>
              <a:buSzPct val="100000"/>
              <a:buFont typeface="Arial"/>
              <a:buChar char="●"/>
            </a:pPr>
            <a:r>
              <a:rPr i="1" lang="en" sz="12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$15 for an article up to 1,000 characters</a:t>
            </a:r>
            <a:endParaRPr i="1" sz="12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647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100000"/>
              <a:buFont typeface="Arial"/>
              <a:buChar char="●"/>
            </a:pPr>
            <a:r>
              <a:rPr i="1" lang="en" sz="12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$8 for social media posts and commentary up to 1,000 characters</a:t>
            </a:r>
            <a:endParaRPr i="1" sz="12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647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100000"/>
              <a:buFont typeface="Arial"/>
              <a:buChar char="●"/>
            </a:pPr>
            <a:r>
              <a:rPr i="1" lang="en" sz="12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$10 for Russian to English translation up to 1,800 characters</a:t>
            </a:r>
            <a:endParaRPr i="1" sz="12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647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100000"/>
              <a:buFont typeface="Arial"/>
              <a:buChar char="●"/>
            </a:pPr>
            <a:r>
              <a:rPr i="1" lang="en" sz="12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$25 for other language translation up to 2,000 characters</a:t>
            </a:r>
            <a:endParaRPr i="1" sz="12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647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100000"/>
              <a:buFont typeface="Arial"/>
              <a:buChar char="●"/>
            </a:pPr>
            <a:r>
              <a:rPr i="1" lang="en" sz="12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$1,500 for SEO services to further promote social media posts and traditional media articles, with a time frame of 10 to 15 days</a:t>
            </a:r>
            <a:endParaRPr i="1" sz="12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8333"/>
              <a:buNone/>
            </a:pPr>
            <a:r>
              <a:rPr i="1" lang="en" sz="12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Raskolnikov, on the other hand, had less specific pricing:</a:t>
            </a:r>
            <a:endParaRPr i="1" sz="12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647700" rtl="0" algn="l">
              <a:lnSpc>
                <a:spcPct val="137500"/>
              </a:lnSpc>
              <a:spcBef>
                <a:spcPts val="2100"/>
              </a:spcBef>
              <a:spcAft>
                <a:spcPts val="0"/>
              </a:spcAft>
              <a:buClr>
                <a:srgbClr val="777777"/>
              </a:buClr>
              <a:buSzPct val="100000"/>
              <a:buFont typeface="Arial"/>
              <a:buChar char="●"/>
            </a:pPr>
            <a:r>
              <a:rPr i="1" lang="en" sz="12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$150 for Facebook and other social media accounts and content</a:t>
            </a:r>
            <a:endParaRPr i="1" sz="12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647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100000"/>
              <a:buFont typeface="Arial"/>
              <a:buChar char="●"/>
            </a:pPr>
            <a:r>
              <a:rPr i="1" lang="en" sz="12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$200 for LinkedIn accounts and content</a:t>
            </a:r>
            <a:endParaRPr i="1" sz="12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647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100000"/>
              <a:buFont typeface="Arial"/>
              <a:buChar char="●"/>
            </a:pPr>
            <a:r>
              <a:rPr i="1" lang="en" sz="12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$350–$550 per month for social media marketing</a:t>
            </a:r>
            <a:endParaRPr i="1" sz="12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647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100000"/>
              <a:buFont typeface="Arial"/>
              <a:buChar char="●"/>
            </a:pPr>
            <a:r>
              <a:rPr i="1" lang="en" sz="12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$45 for an article up to 1,000 characters</a:t>
            </a:r>
            <a:endParaRPr i="1" sz="12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647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100000"/>
              <a:buFont typeface="Arial"/>
              <a:buChar char="●"/>
            </a:pPr>
            <a:r>
              <a:rPr i="1" lang="en" sz="12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$65 to contact a media source directly to spread material</a:t>
            </a:r>
            <a:endParaRPr i="1" sz="1200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647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100000"/>
              <a:buFont typeface="Arial"/>
              <a:buChar char="●"/>
            </a:pPr>
            <a:r>
              <a:rPr i="1" lang="en" sz="12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$100 per 10 comments for a given article or news story”</a:t>
            </a:r>
            <a:endParaRPr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Scenario1: DaaS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707400"/>
            <a:ext cx="8520600" cy="4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Player: You run a disinformation as a service company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 used to be a marketing company, but disinfo pays better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You’re based in the Philippines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Brief: </a:t>
            </a:r>
            <a:r>
              <a:rPr lang="en" sz="1371"/>
              <a:t>to run a campaign against a US company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Your customer is a rival company in Russia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They’ve paid you $10,000 for this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And expect results within 2 weeks because there’s a regulatory summit then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Resources: </a:t>
            </a:r>
            <a:endParaRPr/>
          </a:p>
          <a:p>
            <a:pPr indent="-281032" lvl="1" marL="914400" rtl="0" algn="l">
              <a:spcBef>
                <a:spcPts val="1000"/>
              </a:spcBef>
              <a:spcAft>
                <a:spcPts val="0"/>
              </a:spcAft>
              <a:buSzPct val="70833"/>
              <a:buChar char="○"/>
            </a:pPr>
            <a:r>
              <a:rPr lang="en" sz="1371"/>
              <a:t>You have 5 people available </a:t>
            </a:r>
            <a:endParaRPr sz="1371"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2083"/>
              <a:buChar char="○"/>
            </a:pPr>
            <a:r>
              <a:rPr lang="en" sz="1371"/>
              <a:t>You have existing assets from other campaigns: </a:t>
            </a:r>
            <a:r>
              <a:rPr lang="en"/>
              <a:t>Social media accounts, fake news websites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Plan: Over to you</a:t>
            </a:r>
            <a:endParaRPr/>
          </a:p>
          <a:p>
            <a:pPr indent="-301466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1350"/>
              <a:t>What do you do (narratives, techniques etc)? What resources do you need and use? What are your measures of success? </a:t>
            </a:r>
            <a:endParaRPr sz="1350"/>
          </a:p>
        </p:txBody>
      </p:sp>
      <p:sp>
        <p:nvSpPr>
          <p:cNvPr id="209" name="Google Shape;20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2: Pink Slime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Player: you’re a high-profile individual with a network of fake news sites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started with one site selling alternative health treatments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Then discovered that clicks paid you a lot - especially if you game Google’s algorithms to get top slot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Brief: adtech exchanges are cracking down on your ad funding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else are you going to do to make money?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can you maximise this?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Resources: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have a team of 40 people total.  Many of them are managing social media and content on your sites, but you also have web developers, strategists, and access to DaaS companies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control 400 fake news sites.  40 of these haven’t been found by factcheckers yet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Plan: What do you do (narratives, techniques etc)? What resources do you need and use? What are your measures of success?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Start Fixing What you Created</a:t>
            </a:r>
            <a:endParaRPr/>
          </a:p>
        </p:txBody>
      </p:sp>
      <p:sp>
        <p:nvSpPr>
          <p:cNvPr id="222" name="Google Shape;222;p3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(the harder part)</a:t>
            </a:r>
            <a:endParaRPr/>
          </a:p>
        </p:txBody>
      </p:sp>
      <p:sp>
        <p:nvSpPr>
          <p:cNvPr id="223" name="Google Shape;22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Mending and patching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your red team results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vulnerabilities did you find?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controls would you recommend to help fix them?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did you break?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you stop this happening again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What could you do to repair the damage</a:t>
            </a:r>
            <a:endParaRPr/>
          </a:p>
        </p:txBody>
      </p:sp>
      <p:sp>
        <p:nvSpPr>
          <p:cNvPr id="230" name="Google Shape;23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without the scripts</a:t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Games, Sims, Exercises, Red teams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game: fun experience that teaches you something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training large numbers of people simultaneously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Simulation: imitation of processes and environment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“what if” automated tests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Tabletop exercise: key people responding to a simulated event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creating cohesive teams. Often large scale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 team: test an organisation’s defences by thinking like a bad guy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Useful for finding system vulnerabilities, and predicting future moves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you doing this? Benefits and risks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group of people meet to brainstorm scenarios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of people meet to play their own roles during a simulated event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Red team tests defences on wider population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want from simulations?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stuff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 resilience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 skills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 communities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stuff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surprise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Be prepared</a:t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environments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 without people: agent-based models</a:t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875" y="707400"/>
            <a:ext cx="5392058" cy="413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</a:t>
            </a:r>
            <a:r>
              <a:rPr lang="en"/>
              <a:t> with people: RootzBook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https://aivillage.org/blog/2019/7/31/r00tzbook-a-misinformation-ctf-for-kids</a:t>
            </a:r>
            <a:r>
              <a:rPr lang="en"/>
              <a:t> 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