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T Sans Narrow"/>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bold.fntdata"/><Relationship Id="rId14" Type="http://schemas.openxmlformats.org/officeDocument/2006/relationships/font" Target="fonts/PTSansNarrow-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bbbf3828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bbbf3828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bbbf3828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bbbf3828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3722f509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3722f509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(Whose interests does this serve)</a:t>
            </a:r>
            <a:endParaRPr/>
          </a:p>
          <a:p>
            <a:pPr indent="0" lvl="0" marL="0" rtl="0" algn="l">
              <a:spcBef>
                <a:spcPts val="0"/>
              </a:spcBef>
              <a:spcAft>
                <a:spcPts val="0"/>
              </a:spcAft>
              <a:buNone/>
            </a:pPr>
            <a:r>
              <a:rPr lang="en"/>
              <a:t>(how clearly explained is the methodology. Is it repeatable/ verifiable)</a:t>
            </a:r>
            <a:endParaRPr/>
          </a:p>
          <a:p>
            <a:pPr indent="0" lvl="0" marL="0" rtl="0" algn="l">
              <a:spcBef>
                <a:spcPts val="0"/>
              </a:spcBef>
              <a:spcAft>
                <a:spcPts val="0"/>
              </a:spcAft>
              <a:buNone/>
            </a:pPr>
            <a:r>
              <a:rPr lang="en"/>
              <a:t>&lt;DS has the same questions&gt;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3722f509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3722f509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3722f509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3722f509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3722f509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3722f509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3722f5091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 name="Google Shape;106;g103722f5091_0_1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lang="en" sz="1600"/>
              <a:t>There are many actors in this space.   We hear a lot about threat actors - these are at different scales, with different capabilities and motivations. They’re learning from each other, and they often interact - for instance, we see t-shirt sellers picking up geopolitical narratives.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3722f5091_0_2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103722f5091_0_2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grpSp>
        <p:nvGrpSpPr>
          <p:cNvPr id="11" name="Google Shape;11;p2"/>
          <p:cNvGrpSpPr/>
          <p:nvPr/>
        </p:nvGrpSpPr>
        <p:grpSpPr>
          <a:xfrm>
            <a:off x="1004144" y="1022025"/>
            <a:ext cx="7136668" cy="152400"/>
            <a:chOff x="1346429" y="1011300"/>
            <a:chExt cx="6452100" cy="152400"/>
          </a:xfrm>
        </p:grpSpPr>
        <p:cxnSp>
          <p:nvCxnSpPr>
            <p:cNvPr id="12" name="Google Shape;12;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3" name="Google Shape;13;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4" name="Google Shape;14;p2"/>
          <p:cNvGrpSpPr/>
          <p:nvPr/>
        </p:nvGrpSpPr>
        <p:grpSpPr>
          <a:xfrm>
            <a:off x="1004151" y="3969100"/>
            <a:ext cx="7136668" cy="152400"/>
            <a:chOff x="1346435" y="3969088"/>
            <a:chExt cx="6452100" cy="152400"/>
          </a:xfrm>
        </p:grpSpPr>
        <p:cxnSp>
          <p:nvCxnSpPr>
            <p:cNvPr id="15" name="Google Shape;15;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6" name="Google Shape;16;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7" name="Google Shape;17;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8" name="Google Shape;18;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 name="Google Shape;19;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6" name="Google Shape;56;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5">
    <p:spTree>
      <p:nvGrpSpPr>
        <p:cNvPr id="60" name="Shape 60"/>
        <p:cNvGrpSpPr/>
        <p:nvPr/>
      </p:nvGrpSpPr>
      <p:grpSpPr>
        <a:xfrm>
          <a:off x="0" y="0"/>
          <a:ext cx="0" cy="0"/>
          <a:chOff x="0" y="0"/>
          <a:chExt cx="0" cy="0"/>
        </a:xfrm>
      </p:grpSpPr>
      <p:sp>
        <p:nvSpPr>
          <p:cNvPr id="61" name="Google Shape;61;p13"/>
          <p:cNvSpPr txBox="1"/>
          <p:nvPr>
            <p:ph idx="12" type="sldNum"/>
          </p:nvPr>
        </p:nvSpPr>
        <p:spPr>
          <a:xfrm>
            <a:off x="8124758" y="4462701"/>
            <a:ext cx="174300" cy="1770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1pPr>
            <a:lvl2pPr indent="0" lvl="1"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2pPr>
            <a:lvl3pPr indent="0" lvl="2"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3pPr>
            <a:lvl4pPr indent="0" lvl="3"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4pPr>
            <a:lvl5pPr indent="0" lvl="4"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5pPr>
            <a:lvl6pPr indent="0" lvl="5"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6pPr>
            <a:lvl7pPr indent="0" lvl="6"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7pPr>
            <a:lvl8pPr indent="0" lvl="7"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8pPr>
            <a:lvl9pPr indent="0" lvl="8" marL="0" marR="0" rtl="0" algn="r">
              <a:lnSpc>
                <a:spcPct val="100000"/>
              </a:lnSpc>
              <a:spcBef>
                <a:spcPts val="0"/>
              </a:spcBef>
              <a:spcAft>
                <a:spcPts val="0"/>
              </a:spcAft>
              <a:buClr>
                <a:srgbClr val="BFBFBF"/>
              </a:buClr>
              <a:buSzPts val="700"/>
              <a:buFont typeface="Century Gothic"/>
              <a:buNone/>
              <a:defRPr b="1" i="0" sz="700" u="none" cap="none" strike="noStrike">
                <a:solidFill>
                  <a:srgbClr val="BFBFB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b="0" sz="8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4"/>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8" name="Google Shape;2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5"/>
          <p:cNvSpPr txBox="1"/>
          <p:nvPr>
            <p:ph idx="1" type="body"/>
          </p:nvPr>
        </p:nvSpPr>
        <p:spPr>
          <a:xfrm>
            <a:off x="311700" y="7327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7327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0"/>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6" name="Google Shape;36;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490250" y="526350"/>
            <a:ext cx="5613600" cy="2148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8"/>
          <p:cNvSpPr txBox="1"/>
          <p:nvPr/>
        </p:nvSpPr>
        <p:spPr>
          <a:xfrm>
            <a:off x="658150" y="2772600"/>
            <a:ext cx="456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4000">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 name="Google Shape;48;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0"/>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790338"/>
            <a:ext cx="8520600" cy="3778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2000">
                <a:solidFill>
                  <a:schemeClr val="dk2"/>
                </a:solidFill>
                <a:latin typeface="Open Sans"/>
                <a:ea typeface="Open Sans"/>
                <a:cs typeface="Open Sans"/>
                <a:sym typeface="Open Sans"/>
              </a:defRPr>
            </a:lvl1pPr>
            <a:lvl2pPr lvl="1" algn="r">
              <a:buNone/>
              <a:defRPr sz="2000">
                <a:solidFill>
                  <a:schemeClr val="dk2"/>
                </a:solidFill>
                <a:latin typeface="Open Sans"/>
                <a:ea typeface="Open Sans"/>
                <a:cs typeface="Open Sans"/>
                <a:sym typeface="Open Sans"/>
              </a:defRPr>
            </a:lvl2pPr>
            <a:lvl3pPr lvl="2" algn="r">
              <a:buNone/>
              <a:defRPr sz="2000">
                <a:solidFill>
                  <a:schemeClr val="dk2"/>
                </a:solidFill>
                <a:latin typeface="Open Sans"/>
                <a:ea typeface="Open Sans"/>
                <a:cs typeface="Open Sans"/>
                <a:sym typeface="Open Sans"/>
              </a:defRPr>
            </a:lvl3pPr>
            <a:lvl4pPr lvl="3" algn="r">
              <a:buNone/>
              <a:defRPr sz="2000">
                <a:solidFill>
                  <a:schemeClr val="dk2"/>
                </a:solidFill>
                <a:latin typeface="Open Sans"/>
                <a:ea typeface="Open Sans"/>
                <a:cs typeface="Open Sans"/>
                <a:sym typeface="Open Sans"/>
              </a:defRPr>
            </a:lvl4pPr>
            <a:lvl5pPr lvl="4" algn="r">
              <a:buNone/>
              <a:defRPr sz="2000">
                <a:solidFill>
                  <a:schemeClr val="dk2"/>
                </a:solidFill>
                <a:latin typeface="Open Sans"/>
                <a:ea typeface="Open Sans"/>
                <a:cs typeface="Open Sans"/>
                <a:sym typeface="Open Sans"/>
              </a:defRPr>
            </a:lvl5pPr>
            <a:lvl6pPr lvl="5" algn="r">
              <a:buNone/>
              <a:defRPr sz="2000">
                <a:solidFill>
                  <a:schemeClr val="dk2"/>
                </a:solidFill>
                <a:latin typeface="Open Sans"/>
                <a:ea typeface="Open Sans"/>
                <a:cs typeface="Open Sans"/>
                <a:sym typeface="Open Sans"/>
              </a:defRPr>
            </a:lvl6pPr>
            <a:lvl7pPr lvl="6" algn="r">
              <a:buNone/>
              <a:defRPr sz="2000">
                <a:solidFill>
                  <a:schemeClr val="dk2"/>
                </a:solidFill>
                <a:latin typeface="Open Sans"/>
                <a:ea typeface="Open Sans"/>
                <a:cs typeface="Open Sans"/>
                <a:sym typeface="Open Sans"/>
              </a:defRPr>
            </a:lvl7pPr>
            <a:lvl8pPr lvl="7" algn="r">
              <a:buNone/>
              <a:defRPr sz="2000">
                <a:solidFill>
                  <a:schemeClr val="dk2"/>
                </a:solidFill>
                <a:latin typeface="Open Sans"/>
                <a:ea typeface="Open Sans"/>
                <a:cs typeface="Open Sans"/>
                <a:sym typeface="Open Sans"/>
              </a:defRPr>
            </a:lvl8pPr>
            <a:lvl9pPr lvl="8" algn="r">
              <a:buNone/>
              <a:defRPr sz="2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1462200" y="2402400"/>
            <a:ext cx="326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595959"/>
                </a:solidFill>
              </a:rPr>
              <a:t>INST409C: Cognitive Security | Fall 2021 | SJ Terp</a:t>
            </a:r>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13 : Project work</a:t>
            </a:r>
            <a:endParaRPr/>
          </a:p>
        </p:txBody>
      </p:sp>
      <p:sp>
        <p:nvSpPr>
          <p:cNvPr id="67" name="Google Shape;67;p14"/>
          <p:cNvSpPr txBox="1"/>
          <p:nvPr>
            <p:ph idx="1" type="subTitle"/>
          </p:nvPr>
        </p:nvSpPr>
        <p:spPr>
          <a:xfrm>
            <a:off x="1092775" y="3276425"/>
            <a:ext cx="7048200" cy="6087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sz="2800">
                <a:solidFill>
                  <a:srgbClr val="595959"/>
                </a:solidFill>
                <a:latin typeface="Arial"/>
                <a:ea typeface="Arial"/>
                <a:cs typeface="Arial"/>
                <a:sym typeface="Arial"/>
              </a:rPr>
              <a:t>INST408C: Cognitive Security | Fall 2021 | SJ Terp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INST408C Week </a:t>
            </a:r>
            <a:endParaRPr/>
          </a:p>
        </p:txBody>
      </p:sp>
      <p:sp>
        <p:nvSpPr>
          <p:cNvPr id="73" name="Google Shape;73;p15"/>
          <p:cNvSpPr txBox="1"/>
          <p:nvPr>
            <p:ph idx="1" type="body"/>
          </p:nvPr>
        </p:nvSpPr>
        <p:spPr>
          <a:xfrm>
            <a:off x="364050" y="707400"/>
            <a:ext cx="4182600" cy="203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Monday</a:t>
            </a:r>
            <a:endParaRPr/>
          </a:p>
          <a:p>
            <a:pPr indent="-342900" lvl="0" marL="457200" rtl="0" algn="l">
              <a:spcBef>
                <a:spcPts val="1200"/>
              </a:spcBef>
              <a:spcAft>
                <a:spcPts val="0"/>
              </a:spcAft>
              <a:buSzPts val="1800"/>
              <a:buChar char="●"/>
            </a:pPr>
            <a:r>
              <a:rPr lang="en"/>
              <a:t>Working session: project preparation</a:t>
            </a:r>
            <a:endParaRPr/>
          </a:p>
        </p:txBody>
      </p:sp>
      <p:sp>
        <p:nvSpPr>
          <p:cNvPr id="74" name="Google Shape;74;p15"/>
          <p:cNvSpPr txBox="1"/>
          <p:nvPr>
            <p:ph idx="1" type="body"/>
          </p:nvPr>
        </p:nvSpPr>
        <p:spPr>
          <a:xfrm>
            <a:off x="364050" y="2839925"/>
            <a:ext cx="4182600" cy="178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Readings</a:t>
            </a:r>
            <a:endParaRPr/>
          </a:p>
          <a:p>
            <a:pPr indent="-342900" lvl="0" marL="457200" rtl="0" algn="l">
              <a:spcBef>
                <a:spcPts val="1200"/>
              </a:spcBef>
              <a:spcAft>
                <a:spcPts val="0"/>
              </a:spcAft>
              <a:buSzPts val="1800"/>
              <a:buChar char="●"/>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ph idx="1" type="body"/>
          </p:nvPr>
        </p:nvSpPr>
        <p:spPr>
          <a:xfrm>
            <a:off x="4752750" y="2839925"/>
            <a:ext cx="4182600" cy="1780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Assignments</a:t>
            </a:r>
            <a:endParaRPr/>
          </a:p>
          <a:p>
            <a:pPr indent="-342900" lvl="0" marL="457200" rtl="0" algn="l">
              <a:spcBef>
                <a:spcPts val="1200"/>
              </a:spcBef>
              <a:spcAft>
                <a:spcPts val="0"/>
              </a:spcAft>
              <a:buSzPts val="1800"/>
              <a:buChar char="●"/>
            </a:pPr>
            <a:r>
              <a:rPr lang="en"/>
              <a:t>Project summary</a:t>
            </a:r>
            <a:endParaRPr/>
          </a:p>
        </p:txBody>
      </p:sp>
      <p:sp>
        <p:nvSpPr>
          <p:cNvPr id="77" name="Google Shape;77;p15"/>
          <p:cNvSpPr txBox="1"/>
          <p:nvPr>
            <p:ph idx="1" type="body"/>
          </p:nvPr>
        </p:nvSpPr>
        <p:spPr>
          <a:xfrm>
            <a:off x="4752750" y="707500"/>
            <a:ext cx="4182600" cy="20316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Wednesday</a:t>
            </a:r>
            <a:endParaRPr/>
          </a:p>
          <a:p>
            <a:pPr indent="-342900" lvl="0" marL="457200" rtl="0" algn="l">
              <a:spcBef>
                <a:spcPts val="1200"/>
              </a:spcBef>
              <a:spcAft>
                <a:spcPts val="0"/>
              </a:spcAft>
              <a:buSzPts val="1800"/>
              <a:buChar char="●"/>
            </a:pPr>
            <a:r>
              <a:rPr lang="en"/>
              <a:t>No class (Thanksgiving)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 Project - in two parts</a:t>
            </a:r>
            <a:endParaRPr/>
          </a:p>
        </p:txBody>
      </p:sp>
      <p:sp>
        <p:nvSpPr>
          <p:cNvPr id="83" name="Google Shape;83;p16"/>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You will produce:</a:t>
            </a:r>
            <a:endParaRPr/>
          </a:p>
          <a:p>
            <a:pPr indent="-342900" lvl="0" marL="457200" rtl="0" algn="l">
              <a:spcBef>
                <a:spcPts val="1200"/>
              </a:spcBef>
              <a:spcAft>
                <a:spcPts val="0"/>
              </a:spcAft>
              <a:buSzPts val="1800"/>
              <a:buChar char="●"/>
            </a:pPr>
            <a:r>
              <a:rPr lang="en"/>
              <a:t>Week 14: Summary of the area you’re planning to work on</a:t>
            </a:r>
            <a:endParaRPr/>
          </a:p>
          <a:p>
            <a:pPr indent="-342900" lvl="0" marL="457200" rtl="0" algn="l">
              <a:spcBef>
                <a:spcPts val="0"/>
              </a:spcBef>
              <a:spcAft>
                <a:spcPts val="0"/>
              </a:spcAft>
              <a:buSzPts val="1800"/>
              <a:buChar char="●"/>
            </a:pPr>
            <a:r>
              <a:rPr lang="en"/>
              <a:t>Week 15: Presentation on what you’ve found</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Project1: project proposal</a:t>
            </a:r>
            <a:endParaRPr/>
          </a:p>
        </p:txBody>
      </p:sp>
      <p:sp>
        <p:nvSpPr>
          <p:cNvPr id="89" name="Google Shape;89;p17"/>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lang="en" sz="1200">
                <a:solidFill>
                  <a:srgbClr val="2D3B45"/>
                </a:solidFill>
                <a:highlight>
                  <a:srgbClr val="FFFFFF"/>
                </a:highlight>
                <a:latin typeface="Arial"/>
                <a:ea typeface="Arial"/>
                <a:cs typeface="Arial"/>
                <a:sym typeface="Arial"/>
              </a:rPr>
              <a:t>Scenario: Your boss wants to check that you can do cognitive security assessments.</a:t>
            </a:r>
            <a:endParaRPr sz="1200">
              <a:solidFill>
                <a:srgbClr val="2D3B45"/>
              </a:solidFill>
              <a:highlight>
                <a:srgbClr val="FFFFFF"/>
              </a:highlight>
              <a:latin typeface="Arial"/>
              <a:ea typeface="Arial"/>
              <a:cs typeface="Arial"/>
              <a:sym typeface="Arial"/>
            </a:endParaRPr>
          </a:p>
          <a:p>
            <a:pPr indent="0" lvl="0" marL="0" rtl="0" algn="l">
              <a:spcBef>
                <a:spcPts val="900"/>
              </a:spcBef>
              <a:spcAft>
                <a:spcPts val="0"/>
              </a:spcAft>
              <a:buNone/>
            </a:pPr>
            <a:r>
              <a:rPr lang="en" sz="1200">
                <a:solidFill>
                  <a:srgbClr val="2D3B45"/>
                </a:solidFill>
                <a:highlight>
                  <a:srgbClr val="FFFFFF"/>
                </a:highlight>
                <a:latin typeface="Arial"/>
                <a:ea typeface="Arial"/>
                <a:cs typeface="Arial"/>
                <a:sym typeface="Arial"/>
              </a:rPr>
              <a:t>You're asked to write an actionable assessment of an area of cognitive security.  You get to choose the parameters for this: which country, which communities, which topic. You can also choose the type of assessment; options for this include: </a:t>
            </a:r>
            <a:endParaRPr sz="1200">
              <a:solidFill>
                <a:srgbClr val="2D3B45"/>
              </a:solidFill>
              <a:highlight>
                <a:srgbClr val="FFFFFF"/>
              </a:highlight>
              <a:latin typeface="Arial"/>
              <a:ea typeface="Arial"/>
              <a:cs typeface="Arial"/>
              <a:sym typeface="Arial"/>
            </a:endParaRPr>
          </a:p>
          <a:p>
            <a:pPr indent="-304800" lvl="0" marL="698500" rtl="0" algn="l">
              <a:spcBef>
                <a:spcPts val="90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Data science: define a question(s), show insights gained from data analysis</a:t>
            </a:r>
            <a:endParaRPr sz="1200">
              <a:solidFill>
                <a:srgbClr val="2D3B45"/>
              </a:solidFill>
              <a:highlight>
                <a:srgbClr val="FFFFFF"/>
              </a:highlight>
              <a:latin typeface="Arial"/>
              <a:ea typeface="Arial"/>
              <a:cs typeface="Arial"/>
              <a:sym typeface="Arial"/>
            </a:endParaRPr>
          </a:p>
          <a:p>
            <a:pPr indent="-304800" lvl="0" marL="698500" rtl="0" algn="l">
              <a:spcBef>
                <a:spcPts val="0"/>
              </a:spcBef>
              <a:spcAft>
                <a:spcPts val="0"/>
              </a:spcAft>
              <a:buClr>
                <a:srgbClr val="2D3B45"/>
              </a:buClr>
              <a:buSzPts val="1200"/>
              <a:buFont typeface="Arial"/>
              <a:buChar char="●"/>
            </a:pPr>
            <a:r>
              <a:rPr lang="en" sz="1200">
                <a:solidFill>
                  <a:srgbClr val="2D3B45"/>
                </a:solidFill>
                <a:highlight>
                  <a:srgbClr val="FFFFFF"/>
                </a:highlight>
                <a:latin typeface="Arial"/>
                <a:ea typeface="Arial"/>
                <a:cs typeface="Arial"/>
                <a:sym typeface="Arial"/>
              </a:rPr>
              <a:t>Ecosystem assessment: pick a region / demographic, outline information, threat, and response landscapes</a:t>
            </a:r>
            <a:endParaRPr sz="1200">
              <a:solidFill>
                <a:srgbClr val="2D3B45"/>
              </a:solidFill>
              <a:highlight>
                <a:srgbClr val="FFFFFF"/>
              </a:highlight>
              <a:latin typeface="Arial"/>
              <a:ea typeface="Arial"/>
              <a:cs typeface="Arial"/>
              <a:sym typeface="Arial"/>
            </a:endParaRPr>
          </a:p>
          <a:p>
            <a:pPr indent="0" lvl="0" marL="0" rtl="0" algn="l">
              <a:spcBef>
                <a:spcPts val="1000"/>
              </a:spcBef>
              <a:spcAft>
                <a:spcPts val="0"/>
              </a:spcAft>
              <a:buNone/>
            </a:pPr>
            <a:r>
              <a:rPr lang="en" sz="1200">
                <a:solidFill>
                  <a:srgbClr val="2D3B45"/>
                </a:solidFill>
                <a:highlight>
                  <a:srgbClr val="FFFFFF"/>
                </a:highlight>
                <a:latin typeface="Arial"/>
                <a:ea typeface="Arial"/>
                <a:cs typeface="Arial"/>
                <a:sym typeface="Arial"/>
              </a:rPr>
              <a:t>Before you start analysis, you need to write a summary of the area you’re planning to work on; What are the questions you want to ask/ answer, which region/ demographic/ language/topic etc are you interested in, and why.  Who is the report written for (you can choose this yourself too), and who can potentially respond to information in it and how.  </a:t>
            </a:r>
            <a:endParaRPr sz="1200">
              <a:solidFill>
                <a:srgbClr val="2D3B45"/>
              </a:solidFill>
              <a:highlight>
                <a:srgbClr val="FFFFFF"/>
              </a:highlight>
              <a:latin typeface="Arial"/>
              <a:ea typeface="Arial"/>
              <a:cs typeface="Arial"/>
              <a:sym typeface="Arial"/>
            </a:endParaRPr>
          </a:p>
          <a:p>
            <a:pPr indent="0" lvl="0" marL="0" rtl="0" algn="l">
              <a:spcBef>
                <a:spcPts val="900"/>
              </a:spcBef>
              <a:spcAft>
                <a:spcPts val="0"/>
              </a:spcAft>
              <a:buNone/>
            </a:pPr>
            <a:r>
              <a:rPr lang="en" sz="1200">
                <a:solidFill>
                  <a:srgbClr val="2D3B45"/>
                </a:solidFill>
                <a:highlight>
                  <a:srgbClr val="FFFFFF"/>
                </a:highlight>
                <a:latin typeface="Arial"/>
                <a:ea typeface="Arial"/>
                <a:cs typeface="Arial"/>
                <a:sym typeface="Arial"/>
              </a:rPr>
              <a:t>What is your plan for this work, e.g. where will you gather data for this, which issues do you expect to have doing this, which activities do you expect to perform, who would be useful for you to have access to etc.</a:t>
            </a:r>
            <a:endParaRPr sz="1200">
              <a:solidFill>
                <a:srgbClr val="2D3B45"/>
              </a:solidFill>
              <a:highlight>
                <a:srgbClr val="FFFFFF"/>
              </a:highlight>
              <a:latin typeface="Arial"/>
              <a:ea typeface="Arial"/>
              <a:cs typeface="Arial"/>
              <a:sym typeface="Arial"/>
            </a:endParaRPr>
          </a:p>
          <a:p>
            <a:pPr indent="0" lvl="0" marL="0" rtl="0" algn="l">
              <a:spcBef>
                <a:spcPts val="900"/>
              </a:spcBef>
              <a:spcAft>
                <a:spcPts val="1200"/>
              </a:spcAft>
              <a:buNone/>
            </a:pPr>
            <a:r>
              <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Project2: Present your findings</a:t>
            </a:r>
            <a:endParaRPr/>
          </a:p>
        </p:txBody>
      </p:sp>
      <p:sp>
        <p:nvSpPr>
          <p:cNvPr id="96" name="Google Shape;96;p18"/>
          <p:cNvSpPr txBox="1"/>
          <p:nvPr>
            <p:ph idx="1" type="body"/>
          </p:nvPr>
        </p:nvSpPr>
        <p:spPr>
          <a:xfrm>
            <a:off x="311700" y="790338"/>
            <a:ext cx="8520600" cy="377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slidedeck </a:t>
            </a:r>
            <a:r>
              <a:rPr lang="en"/>
              <a:t>showing</a:t>
            </a:r>
            <a:r>
              <a:rPr lang="en"/>
              <a:t> your findings from your project investigation</a:t>
            </a:r>
            <a:endParaRPr/>
          </a:p>
          <a:p>
            <a:pPr indent="0" lvl="0" marL="0" rtl="0" algn="l">
              <a:spcBef>
                <a:spcPts val="1200"/>
              </a:spcBef>
              <a:spcAft>
                <a:spcPts val="1200"/>
              </a:spcAft>
              <a:buNone/>
            </a:pPr>
            <a:r>
              <a:rPr lang="en"/>
              <a:t>Present this in class</a:t>
            </a:r>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75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w</a:t>
            </a:r>
            <a:r>
              <a:rPr lang="en"/>
              <a:t>hat’s in a report</a:t>
            </a:r>
            <a:endParaRPr/>
          </a:p>
        </p:txBody>
      </p:sp>
      <p:pic>
        <p:nvPicPr>
          <p:cNvPr id="103" name="Google Shape;103;p19"/>
          <p:cNvPicPr preferRelativeResize="0"/>
          <p:nvPr/>
        </p:nvPicPr>
        <p:blipFill>
          <a:blip r:embed="rId3">
            <a:alphaModFix/>
          </a:blip>
          <a:stretch>
            <a:fillRect/>
          </a:stretch>
        </p:blipFill>
        <p:spPr>
          <a:xfrm>
            <a:off x="1549400" y="716400"/>
            <a:ext cx="6144700" cy="421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0"/>
            <a:ext cx="8520600" cy="707400"/>
          </a:xfrm>
          <a:prstGeom prst="rect">
            <a:avLst/>
          </a:prstGeom>
          <a:noFill/>
          <a:ln>
            <a:noFill/>
          </a:ln>
        </p:spPr>
        <p:txBody>
          <a:bodyPr anchorCtr="0" anchor="ctr" bIns="34250" lIns="34250" spcFirstLastPara="1" rIns="34250" wrap="square" tIns="34250">
            <a:normAutofit/>
          </a:bodyPr>
          <a:lstStyle/>
          <a:p>
            <a:pPr indent="0" lvl="0" marL="0" rtl="0" algn="l">
              <a:lnSpc>
                <a:spcPct val="100000"/>
              </a:lnSpc>
              <a:spcBef>
                <a:spcPts val="0"/>
              </a:spcBef>
              <a:spcAft>
                <a:spcPts val="0"/>
              </a:spcAft>
              <a:buClr>
                <a:srgbClr val="FFFFFF"/>
              </a:buClr>
              <a:buSzPts val="2300"/>
              <a:buFont typeface="Arial"/>
              <a:buNone/>
            </a:pPr>
            <a:r>
              <a:rPr lang="en" sz="3000"/>
              <a:t>Recap: </a:t>
            </a:r>
            <a:r>
              <a:rPr lang="en" sz="3000"/>
              <a:t>Cognitive Security Ecosystem</a:t>
            </a:r>
            <a:endParaRPr sz="3000"/>
          </a:p>
        </p:txBody>
      </p:sp>
      <p:grpSp>
        <p:nvGrpSpPr>
          <p:cNvPr id="109" name="Google Shape;109;p20"/>
          <p:cNvGrpSpPr/>
          <p:nvPr/>
        </p:nvGrpSpPr>
        <p:grpSpPr>
          <a:xfrm>
            <a:off x="524400" y="1045180"/>
            <a:ext cx="2484450" cy="3126150"/>
            <a:chOff x="0" y="-1"/>
            <a:chExt cx="3312600" cy="4168200"/>
          </a:xfrm>
        </p:grpSpPr>
        <p:sp>
          <p:nvSpPr>
            <p:cNvPr id="110" name="Google Shape;110;p20"/>
            <p:cNvSpPr/>
            <p:nvPr/>
          </p:nvSpPr>
          <p:spPr>
            <a:xfrm>
              <a:off x="0" y="-1"/>
              <a:ext cx="3312600" cy="4168200"/>
            </a:xfrm>
            <a:prstGeom prst="rect">
              <a:avLst/>
            </a:prstGeom>
            <a:solidFill>
              <a:srgbClr val="FFFFFF"/>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1" name="Google Shape;111;p20"/>
            <p:cNvSpPr txBox="1"/>
            <p:nvPr/>
          </p:nvSpPr>
          <p:spPr>
            <a:xfrm>
              <a:off x="12700" y="12699"/>
              <a:ext cx="3287100" cy="2534700"/>
            </a:xfrm>
            <a:prstGeom prst="rect">
              <a:avLst/>
            </a:prstGeom>
            <a:noFill/>
            <a:ln>
              <a:noFill/>
            </a:ln>
          </p:spPr>
          <p:txBody>
            <a:bodyPr anchorCtr="0" anchor="t" bIns="95250" lIns="95250" spcFirstLastPara="1" rIns="95250" wrap="square" tIns="95250">
              <a:sp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Information Landscape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Information seeking </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Information sharing </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Information sources</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Information voids</a:t>
              </a:r>
              <a:endParaRPr b="0" i="0" sz="1200" u="none" cap="none" strike="noStrike">
                <a:latin typeface="Arial"/>
                <a:ea typeface="Arial"/>
                <a:cs typeface="Arial"/>
                <a:sym typeface="Arial"/>
              </a:endParaRPr>
            </a:p>
          </p:txBody>
        </p:sp>
      </p:grpSp>
      <p:grpSp>
        <p:nvGrpSpPr>
          <p:cNvPr id="112" name="Google Shape;112;p20"/>
          <p:cNvGrpSpPr/>
          <p:nvPr/>
        </p:nvGrpSpPr>
        <p:grpSpPr>
          <a:xfrm>
            <a:off x="3368417" y="1045161"/>
            <a:ext cx="2445750" cy="3203400"/>
            <a:chOff x="-1" y="-1"/>
            <a:chExt cx="3261000" cy="4271200"/>
          </a:xfrm>
        </p:grpSpPr>
        <p:sp>
          <p:nvSpPr>
            <p:cNvPr id="113" name="Google Shape;113;p20"/>
            <p:cNvSpPr/>
            <p:nvPr/>
          </p:nvSpPr>
          <p:spPr>
            <a:xfrm>
              <a:off x="-1" y="-1"/>
              <a:ext cx="3261000" cy="4168200"/>
            </a:xfrm>
            <a:prstGeom prst="rect">
              <a:avLst/>
            </a:prstGeom>
            <a:solidFill>
              <a:srgbClr val="FFFFFF"/>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14" name="Google Shape;114;p20"/>
            <p:cNvSpPr txBox="1"/>
            <p:nvPr/>
          </p:nvSpPr>
          <p:spPr>
            <a:xfrm>
              <a:off x="12699" y="12699"/>
              <a:ext cx="3235500" cy="4258500"/>
            </a:xfrm>
            <a:prstGeom prst="rect">
              <a:avLst/>
            </a:prstGeom>
            <a:noFill/>
            <a:ln>
              <a:noFill/>
            </a:ln>
          </p:spPr>
          <p:txBody>
            <a:bodyPr anchorCtr="0" anchor="t" bIns="95250" lIns="95250" spcFirstLastPara="1" rIns="95250" wrap="square" tIns="95250">
              <a:sp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Threat </a:t>
              </a:r>
              <a:endParaRPr b="1"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Landscape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Motivations</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Sources/ Starting points</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Effects</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Misinformation Narratives</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Hateful speech narratives</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Crossovers</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Tactics and Techniques</a:t>
              </a:r>
              <a:endParaRPr b="0" i="0" sz="1200" u="none" cap="none" strike="noStrike">
                <a:latin typeface="Arial"/>
                <a:ea typeface="Arial"/>
                <a:cs typeface="Arial"/>
                <a:sym typeface="Arial"/>
              </a:endParaRPr>
            </a:p>
            <a:p>
              <a:pPr indent="0" lvl="0" marL="34290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a:p>
              <a:pPr indent="-1016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Artifacts</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grpSp>
        <p:nvGrpSpPr>
          <p:cNvPr id="115" name="Google Shape;115;p20"/>
          <p:cNvGrpSpPr/>
          <p:nvPr/>
        </p:nvGrpSpPr>
        <p:grpSpPr>
          <a:xfrm>
            <a:off x="6173737" y="1045180"/>
            <a:ext cx="2407050" cy="3126150"/>
            <a:chOff x="-1" y="-1"/>
            <a:chExt cx="3209400" cy="4168200"/>
          </a:xfrm>
        </p:grpSpPr>
        <p:sp>
          <p:nvSpPr>
            <p:cNvPr id="116" name="Google Shape;116;p20"/>
            <p:cNvSpPr/>
            <p:nvPr/>
          </p:nvSpPr>
          <p:spPr>
            <a:xfrm>
              <a:off x="-1" y="-1"/>
              <a:ext cx="3209400" cy="4168200"/>
            </a:xfrm>
            <a:prstGeom prst="rect">
              <a:avLst/>
            </a:prstGeom>
            <a:solidFill>
              <a:srgbClr val="FFFFFF"/>
            </a:solidFill>
            <a:ln cap="flat" cmpd="sng" w="25400">
              <a:solidFill>
                <a:schemeClr val="accen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txBox="1"/>
            <p:nvPr/>
          </p:nvSpPr>
          <p:spPr>
            <a:xfrm>
              <a:off x="12699" y="12699"/>
              <a:ext cx="3183900" cy="3068100"/>
            </a:xfrm>
            <a:prstGeom prst="rect">
              <a:avLst/>
            </a:prstGeom>
            <a:noFill/>
            <a:ln>
              <a:noFill/>
            </a:ln>
          </p:spPr>
          <p:txBody>
            <a:bodyPr anchorCtr="0" anchor="t" bIns="95250" lIns="95250" spcFirstLastPara="1" rIns="95250" wrap="square" tIns="95250">
              <a:spAutoFit/>
            </a:bodyPr>
            <a:lstStyle/>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Response </a:t>
              </a:r>
              <a:endParaRPr b="1" i="0" sz="17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Arial"/>
                  <a:ea typeface="Arial"/>
                  <a:cs typeface="Arial"/>
                  <a:sym typeface="Arial"/>
                </a:rPr>
                <a:t>Landscape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000000"/>
                </a:solidFill>
                <a:latin typeface="Arial"/>
                <a:ea typeface="Arial"/>
                <a:cs typeface="Arial"/>
                <a:sym typeface="Arial"/>
              </a:endParaRPr>
            </a:p>
            <a:p>
              <a:pPr indent="-101600" lvl="0" marL="101600" marR="0" rtl="0" algn="l">
                <a:lnSpc>
                  <a:spcPct val="100000"/>
                </a:lnSpc>
                <a:spcBef>
                  <a:spcPts val="0"/>
                </a:spcBef>
                <a:spcAft>
                  <a:spcPts val="0"/>
                </a:spcAft>
                <a:buSzPts val="1400"/>
                <a:buFont typeface="Arial"/>
                <a:buChar char="•"/>
              </a:pPr>
              <a:r>
                <a:rPr b="0" i="0" lang="en" sz="1200" u="none" cap="none" strike="noStrike">
                  <a:latin typeface="Arial"/>
                  <a:ea typeface="Arial"/>
                  <a:cs typeface="Arial"/>
                  <a:sym typeface="Arial"/>
                </a:rPr>
                <a:t>Monitoring organisations</a:t>
              </a:r>
              <a:endParaRPr b="0" i="0" sz="1200" u="none" cap="none" strike="noStrike">
                <a:latin typeface="Arial"/>
                <a:ea typeface="Arial"/>
                <a:cs typeface="Arial"/>
                <a:sym typeface="Arial"/>
              </a:endParaRPr>
            </a:p>
            <a:p>
              <a:pPr indent="-889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Countering organisations</a:t>
              </a:r>
              <a:endParaRPr b="0" i="0" sz="1200" u="none" cap="none" strike="noStrike">
                <a:latin typeface="Arial"/>
                <a:ea typeface="Arial"/>
                <a:cs typeface="Arial"/>
                <a:sym typeface="Arial"/>
              </a:endParaRPr>
            </a:p>
            <a:p>
              <a:pPr indent="-889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Coordination</a:t>
              </a:r>
              <a:endParaRPr b="0" i="0" sz="1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latin typeface="Arial"/>
                <a:ea typeface="Arial"/>
                <a:cs typeface="Arial"/>
                <a:sym typeface="Arial"/>
              </a:endParaRPr>
            </a:p>
            <a:p>
              <a:pPr indent="-889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Existing policies</a:t>
              </a:r>
              <a:endParaRPr b="0" i="0" sz="1200" u="none" cap="none" strike="noStrike">
                <a:latin typeface="Arial"/>
                <a:ea typeface="Arial"/>
                <a:cs typeface="Arial"/>
                <a:sym typeface="Arial"/>
              </a:endParaRPr>
            </a:p>
            <a:p>
              <a:pPr indent="-889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Technologies</a:t>
              </a:r>
              <a:endParaRPr b="0" i="0" sz="1200" u="none" cap="none" strike="noStrike">
                <a:latin typeface="Arial"/>
                <a:ea typeface="Arial"/>
                <a:cs typeface="Arial"/>
                <a:sym typeface="Arial"/>
              </a:endParaRPr>
            </a:p>
            <a:p>
              <a:pPr indent="-88900" lvl="0" marL="101600" marR="0" rtl="0" algn="l">
                <a:lnSpc>
                  <a:spcPct val="100000"/>
                </a:lnSpc>
                <a:spcBef>
                  <a:spcPts val="0"/>
                </a:spcBef>
                <a:spcAft>
                  <a:spcPts val="0"/>
                </a:spcAft>
                <a:buSzPts val="1200"/>
                <a:buFont typeface="Arial"/>
                <a:buChar char="•"/>
              </a:pPr>
              <a:r>
                <a:rPr b="0" i="0" lang="en" sz="1200" u="none" cap="none" strike="noStrike">
                  <a:latin typeface="Arial"/>
                  <a:ea typeface="Arial"/>
                  <a:cs typeface="Arial"/>
                  <a:sym typeface="Arial"/>
                </a:rPr>
                <a:t>etc</a:t>
              </a:r>
              <a:endParaRPr b="0" i="0" sz="1200" u="none" cap="none" strike="noStrike">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0"/>
            <a:ext cx="8520600" cy="707400"/>
          </a:xfrm>
          <a:prstGeom prst="rect">
            <a:avLst/>
          </a:prstGeom>
          <a:noFill/>
          <a:ln>
            <a:noFill/>
          </a:ln>
        </p:spPr>
        <p:txBody>
          <a:bodyPr anchorCtr="0" anchor="b" bIns="91375" lIns="91375" spcFirstLastPara="1" rIns="91375" wrap="square" tIns="91375">
            <a:normAutofit fontScale="90000"/>
          </a:bodyPr>
          <a:lstStyle/>
          <a:p>
            <a:pPr indent="0" lvl="0" marL="0" rtl="0" algn="l">
              <a:lnSpc>
                <a:spcPct val="100000"/>
              </a:lnSpc>
              <a:spcBef>
                <a:spcPts val="0"/>
              </a:spcBef>
              <a:spcAft>
                <a:spcPts val="0"/>
              </a:spcAft>
              <a:buClr>
                <a:srgbClr val="FFFFFF"/>
              </a:buClr>
              <a:buSzPct val="83333"/>
              <a:buFont typeface="Arial"/>
              <a:buNone/>
            </a:pPr>
            <a:r>
              <a:rPr lang="en"/>
              <a:t>Recap: </a:t>
            </a:r>
            <a:r>
              <a:rPr lang="en"/>
              <a:t>Example </a:t>
            </a:r>
            <a:r>
              <a:rPr lang="en" sz="3000"/>
              <a:t>Threat Landscape</a:t>
            </a:r>
            <a:endParaRPr/>
          </a:p>
        </p:txBody>
      </p:sp>
      <p:sp>
        <p:nvSpPr>
          <p:cNvPr id="123" name="Google Shape;123;p21"/>
          <p:cNvSpPr txBox="1"/>
          <p:nvPr>
            <p:ph idx="1" type="body"/>
          </p:nvPr>
        </p:nvSpPr>
        <p:spPr>
          <a:xfrm>
            <a:off x="411500" y="760000"/>
            <a:ext cx="3999900" cy="3302700"/>
          </a:xfrm>
          <a:prstGeom prst="rect">
            <a:avLst/>
          </a:prstGeom>
          <a:noFill/>
          <a:ln>
            <a:noFill/>
          </a:ln>
        </p:spPr>
        <p:txBody>
          <a:bodyPr anchorCtr="0" anchor="t" bIns="91375" lIns="91375" spcFirstLastPara="1" rIns="91375" wrap="square" tIns="91375">
            <a:normAutofit fontScale="92500" lnSpcReduction="20000"/>
          </a:bodyPr>
          <a:lstStyle/>
          <a:p>
            <a:pPr indent="-247332" lvl="0" marL="3429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Motivations</a:t>
            </a:r>
            <a:endParaRPr/>
          </a:p>
          <a:p>
            <a:pPr indent="-247332" lvl="1" marL="6858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Geopolitics mostly absent</a:t>
            </a:r>
            <a:endParaRPr/>
          </a:p>
          <a:p>
            <a:pPr indent="-247332" lvl="1" marL="6858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Party politics (internal, inter-party)</a:t>
            </a:r>
            <a:endParaRPr/>
          </a:p>
          <a:p>
            <a:pPr indent="-247332" lvl="0" marL="3429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Actors</a:t>
            </a:r>
            <a:endParaRPr b="0" i="0" sz="1400" u="none" cap="none" strike="noStrike">
              <a:latin typeface="Arial"/>
              <a:ea typeface="Arial"/>
              <a:cs typeface="Arial"/>
              <a:sym typeface="Arial"/>
            </a:endParaRPr>
          </a:p>
          <a:p>
            <a:pPr indent="-247332" lvl="1" marL="685800" rtl="0" algn="l">
              <a:lnSpc>
                <a:spcPct val="115000"/>
              </a:lnSpc>
              <a:spcBef>
                <a:spcPts val="0"/>
              </a:spcBef>
              <a:spcAft>
                <a:spcPts val="0"/>
              </a:spcAft>
              <a:buSzPct val="100000"/>
              <a:buFont typeface="Arial"/>
              <a:buChar char="•"/>
            </a:pPr>
            <a:r>
              <a:rPr lang="en" sz="1400">
                <a:latin typeface="Arial"/>
                <a:ea typeface="Arial"/>
                <a:cs typeface="Arial"/>
                <a:sym typeface="Arial"/>
              </a:rPr>
              <a:t>Political parties</a:t>
            </a:r>
            <a:endParaRPr sz="1400">
              <a:latin typeface="Arial"/>
              <a:ea typeface="Arial"/>
              <a:cs typeface="Arial"/>
              <a:sym typeface="Arial"/>
            </a:endParaRPr>
          </a:p>
          <a:p>
            <a:pPr indent="-247332" lvl="1" marL="685800" rtl="0" algn="l">
              <a:lnSpc>
                <a:spcPct val="115000"/>
              </a:lnSpc>
              <a:spcBef>
                <a:spcPts val="0"/>
              </a:spcBef>
              <a:spcAft>
                <a:spcPts val="0"/>
              </a:spcAft>
              <a:buSzPct val="100000"/>
              <a:buFont typeface="Arial"/>
              <a:buChar char="•"/>
            </a:pPr>
            <a:r>
              <a:rPr lang="en" sz="1400">
                <a:latin typeface="Arial"/>
                <a:ea typeface="Arial"/>
                <a:cs typeface="Arial"/>
                <a:sym typeface="Arial"/>
              </a:rPr>
              <a:t>Nationstates</a:t>
            </a:r>
            <a:endParaRPr sz="1400">
              <a:latin typeface="Arial"/>
              <a:ea typeface="Arial"/>
              <a:cs typeface="Arial"/>
              <a:sym typeface="Arial"/>
            </a:endParaRPr>
          </a:p>
          <a:p>
            <a:pPr indent="-247332" lvl="1" marL="685800" rtl="0" algn="l">
              <a:lnSpc>
                <a:spcPct val="115000"/>
              </a:lnSpc>
              <a:spcBef>
                <a:spcPts val="0"/>
              </a:spcBef>
              <a:spcAft>
                <a:spcPts val="0"/>
              </a:spcAft>
              <a:buSzPct val="100000"/>
              <a:buFont typeface="Arial"/>
              <a:buChar char="•"/>
            </a:pPr>
            <a:r>
              <a:rPr lang="en" sz="1400">
                <a:latin typeface="Arial"/>
                <a:ea typeface="Arial"/>
                <a:cs typeface="Arial"/>
                <a:sym typeface="Arial"/>
              </a:rPr>
              <a:t>Entrepreneurs</a:t>
            </a:r>
            <a:endParaRPr sz="1400">
              <a:latin typeface="Arial"/>
              <a:ea typeface="Arial"/>
              <a:cs typeface="Arial"/>
              <a:sym typeface="Arial"/>
            </a:endParaRPr>
          </a:p>
          <a:p>
            <a:pPr indent="-165100" lvl="1" marL="685800" rtl="0" algn="l">
              <a:lnSpc>
                <a:spcPct val="115000"/>
              </a:lnSpc>
              <a:spcBef>
                <a:spcPts val="0"/>
              </a:spcBef>
              <a:spcAft>
                <a:spcPts val="0"/>
              </a:spcAft>
              <a:buSzPct val="100000"/>
              <a:buNone/>
            </a:pPr>
            <a:r>
              <a:t/>
            </a:r>
            <a:endParaRPr b="0" i="0" sz="1400" u="none" cap="none" strike="noStrike">
              <a:latin typeface="Arial"/>
              <a:ea typeface="Arial"/>
              <a:cs typeface="Arial"/>
              <a:sym typeface="Arial"/>
            </a:endParaRPr>
          </a:p>
          <a:p>
            <a:pPr indent="-247332" lvl="0" marL="3429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Activities</a:t>
            </a:r>
            <a:endParaRPr/>
          </a:p>
          <a:p>
            <a:pPr indent="-247332" lvl="1" marL="6858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Manipulate faith communities</a:t>
            </a:r>
            <a:endParaRPr/>
          </a:p>
          <a:p>
            <a:pPr indent="-247332" lvl="1" marL="6858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discredit election process</a:t>
            </a:r>
            <a:endParaRPr/>
          </a:p>
          <a:p>
            <a:pPr indent="-247332" lvl="1" marL="6858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Discredit/discourage journalists</a:t>
            </a:r>
            <a:endParaRPr/>
          </a:p>
          <a:p>
            <a:pPr indent="-247332" lvl="1" marL="685800" rtl="0" algn="l">
              <a:lnSpc>
                <a:spcPct val="115000"/>
              </a:lnSpc>
              <a:spcBef>
                <a:spcPts val="0"/>
              </a:spcBef>
              <a:spcAft>
                <a:spcPts val="0"/>
              </a:spcAft>
              <a:buSzPct val="100000"/>
              <a:buChar char="•"/>
            </a:pPr>
            <a:r>
              <a:rPr b="0" i="0" lang="en" sz="1400" u="none" cap="none" strike="noStrike">
                <a:latin typeface="Arial"/>
                <a:ea typeface="Arial"/>
                <a:cs typeface="Arial"/>
                <a:sym typeface="Arial"/>
              </a:rPr>
              <a:t>Attention (more drama)</a:t>
            </a:r>
            <a:endParaRPr/>
          </a:p>
          <a:p>
            <a:pPr indent="-247332" lvl="0" marL="342900" rtl="0" algn="l">
              <a:lnSpc>
                <a:spcPct val="115000"/>
              </a:lnSpc>
              <a:spcBef>
                <a:spcPts val="0"/>
              </a:spcBef>
              <a:spcAft>
                <a:spcPts val="0"/>
              </a:spcAft>
              <a:buSzPct val="100000"/>
              <a:buChar char="•"/>
            </a:pPr>
            <a:r>
              <a:rPr lang="en" sz="1400">
                <a:latin typeface="Arial"/>
                <a:ea typeface="Arial"/>
                <a:cs typeface="Arial"/>
                <a:sym typeface="Arial"/>
              </a:rPr>
              <a:t>Potential harms</a:t>
            </a:r>
            <a:r>
              <a:rPr b="0" i="0" lang="en" sz="1400" u="none" cap="none" strike="noStrike">
                <a:latin typeface="Arial"/>
                <a:ea typeface="Arial"/>
                <a:cs typeface="Arial"/>
                <a:sym typeface="Arial"/>
              </a:rPr>
              <a:t> / severities</a:t>
            </a:r>
            <a:endParaRPr b="0" i="0" sz="1400" u="none" cap="none" strike="noStrike">
              <a:latin typeface="Arial"/>
              <a:ea typeface="Arial"/>
              <a:cs typeface="Arial"/>
              <a:sym typeface="Arial"/>
            </a:endParaRPr>
          </a:p>
          <a:p>
            <a:pPr indent="-247332" lvl="1" marL="685800" rtl="0" algn="l">
              <a:lnSpc>
                <a:spcPct val="115000"/>
              </a:lnSpc>
              <a:spcBef>
                <a:spcPts val="0"/>
              </a:spcBef>
              <a:spcAft>
                <a:spcPts val="0"/>
              </a:spcAft>
              <a:buSzPct val="100000"/>
              <a:buFont typeface="Arial"/>
              <a:buChar char="•"/>
            </a:pPr>
            <a:r>
              <a:rPr lang="en" sz="1400">
                <a:latin typeface="Arial"/>
                <a:ea typeface="Arial"/>
                <a:cs typeface="Arial"/>
                <a:sym typeface="Arial"/>
              </a:rPr>
              <a:t>Assassination</a:t>
            </a:r>
            <a:endParaRPr sz="1400">
              <a:latin typeface="Arial"/>
              <a:ea typeface="Arial"/>
              <a:cs typeface="Arial"/>
              <a:sym typeface="Arial"/>
            </a:endParaRPr>
          </a:p>
          <a:p>
            <a:pPr indent="-247332" lvl="1" marL="685800" rtl="0" algn="l">
              <a:lnSpc>
                <a:spcPct val="115000"/>
              </a:lnSpc>
              <a:spcBef>
                <a:spcPts val="0"/>
              </a:spcBef>
              <a:spcAft>
                <a:spcPts val="0"/>
              </a:spcAft>
              <a:buSzPct val="100000"/>
              <a:buFont typeface="Arial"/>
              <a:buChar char="•"/>
            </a:pPr>
            <a:r>
              <a:rPr lang="en" sz="1400">
                <a:latin typeface="Arial"/>
                <a:ea typeface="Arial"/>
                <a:cs typeface="Arial"/>
                <a:sym typeface="Arial"/>
              </a:rPr>
              <a:t>Voting reduction</a:t>
            </a:r>
            <a:endParaRPr sz="1400">
              <a:latin typeface="Arial"/>
              <a:ea typeface="Arial"/>
              <a:cs typeface="Arial"/>
              <a:sym typeface="Arial"/>
            </a:endParaRPr>
          </a:p>
        </p:txBody>
      </p:sp>
      <p:sp>
        <p:nvSpPr>
          <p:cNvPr id="124" name="Google Shape;124;p21"/>
          <p:cNvSpPr txBox="1"/>
          <p:nvPr>
            <p:ph idx="2" type="body"/>
          </p:nvPr>
        </p:nvSpPr>
        <p:spPr>
          <a:xfrm>
            <a:off x="4614700" y="760000"/>
            <a:ext cx="3999900" cy="3302700"/>
          </a:xfrm>
          <a:prstGeom prst="rect">
            <a:avLst/>
          </a:prstGeom>
        </p:spPr>
        <p:txBody>
          <a:bodyPr anchorCtr="0" anchor="t" bIns="91425" lIns="91425" spcFirstLastPara="1" rIns="91425" wrap="square" tIns="91425">
            <a:normAutofit/>
          </a:bodyPr>
          <a:lstStyle/>
          <a:p>
            <a:pPr indent="-254000" lvl="0" marL="342900" rtl="0" algn="l">
              <a:lnSpc>
                <a:spcPct val="103500"/>
              </a:lnSpc>
              <a:spcBef>
                <a:spcPts val="0"/>
              </a:spcBef>
              <a:spcAft>
                <a:spcPts val="0"/>
              </a:spcAft>
              <a:buClr>
                <a:schemeClr val="dk2"/>
              </a:buClr>
              <a:buSzPts val="1400"/>
              <a:buFont typeface="Arial"/>
              <a:buChar char="•"/>
            </a:pPr>
            <a:r>
              <a:rPr lang="en">
                <a:latin typeface="Arial"/>
                <a:ea typeface="Arial"/>
                <a:cs typeface="Arial"/>
                <a:sym typeface="Arial"/>
              </a:rPr>
              <a:t>Sources</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WhatsApp</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Blogs</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Facebook pages</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Online newspapers</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Media</a:t>
            </a:r>
            <a:endParaRPr sz="1100">
              <a:latin typeface="Arial"/>
              <a:ea typeface="Arial"/>
              <a:cs typeface="Arial"/>
              <a:sym typeface="Arial"/>
            </a:endParaRPr>
          </a:p>
          <a:p>
            <a:pPr indent="-254000" lvl="0" marL="342900" rtl="0" algn="l">
              <a:lnSpc>
                <a:spcPct val="103500"/>
              </a:lnSpc>
              <a:spcBef>
                <a:spcPts val="0"/>
              </a:spcBef>
              <a:spcAft>
                <a:spcPts val="0"/>
              </a:spcAft>
              <a:buClr>
                <a:schemeClr val="dk2"/>
              </a:buClr>
              <a:buSzPts val="1400"/>
              <a:buFont typeface="Arial"/>
              <a:buChar char="•"/>
            </a:pPr>
            <a:r>
              <a:rPr lang="en">
                <a:latin typeface="Arial"/>
                <a:ea typeface="Arial"/>
                <a:cs typeface="Arial"/>
                <a:sym typeface="Arial"/>
              </a:rPr>
              <a:t>Routes</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Hijacked narratives</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Whatsapp to blogs, vice versa</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Whatsapp forwarding</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facebook to whatsapp</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Social media to traditional media</a:t>
            </a:r>
            <a:endParaRPr sz="1100">
              <a:latin typeface="Arial"/>
              <a:ea typeface="Arial"/>
              <a:cs typeface="Arial"/>
              <a:sym typeface="Arial"/>
            </a:endParaRPr>
          </a:p>
          <a:p>
            <a:pPr indent="-254000" lvl="1" marL="685800" rtl="0" algn="l">
              <a:lnSpc>
                <a:spcPct val="103500"/>
              </a:lnSpc>
              <a:spcBef>
                <a:spcPts val="0"/>
              </a:spcBef>
              <a:spcAft>
                <a:spcPts val="0"/>
              </a:spcAft>
              <a:buClr>
                <a:schemeClr val="dk2"/>
              </a:buClr>
              <a:buSzPts val="1400"/>
              <a:buFont typeface="Arial"/>
              <a:buChar char="•"/>
            </a:pPr>
            <a:r>
              <a:rPr lang="en" sz="1400">
                <a:latin typeface="Arial"/>
                <a:ea typeface="Arial"/>
                <a:cs typeface="Arial"/>
                <a:sym typeface="Arial"/>
              </a:rPr>
              <a:t>Social media to word of mouth</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