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bbbf3828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bbbf3828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54f4802a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54f4802a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54f4802a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54f4802a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54f4802a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54f4802a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54f4802a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54f4802a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bbbf3828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bbbf3828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54f4802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54f4802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54f4802a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54f4802a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54f4802a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54f4802a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54f4802a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54f4802a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54f4802a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54f4802a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54f4802a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54f4802a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54f4802a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54f4802a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2" name="Google Shape;12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4" name="Google Shape;14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5" name="Google Shape;15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" name="Google Shape;17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TITLE_AND_BODY_5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124758" y="4462701"/>
            <a:ext cx="1743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11700" y="790338"/>
            <a:ext cx="85206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11700" y="7327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832400" y="7327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526350"/>
            <a:ext cx="5613600" cy="21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8"/>
          <p:cNvSpPr txBox="1"/>
          <p:nvPr/>
        </p:nvSpPr>
        <p:spPr>
          <a:xfrm>
            <a:off x="658150" y="2772600"/>
            <a:ext cx="4565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790338"/>
            <a:ext cx="8520600" cy="3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-5400000">
            <a:off x="-1462200" y="2402400"/>
            <a:ext cx="326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</a:rPr>
              <a:t>INST409C: Cognitive Security | Fall 2021 | SJ Terp</a:t>
            </a:r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 15 class 1: futures </a:t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1092775" y="3276425"/>
            <a:ext cx="7048200" cy="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INST408C: Cognitive Security | Fall 2021 | SJ Terp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media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790338"/>
            <a:ext cx="85206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Disinformation and conspiracies: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Trusted third parties for realname verification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Misinformation and rumours: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Policy overreach, backpedalling, potential collapse </a:t>
            </a:r>
            <a:endParaRPr/>
          </a:p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Society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790338"/>
            <a:ext cx="85206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Disinformation and conspiracies: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Separation of trust and belief in influencers (NATO code etc)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Misinformation and rumours: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media literacy 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Reversion to more localised trust (family, friends, neighbourhood etc)</a:t>
            </a:r>
            <a:endParaRPr/>
          </a:p>
        </p:txBody>
      </p:sp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shape of the internet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790338"/>
            <a:ext cx="85206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Disinformation and conspiracies: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walled garden communities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Misinformation and rumours: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Provenance verification on images and video</a:t>
            </a:r>
            <a:endParaRPr/>
          </a:p>
        </p:txBody>
      </p:sp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next for cognitive security? 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790338"/>
            <a:ext cx="85206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Disinformation researchers have found CogSec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have disinformation creators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We’re going to be busy for a </a:t>
            </a:r>
            <a:r>
              <a:rPr lang="en"/>
              <a:t>while</a:t>
            </a:r>
            <a:endParaRPr/>
          </a:p>
        </p:txBody>
      </p:sp>
      <p:sp>
        <p:nvSpPr>
          <p:cNvPr id="154" name="Google Shape;15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INST408C Week 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64050" y="707400"/>
            <a:ext cx="4182600" cy="2031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Monday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64050" y="2839925"/>
            <a:ext cx="4182600" cy="1780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752750" y="2839925"/>
            <a:ext cx="4182600" cy="1780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presentations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752750" y="707500"/>
            <a:ext cx="4182600" cy="2031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Wednesday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presentations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next?</a:t>
            </a:r>
            <a:endParaRPr/>
          </a:p>
        </p:txBody>
      </p:sp>
      <p:sp>
        <p:nvSpPr>
          <p:cNvPr id="83" name="Google Shape;83;p16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of cognitive security</a:t>
            </a:r>
            <a:endParaRPr/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disinformation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790338"/>
            <a:ext cx="85206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Disinformation: 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More spoofing for money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Possibly hybrid campaigns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Misinformation &amp; rumours: more community-based responses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3C4245"/>
                </a:solidFill>
                <a:latin typeface="Arial"/>
                <a:ea typeface="Arial"/>
                <a:cs typeface="Arial"/>
                <a:sym typeface="Arial"/>
              </a:rPr>
              <a:t>“Infodemic management aims to enable good health practices through 4 types of activities:</a:t>
            </a:r>
            <a:endParaRPr i="1">
              <a:solidFill>
                <a:srgbClr val="3C42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rgbClr val="3C4245"/>
              </a:buClr>
              <a:buSzPct val="100000"/>
              <a:buFont typeface="Arial"/>
              <a:buChar char="●"/>
            </a:pPr>
            <a:r>
              <a:rPr i="1" lang="en">
                <a:solidFill>
                  <a:srgbClr val="3C4245"/>
                </a:solidFill>
                <a:latin typeface="Arial"/>
                <a:ea typeface="Arial"/>
                <a:cs typeface="Arial"/>
                <a:sym typeface="Arial"/>
              </a:rPr>
              <a:t>Listening to community concerns and questions</a:t>
            </a:r>
            <a:endParaRPr i="1">
              <a:solidFill>
                <a:srgbClr val="3C42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3C4245"/>
              </a:buClr>
              <a:buSzPct val="100000"/>
              <a:buFont typeface="Arial"/>
              <a:buChar char="●"/>
            </a:pPr>
            <a:r>
              <a:rPr i="1" lang="en">
                <a:solidFill>
                  <a:srgbClr val="3C4245"/>
                </a:solidFill>
                <a:latin typeface="Arial"/>
                <a:ea typeface="Arial"/>
                <a:cs typeface="Arial"/>
                <a:sym typeface="Arial"/>
              </a:rPr>
              <a:t>Promoting understanding of risk and health expert advice</a:t>
            </a:r>
            <a:endParaRPr i="1">
              <a:solidFill>
                <a:srgbClr val="3C42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3C4245"/>
              </a:buClr>
              <a:buSzPct val="100000"/>
              <a:buFont typeface="Arial"/>
              <a:buChar char="●"/>
            </a:pPr>
            <a:r>
              <a:rPr i="1" lang="en">
                <a:solidFill>
                  <a:srgbClr val="3C4245"/>
                </a:solidFill>
                <a:latin typeface="Arial"/>
                <a:ea typeface="Arial"/>
                <a:cs typeface="Arial"/>
                <a:sym typeface="Arial"/>
              </a:rPr>
              <a:t>Building resilience to misinformation </a:t>
            </a:r>
            <a:endParaRPr i="1">
              <a:solidFill>
                <a:srgbClr val="3C42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3C4245"/>
              </a:buClr>
              <a:buSzPct val="100000"/>
              <a:buFont typeface="Arial"/>
              <a:buChar char="●"/>
            </a:pPr>
            <a:r>
              <a:rPr i="1" lang="en">
                <a:solidFill>
                  <a:srgbClr val="3C4245"/>
                </a:solidFill>
                <a:latin typeface="Arial"/>
                <a:ea typeface="Arial"/>
                <a:cs typeface="Arial"/>
                <a:sym typeface="Arial"/>
              </a:rPr>
              <a:t>Engaging and empowering communities to take positive action</a:t>
            </a:r>
            <a:r>
              <a:rPr lang="en">
                <a:solidFill>
                  <a:srgbClr val="3C4245"/>
                </a:solidFill>
                <a:latin typeface="Arial"/>
                <a:ea typeface="Arial"/>
                <a:cs typeface="Arial"/>
                <a:sym typeface="Arial"/>
              </a:rPr>
              <a:t>” - WHO</a:t>
            </a:r>
            <a:endParaRPr/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Election disinformation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790338"/>
            <a:ext cx="85206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Disinformation and conspiracies: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Mass manipulation in more interesting ways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Established business ecosystem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Global policing agreements?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Misinformation and rumours: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misinformation response managers</a:t>
            </a:r>
            <a:endParaRPr/>
          </a:p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Corporate and personal disinformation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790338"/>
            <a:ext cx="85206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Disinformation and conspiracies: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Disinformation as a service available to more individuals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Techniques fold back into marketing applications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Misinformation and rumours: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delay whilst existing libel/slander rules catch up</a:t>
            </a:r>
            <a:endParaRPr/>
          </a:p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Extremist disinformation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790338"/>
            <a:ext cx="85206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Disinformation and conspiracies: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low-and-slow disinformation for recruitment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Revival of 1980s-style countermeasures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Misinformation and rumours: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Sensible countries: root cause analysis</a:t>
            </a:r>
            <a:endParaRPr/>
          </a:p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types of disinformation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790338"/>
            <a:ext cx="85206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Community-based (within, and towards communities)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Targetted (eg. at specific laws)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Climate change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Agriculture (attack the Maslow hierarchy)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Logistics (e.g. change shipping, airspace etc)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Geopolitics (more land grabs etc)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Education (yep, anything that could be attacked is a surface here)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etc.</a:t>
            </a:r>
            <a:endParaRPr/>
          </a:p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Policies and Laws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790338"/>
            <a:ext cx="85206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Disinformation and conspiracies: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Clash between fraud and free speech laws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Internet common goods/ utilities definitions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Misinformation and rumours: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Reuse of existing laws</a:t>
            </a:r>
            <a:endParaRPr/>
          </a:p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