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598459221_0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f598459221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98459221_0_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f598459221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6a7bd0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6a7bd0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Vesselfinder snapshot, 3rd Oct 2021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5beaf4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5beaf4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6a7bd0e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6a7bd0e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beaf47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5beaf47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5beaf475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5beaf475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5beaf475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5beaf475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6a7bd0e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6a7bd0e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6a7bd0e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6a7bd0e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bbf382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bbf382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6a7bd0e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6a7bd0e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5beaf47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5beaf47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beaf475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5beaf475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5beaf475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5beaf475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5beaf475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5beaf475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5beaf475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5beaf475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5beaf475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5beaf475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5beaf475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5beaf475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5beaf475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5beaf475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6a7bd0e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6a7bd0e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beaf475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beaf475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Vesselfinder snapshot, 3rd Oct 2021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5beaf475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5beaf475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report and slides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5beaf47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5beaf47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5beaf475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5beaf475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5beaf475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5beaf475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598459221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gf598459221_0_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Extra important that cross-group interfaces are efficient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6a7bd0e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6a7bd0e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6a7bd0e6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6a7bd0e6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6a7bd0e6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6a7bd0e6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6a7bd0e6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6a7bd0e6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6a7bd0e6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6a7bd0e6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Ryerson dashboard, google search for disinfo + country.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598459221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f598459221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There are many actors in this space.   We hear a lot about threat actors - these are at different scales, with different capabilities and motivations. They’re learning from each other, and they often interact - for instance, we see t-shirt sellers picking up geopolitical narratives.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98459221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Looking at information seeking, sharing, and posting behaviours. </a:t>
            </a:r>
            <a:endParaRPr/>
          </a:p>
        </p:txBody>
      </p:sp>
      <p:sp>
        <p:nvSpPr>
          <p:cNvPr id="102" name="Google Shape;102;gf598459221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98459221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f598459221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5984592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f5984592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9845922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f59845922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beaf47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f5beaf47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mprop.oii.ox.ac.uk/wp-content/uploads/sites/127/2021/01/CyberTroop-Report20-FINALv.3.pdf" TargetMode="External"/><Relationship Id="rId4" Type="http://schemas.openxmlformats.org/officeDocument/2006/relationships/hyperlink" Target="https://datareportal.com/reports/digital-2020-global-digital-overview#:~" TargetMode="External"/><Relationship Id="rId5" Type="http://schemas.openxmlformats.org/officeDocument/2006/relationships/hyperlink" Target="https://worldpopulationreview.com/countries/zambia-population" TargetMode="External"/><Relationship Id="rId6" Type="http://schemas.openxmlformats.org/officeDocument/2006/relationships/hyperlink" Target="https://data.humdata.org/dataset/highresolutionpopulationdensitymaps-zm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heconversation.com/misinformation-disinformation-and-hoaxes-whats-the-difference-15849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n.wikipedia.org/wiki/Languages_of_Moldova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topfals.md/" TargetMode="External"/><Relationship Id="rId4" Type="http://schemas.openxmlformats.org/officeDocument/2006/relationships/hyperlink" Target="http://api.md/" TargetMode="External"/><Relationship Id="rId5" Type="http://schemas.openxmlformats.org/officeDocument/2006/relationships/hyperlink" Target="https://eeas.europa.eu/headquarters/headquarters-homepage/2116/-questions-and-answers-about-the-east-stratcom-task-force_en" TargetMode="External"/><Relationship Id="rId6" Type="http://schemas.openxmlformats.org/officeDocument/2006/relationships/hyperlink" Target="https://eeas.europa.eu/headquarters/headquarters-homepage/2116/-questions-and-answers-about-the-east-stratcom-task-force_en" TargetMode="External"/><Relationship Id="rId7" Type="http://schemas.openxmlformats.org/officeDocument/2006/relationships/hyperlink" Target="https://www.watchdog.md/" TargetMode="External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https://stopfals.md/ro/article/fals-din-cauza-deficitului-de-vaccin-occidental-ue-se-uita-la-produsul-rusesc-sputnik-v-180485" TargetMode="External"/><Relationship Id="rId10" Type="http://schemas.openxmlformats.org/officeDocument/2006/relationships/hyperlink" Target="https://stopfals.md/ro/article/fals-maia-sandu-s-a-vaccinat-in-taina-inca-in-luna-ianuarie-180494" TargetMode="External"/><Relationship Id="rId13" Type="http://schemas.openxmlformats.org/officeDocument/2006/relationships/hyperlink" Target="https://stopfals.md/ro/article/fals-medicii-din-moldova-refuza-sa-se-vaccineze-impotriva-covid-19-180483" TargetMode="External"/><Relationship Id="rId12" Type="http://schemas.openxmlformats.org/officeDocument/2006/relationships/hyperlink" Target="https://stopfals.md/ro/article/fals-din-cauza-deficitului-de-vaccin-occidental-ue-se-uita-la-produsul-rusesc-sputnik-v-180485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topfals.md/ro/article/fals-oamenii-mor-de-alte-boli-iar-in-statistica-se-indica-cauza-decesului-covid-19-180506" TargetMode="External"/><Relationship Id="rId4" Type="http://schemas.openxmlformats.org/officeDocument/2006/relationships/hyperlink" Target="https://stopfals.md/ro/article/fals-oamenii-mor-de-alte-boli-iar-in-statistica-se-indica-cauza-decesului-covid-19-180506" TargetMode="External"/><Relationship Id="rId9" Type="http://schemas.openxmlformats.org/officeDocument/2006/relationships/hyperlink" Target="https://stopfals.md/ro/article/fals-maia-sandu-s-a-vaccinat-in-taina-inca-in-luna-ianuarie-180494" TargetMode="External"/><Relationship Id="rId15" Type="http://schemas.openxmlformats.org/officeDocument/2006/relationships/hyperlink" Target="https://stopfals.md/ro/article/fals-noul-coronavirus-este-o-bacterie-si-se-trateaza-cu-antibiotic-180479" TargetMode="External"/><Relationship Id="rId14" Type="http://schemas.openxmlformats.org/officeDocument/2006/relationships/hyperlink" Target="https://stopfals.md/ro/article/fals-medicii-din-moldova-refuza-sa-se-vaccineze-impotriva-covid-19-180483" TargetMode="External"/><Relationship Id="rId17" Type="http://schemas.openxmlformats.org/officeDocument/2006/relationships/hyperlink" Target="https://datareportal.com/digital-in-moldova" TargetMode="External"/><Relationship Id="rId16" Type="http://schemas.openxmlformats.org/officeDocument/2006/relationships/hyperlink" Target="https://stopfals.md/ro/article/fals-noul-coronavirus-este-o-bacterie-si-se-trateaza-cu-antibiotic-180479" TargetMode="External"/><Relationship Id="rId5" Type="http://schemas.openxmlformats.org/officeDocument/2006/relationships/hyperlink" Target="https://stopfals.md/ro/article/fals-mastile-de-protectie-sunt-toxice-180507" TargetMode="External"/><Relationship Id="rId6" Type="http://schemas.openxmlformats.org/officeDocument/2006/relationships/hyperlink" Target="https://stopfals.md/ro/article/fals-mastile-de-protectie-sunt-toxice-180507" TargetMode="External"/><Relationship Id="rId7" Type="http://schemas.openxmlformats.org/officeDocument/2006/relationships/hyperlink" Target="https://stopfals.md/ro/article/fals-masca-de-protectie-contine-viermi-sau-nanotehnologii-180503" TargetMode="External"/><Relationship Id="rId8" Type="http://schemas.openxmlformats.org/officeDocument/2006/relationships/hyperlink" Target="https://stopfals.md/ro/article/fals-masca-de-protectie-contine-viermi-sau-nanotehnologii-180503" TargetMode="External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hyperlink" Target="https://euvsdisinfo.eu/disinformation-cases/" TargetMode="External"/><Relationship Id="rId10" Type="http://schemas.openxmlformats.org/officeDocument/2006/relationships/hyperlink" Target="https://www.atlanticcouncil.org/programs/digital-forensic-research-lab/" TargetMode="External"/><Relationship Id="rId13" Type="http://schemas.openxmlformats.org/officeDocument/2006/relationships/hyperlink" Target="https://github.com/cogsec-collaborative/AMITT/blob/main/amitt_blue_framework.md" TargetMode="External"/><Relationship Id="rId12" Type="http://schemas.openxmlformats.org/officeDocument/2006/relationships/hyperlink" Target="https://github.com/cogsec-collaborative/AMITT/blob/main/amitt_red_framework.m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document/d/1bg0rK94s4KWgP5UFpEgOUmMsvd-eLA9oex-04gfQppE/edit#" TargetMode="External"/><Relationship Id="rId4" Type="http://schemas.openxmlformats.org/officeDocument/2006/relationships/hyperlink" Target="https://datareportal.com/" TargetMode="External"/><Relationship Id="rId9" Type="http://schemas.openxmlformats.org/officeDocument/2006/relationships/hyperlink" Target="https://datastudio.google.com/reporting/a8491164-6aa8-45d0-b609-c70339689127/page/ierzB" TargetMode="External"/><Relationship Id="rId14" Type="http://schemas.openxmlformats.org/officeDocument/2006/relationships/hyperlink" Target="https://docs.google.com/document/d/1o4fXnvhHPba2m2hF1K9AmJq9286taaEvurrGjXmNcUw/edit#" TargetMode="External"/><Relationship Id="rId5" Type="http://schemas.openxmlformats.org/officeDocument/2006/relationships/hyperlink" Target="https://www.digitalnewsreport.org/survey/" TargetMode="External"/><Relationship Id="rId6" Type="http://schemas.openxmlformats.org/officeDocument/2006/relationships/hyperlink" Target="https://demtech.oii.ox.ac.uk/wp-content/uploads/sites/127/2021/03/Case-Studies_FINAL.pdf" TargetMode="External"/><Relationship Id="rId7" Type="http://schemas.openxmlformats.org/officeDocument/2006/relationships/hyperlink" Target="https://mediabiasfactcheck.com/country-profiles/" TargetMode="External"/><Relationship Id="rId8" Type="http://schemas.openxmlformats.org/officeDocument/2006/relationships/hyperlink" Target="https://github.com/cogsec-collaborative/AMITT/tree/main/AMITT_MASTER_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Class 2: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Landscapes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98800" y="76200"/>
            <a:ext cx="8682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Response </a:t>
            </a:r>
            <a:r>
              <a:rPr b="0" lang="en" sz="3000"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lang="en" sz="3000"/>
              <a:t>N</a:t>
            </a: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eeds / </a:t>
            </a:r>
            <a:r>
              <a:rPr b="0" lang="en" sz="3000"/>
              <a:t>W</a:t>
            </a: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ork / </a:t>
            </a:r>
            <a:r>
              <a:rPr b="0" lang="en" sz="3000"/>
              <a:t>G</a:t>
            </a: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aps)</a:t>
            </a:r>
            <a:endParaRPr b="0" sz="3000"/>
          </a:p>
        </p:txBody>
      </p:sp>
      <p:grpSp>
        <p:nvGrpSpPr>
          <p:cNvPr id="140" name="Google Shape;140;p23"/>
          <p:cNvGrpSpPr/>
          <p:nvPr/>
        </p:nvGrpSpPr>
        <p:grpSpPr>
          <a:xfrm>
            <a:off x="366307" y="1174142"/>
            <a:ext cx="2407050" cy="2795175"/>
            <a:chOff x="-1" y="-1"/>
            <a:chExt cx="3209400" cy="3726900"/>
          </a:xfrm>
        </p:grpSpPr>
        <p:sp>
          <p:nvSpPr>
            <p:cNvPr id="141" name="Google Shape;141;p23"/>
            <p:cNvSpPr/>
            <p:nvPr/>
          </p:nvSpPr>
          <p:spPr>
            <a:xfrm>
              <a:off x="-1" y="-1"/>
              <a:ext cx="3209400" cy="3726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3"/>
            <p:cNvSpPr txBox="1"/>
            <p:nvPr/>
          </p:nvSpPr>
          <p:spPr>
            <a:xfrm>
              <a:off x="12699" y="12699"/>
              <a:ext cx="3183900" cy="23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Risk Reduction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Media and influence literacy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information landscaping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Other risk reduction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3"/>
          <p:cNvGrpSpPr/>
          <p:nvPr/>
        </p:nvGrpSpPr>
        <p:grpSpPr>
          <a:xfrm>
            <a:off x="3285675" y="1174142"/>
            <a:ext cx="2407050" cy="1587225"/>
            <a:chOff x="0" y="0"/>
            <a:chExt cx="3209400" cy="2116300"/>
          </a:xfrm>
        </p:grpSpPr>
        <p:sp>
          <p:nvSpPr>
            <p:cNvPr id="144" name="Google Shape;144;p23"/>
            <p:cNvSpPr/>
            <p:nvPr/>
          </p:nvSpPr>
          <p:spPr>
            <a:xfrm>
              <a:off x="0" y="0"/>
              <a:ext cx="3209400" cy="17901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3"/>
            <p:cNvSpPr txBox="1"/>
            <p:nvPr/>
          </p:nvSpPr>
          <p:spPr>
            <a:xfrm>
              <a:off x="12699" y="12700"/>
              <a:ext cx="3183900" cy="21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Monitoring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Radio, TV, newspapers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Social media platforms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23"/>
          <p:cNvGrpSpPr/>
          <p:nvPr/>
        </p:nvGrpSpPr>
        <p:grpSpPr>
          <a:xfrm>
            <a:off x="3285674" y="2796018"/>
            <a:ext cx="2407050" cy="1804050"/>
            <a:chOff x="-1" y="-1"/>
            <a:chExt cx="3209400" cy="2405400"/>
          </a:xfrm>
        </p:grpSpPr>
        <p:sp>
          <p:nvSpPr>
            <p:cNvPr id="147" name="Google Shape;147;p23"/>
            <p:cNvSpPr/>
            <p:nvPr/>
          </p:nvSpPr>
          <p:spPr>
            <a:xfrm>
              <a:off x="-1" y="-1"/>
              <a:ext cx="3209400" cy="24054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12699" y="12699"/>
              <a:ext cx="3183900" cy="23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Tier 1 (creates tickets)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Tier 2 (creates mitigations)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Tier 3 (creates reports)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Tier 4 (coordination)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3"/>
          <p:cNvGrpSpPr/>
          <p:nvPr/>
        </p:nvGrpSpPr>
        <p:grpSpPr>
          <a:xfrm>
            <a:off x="6205058" y="1174142"/>
            <a:ext cx="2407050" cy="2795175"/>
            <a:chOff x="-1" y="-1"/>
            <a:chExt cx="3209400" cy="3726900"/>
          </a:xfrm>
        </p:grpSpPr>
        <p:sp>
          <p:nvSpPr>
            <p:cNvPr id="150" name="Google Shape;150;p23"/>
            <p:cNvSpPr/>
            <p:nvPr/>
          </p:nvSpPr>
          <p:spPr>
            <a:xfrm>
              <a:off x="-1" y="-1"/>
              <a:ext cx="3209400" cy="3726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12699" y="12699"/>
              <a:ext cx="3183900" cy="3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Messaging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1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prebunk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1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debunk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1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counternarratives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1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amplification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Actions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1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removal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1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○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other actions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Reach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Behaviours</a:t>
            </a:r>
            <a:endParaRPr sz="3000"/>
          </a:p>
        </p:txBody>
      </p:sp>
      <p:pic>
        <p:nvPicPr>
          <p:cNvPr descr="Google Shape;801;gccdda87118_0_1830"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113" y="1153781"/>
            <a:ext cx="4262213" cy="2124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207356" y="1207781"/>
            <a:ext cx="46221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C00009: Educate high profile influencers on best practices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C00008: Create shared fact-checking database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C00042: Address truth contained in narratives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C00030: Develop a compelling counter narrative (truth based)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C00093: Influencer code of conduct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C00193: promotion of a “higher standard of journalism”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C00073: Inoculate populations through media literacy training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C00197: remove suspicious accounts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0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C00174: Create a healthier news environment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C00205: strong dialogue between the federal government and private sector to encourage better reporting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an Ecosystem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Inputs, outputs, activities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100" y="641624"/>
            <a:ext cx="4361699" cy="350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a CogSec ecosystem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</a:rPr>
              <a:t>Mapping activities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Define the area / subject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Map information landscape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Map threat landscape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Map response landscape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Examine landscape interactions</a:t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</a:rPr>
              <a:t>Suggest landscape patches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4832400" y="2900850"/>
            <a:ext cx="3999900" cy="18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Outputs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Landscape slideset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Landscape report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Connections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Response recommendations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4966650" y="939600"/>
            <a:ext cx="3999900" cy="18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Inputs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Desk surveys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Data analysis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Interviews</a:t>
            </a: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Workshop(s)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 Survey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 survey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responder outputs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Tiers (1,2,3,4?)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Check overlaps across responder outputs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 survey questions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566450"/>
            <a:ext cx="85206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landscape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the population size?  Demographic profile?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people are online, on phones, on social media.  Which social media?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people searching for online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they looking mainly internally, or at other countries’ outputs?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analysis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country in existing known disinfo groups and sites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the chatter like here around known disinformation narratives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networks of disinfo sites here yet?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hot-topic issues that disinfo could use?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are the major influencers?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questions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people are online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they looking at and for?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main sources of information and disinformation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from inside the country vs what’s coming in from outside (e.g. Nigeria)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sensitive questions are around partnering: are there sources of friction amongst responders, are government agencies compromised etc.</a:t>
            </a:r>
            <a:endParaRPr sz="1200"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 survey sources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Big list of response organisations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Local responder websites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Global response sites (Atlantic council etc)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Government websites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OII annual reports </a:t>
            </a:r>
            <a:r>
              <a:rPr lang="en" u="sng">
                <a:solidFill>
                  <a:srgbClr val="18376A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https://comprop.oii.ox.ac.uk/wp-content/uploads/sites/127/2021/01/CyberTroop-Report20-FINALv.3.pdf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u="sng">
                <a:solidFill>
                  <a:srgbClr val="18376A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https://datareportal.com/reports/digital-2020-global-digital-overview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https://worldpopulationreview.com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https://data.humdata.org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Google searches, e.g.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Country/cities + mis/disinformation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707400"/>
            <a:ext cx="40371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narratives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search terms list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This/these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This/these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social media reach analysis on influencers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google search as input on what people are looking for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4795200" y="707388"/>
            <a:ext cx="4037100" cy="37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channels list to gather data. Use: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scrapes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Analyse data for new: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/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landscapes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Any country in the OII book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https://theconversation.com/misinformation-disinformation-and-hoaxes-whats-the-difference-158491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landscape assessment for a country, vertical, or organisation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landscapes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and Workshop</a:t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and workshop(s)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active and potential responders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 survey on responders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each responder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Cross-check with workshop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who you are and what you’re doing…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 interview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Long interview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Sector-specific interview questions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Election / health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Influencers, e.g. bloggers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interview questions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do people get their news in &lt;area of interest&gt;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information sources do people use - offline and online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languages do people use with each other - offline and online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people connect to each other online?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social media do they use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messaging apps - and are they 1:1 or in groups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you seen any misinformation or hate speech?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channels is it on - social media, URLs etc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well-known disinformation or fake news “influencers”? Where do they output information? </a:t>
            </a:r>
            <a:endParaRPr sz="1900"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interview questions: Environment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790351"/>
            <a:ext cx="85206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do people get their news in &lt;area of interest&gt;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information sources do people use - offline and online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social media sites do people use most?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people find material?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Hashtags?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 name?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influencers?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news organisations online?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people connect to each other online?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social media do they use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messaging apps do they use? (e.g. SMS, Whatsapp, Telegram etc)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messaging apps are used, are there public groups on the messaging apps?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languages do people use with each other - offline and online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are the online influencers? </a:t>
            </a:r>
            <a:endParaRPr sz="2300"/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interview questions: Threat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you seen any misinformation or hate speech?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does misinformation come from?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it in radio, newspapers, on TV?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it online? If so, which channels is it on - social media, URLs etc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well-known disinformation or fake news “influencers”? Where do they output information?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disinformation appear to be well-structured?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fake news sites and accounts in &lt;area&gt;? Are there networks of them?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&lt;check for response-related threats&gt;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what do you think of legislation related to the online space</a:t>
            </a:r>
            <a:endParaRPr sz="2200"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interview questions: response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682350"/>
            <a:ext cx="41610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We’re looking for skills and evidence in 3 areas: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- finding potential disinformation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Factchecking - assessing identified information though cross-checking, reverse search etc.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- combatting disinformation through counter-messaging, debunking etc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big questions are: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your organisation do any of these things?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else is doing this work in the country (or in neighbouring countries, if their techniques could be useful here)?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disinformation, misinformation and hate speech look like in &lt;area&gt;. </a:t>
            </a:r>
            <a:endParaRPr/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4572000" y="682350"/>
            <a:ext cx="43734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both your area of interest, and in general: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any misinformation tiplines in the country already?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Factchecking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information sources do people use for factchecking?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see disinformation, what do you do in response?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is responding to disinformation? How?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debunking pages exist already?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quickly do you go from finding disinformation, to responding to it?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 was a member of the public looking for help on misinformation, where would I look?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use identification, fact checking, or response tools? If so, which ones?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Actors’ capacity: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staff at secretarial level? How many members?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initiatives ongoing? How many staff involved?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sources  and timelines?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with other stakeholders in this field?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interview questions: elections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790351"/>
            <a:ext cx="8520600" cy="4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misinformation narratives have you seen around elections?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counters these narratives?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How?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Voter registration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Campaigning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 and polling stations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 counting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 declarations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slow start: have you seen these narratives?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Voter suppression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None of the parties care about your demographic, so don’t vote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vote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e.g. listing the wrong methods (‘text this phone number’), or downplaying valid methods like mail-in voting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Polling stations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Which polling stations are open and/or closed, voting machines are switching votes,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Voter fraud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people are voting twice, non-voters (children, immigrants etc) are voting, dead people are voting,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 counting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opposition votes are being thrown away or replaced, ballot stuffing (extra votes are being created), who you voted for isn’t private information,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Winners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different candidate won,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spreading disinformation in a language and/or demographic that isn’t being tracked, or reported in.</a:t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interview questions: media regulator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people try to fake your members’ websites, broadcasts, social media accounts?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stations are licensed? un licensed?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people report on disinfo?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people trust the traditional media?</a:t>
            </a:r>
            <a:endParaRPr sz="19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out</a:t>
            </a:r>
            <a:endParaRPr/>
          </a:p>
        </p:txBody>
      </p: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cognitive security ecosystems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 assessment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100" y="641624"/>
            <a:ext cx="4361699" cy="350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 report: slideset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311700" y="682350"/>
            <a:ext cx="41193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Information landscape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Threat landscape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Narratives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 incidents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Potential issues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Seen in nearby countries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Common narratives for this type of area/event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Creator behaviours (AMITT)</a:t>
            </a:r>
            <a:endParaRPr sz="1600"/>
          </a:p>
        </p:txBody>
      </p:sp>
      <p:sp>
        <p:nvSpPr>
          <p:cNvPr id="292" name="Google Shape;29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4431000" y="682275"/>
            <a:ext cx="45288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Response landscape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Baseline: mitigation/enablement/operations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Responders graph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Response needs, work, gaps and risks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Response tables: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Risk reduction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monitoring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Risk response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Responder behaviours (AMITT)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Coordination goals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Supporting technology graph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tables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reduction: Organisation, Media/influence literacy, information landscaping, other risk reduction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Monitoring: Organization, radio/tv/newspapers, social media platforms, tiplines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Analysis: organisation, tier 1, tier 2, tier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Risk response: organization, messaging, actions, reach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</a:t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all 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You’re trying to build a response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Cross-check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1+ 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feedback</a:t>
            </a:r>
            <a:endParaRPr/>
          </a:p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recommendations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Strengthening graph of responders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Responder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datasets (narratives, search terms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Coordinated efforts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to experts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gap mitigations (coverage in area, subject, languages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Mis/disinformation mitigations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Influencer connection and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Rolodex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Counters dataset</a:t>
            </a:r>
            <a:endParaRPr/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System recommendations</a:t>
            </a:r>
            <a:endParaRPr sz="3000"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267850" y="731850"/>
            <a:ext cx="65583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/>
          <a:p>
            <a:pPr indent="-27305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Tagging needs and groups with AMITT labels</a:t>
            </a:r>
            <a:endParaRPr sz="1700"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Building collaboration mechanisms to reduce lost tips and repeated collection</a:t>
            </a:r>
            <a:endParaRPr sz="1700"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Designing for future potential surges</a:t>
            </a:r>
            <a:endParaRPr sz="1700"/>
          </a:p>
          <a:p>
            <a:pPr indent="-2730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" sz="1700">
                <a:solidFill>
                  <a:schemeClr val="lt1"/>
                </a:solidFill>
              </a:rPr>
              <a:t>Automating repetitive jobs to reduce load on humans</a:t>
            </a:r>
            <a:endParaRPr sz="1700"/>
          </a:p>
        </p:txBody>
      </p:sp>
      <p:pic>
        <p:nvPicPr>
          <p:cNvPr id="321" name="Google Shape;3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287" y="1958156"/>
            <a:ext cx="8263013" cy="27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Time: Short country summaries</a:t>
            </a:r>
            <a:endParaRPr/>
          </a:p>
        </p:txBody>
      </p:sp>
      <p:sp>
        <p:nvSpPr>
          <p:cNvPr id="327" name="Google Shape;3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Republic of Moldova / Medical / Coordinator</a:t>
            </a:r>
            <a:endParaRPr/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472200" y="753950"/>
            <a:ext cx="8360100" cy="3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5496"/>
                </a:solidFill>
              </a:rPr>
              <a:t>Information environment</a:t>
            </a:r>
            <a:endParaRPr>
              <a:solidFill>
                <a:srgbClr val="2F549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</a:rPr>
              <a:t>General</a:t>
            </a:r>
            <a:endParaRPr sz="1000">
              <a:solidFill>
                <a:srgbClr val="333333"/>
              </a:solidFill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Languages</a:t>
            </a:r>
            <a:r>
              <a:rPr lang="en" sz="1000"/>
              <a:t>: official language is Romanian.  Other languages include Russian, Gagauz, and Ukrainian.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Population of about 4 million, in South Caucasus and Western CIS region.  Country code is “MD”.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Media and social media use: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most common social media channels are Facebook, Instagram, and Odnoklassniki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most common communication tools are TV, Viber, and Telegram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549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5496"/>
                </a:solidFill>
              </a:rPr>
              <a:t>Risk environment</a:t>
            </a:r>
            <a:endParaRPr>
              <a:solidFill>
                <a:srgbClr val="2F5496"/>
              </a:solidFill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Disinformation channels include facebook and instagram. 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Disinformation tactics include fake accounts pretending to be individuals or organisations, memes, flooding web forums, trolls manipulating online debate, “grain of truth” narratives.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Disinformation routes include translations of material from Russian to Moldovan.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Moldova/ Medical/ Coordinator</a:t>
            </a:r>
            <a:endParaRPr/>
          </a:p>
        </p:txBody>
      </p:sp>
      <p:sp>
        <p:nvSpPr>
          <p:cNvPr id="340" name="Google Shape;3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369700" y="711775"/>
            <a:ext cx="82029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5496"/>
                </a:solidFill>
              </a:rPr>
              <a:t>Response environment</a:t>
            </a:r>
            <a:endParaRPr>
              <a:solidFill>
                <a:srgbClr val="2F549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Disinformation response groups include: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00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StopFals:</a:t>
            </a:r>
            <a:r>
              <a:rPr lang="en" sz="1000"/>
              <a:t> disinformation watchdog. 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Asociatia Presei Independente (API)</a:t>
            </a:r>
            <a:r>
              <a:rPr lang="en" sz="1000"/>
              <a:t>: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Regional:</a:t>
            </a:r>
            <a:r>
              <a:rPr lang="en" sz="1000"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East StratCom Task Force</a:t>
            </a:r>
            <a:endParaRPr sz="10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 tactics include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Fact-checking - StopFals.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The “Adopt a Troll” campaign, paying individuals to expose troll factories.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The Trolless online tool for spotting inauthentic accounts.  Trolless appears to have originated in a hackathon.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Other organisations that could be helpful to infodemic response in Moldova include: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000" u="sng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Watchdog.md</a:t>
            </a:r>
            <a:r>
              <a:rPr lang="en" sz="1000"/>
              <a:t>: Moldovan organisation that covers research and public policy.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DFRlab has investigated disinformation in Moldova.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Facebook took down a set of facebook and instagram accounts in Feb 2019.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Development organisations’ country offices: these include WHO and UNICEF.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Moldova/ Medical / Coordinator</a:t>
            </a:r>
            <a:endParaRPr/>
          </a:p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1"/>
          <p:cNvSpPr txBox="1"/>
          <p:nvPr/>
        </p:nvSpPr>
        <p:spPr>
          <a:xfrm>
            <a:off x="530725" y="707400"/>
            <a:ext cx="83997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3763"/>
                </a:solidFill>
              </a:rPr>
              <a:t>Covid19 Specific</a:t>
            </a:r>
            <a:endParaRPr sz="1200">
              <a:solidFill>
                <a:srgbClr val="1F376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Covid19 narratives seen in Moldova include: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Deaths from other causes are being registered as Covid19 -</a:t>
            </a:r>
            <a:r>
              <a:rPr lang="en" sz="1000"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StopFals</a:t>
            </a:r>
            <a:endParaRPr sz="1000" u="sng">
              <a:solidFill>
                <a:srgbClr val="0563C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Masks are toxic (made from hazardous waste, cause sideeffects etc) -</a:t>
            </a:r>
            <a:r>
              <a:rPr lang="en" sz="1000"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StopFals</a:t>
            </a:r>
            <a:endParaRPr sz="1000" u="sng">
              <a:solidFill>
                <a:srgbClr val="0563C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Masks contain worms –</a:t>
            </a:r>
            <a:r>
              <a:rPr lang="en" sz="1000">
                <a:uFill>
                  <a:noFill/>
                </a:uFill>
                <a:hlinkClick r:id="rId7"/>
              </a:rPr>
              <a:t> </a:t>
            </a:r>
            <a:r>
              <a:rPr lang="en" sz="1000" u="sng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StopFals</a:t>
            </a:r>
            <a:endParaRPr sz="1000" u="sng">
              <a:solidFill>
                <a:srgbClr val="0563C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President refusing to be vaccinated; president was secretly vaccinated in January -</a:t>
            </a:r>
            <a:r>
              <a:rPr lang="en" sz="1000">
                <a:uFill>
                  <a:noFill/>
                </a:uFill>
                <a:hlinkClick r:id="rId9"/>
              </a:rPr>
              <a:t> </a:t>
            </a:r>
            <a:r>
              <a:rPr lang="en" sz="1000" u="sng">
                <a:solidFill>
                  <a:srgbClr val="0563C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StopFals</a:t>
            </a:r>
            <a:endParaRPr sz="1000" u="sng">
              <a:solidFill>
                <a:srgbClr val="0563C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EU considering Sputnik vaccines -</a:t>
            </a:r>
            <a:r>
              <a:rPr lang="en" sz="1000">
                <a:uFill>
                  <a:noFill/>
                </a:uFill>
                <a:hlinkClick r:id="rId11"/>
              </a:rPr>
              <a:t> </a:t>
            </a:r>
            <a:r>
              <a:rPr lang="en" sz="1000" u="sng">
                <a:solidFill>
                  <a:srgbClr val="0563C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StopFals</a:t>
            </a:r>
            <a:endParaRPr sz="1000" u="sng">
              <a:solidFill>
                <a:srgbClr val="0563C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Doctors refusing to be vaccinated –</a:t>
            </a:r>
            <a:r>
              <a:rPr lang="en" sz="1000">
                <a:uFill>
                  <a:noFill/>
                </a:uFill>
                <a:hlinkClick r:id="rId13"/>
              </a:rPr>
              <a:t> </a:t>
            </a:r>
            <a:r>
              <a:rPr lang="en" sz="1000" u="sng">
                <a:solidFill>
                  <a:srgbClr val="0563C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StopFals</a:t>
            </a:r>
            <a:endParaRPr sz="1000" u="sng">
              <a:solidFill>
                <a:srgbClr val="0563C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/>
              <a:t>Coronavirus is a bacterium -</a:t>
            </a:r>
            <a:r>
              <a:rPr lang="en" sz="1000">
                <a:uFill>
                  <a:noFill/>
                </a:uFill>
                <a:hlinkClick r:id="rId15"/>
              </a:rPr>
              <a:t> </a:t>
            </a:r>
            <a:r>
              <a:rPr lang="en" sz="1000" u="sng">
                <a:solidFill>
                  <a:srgbClr val="0563C1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StopFals</a:t>
            </a:r>
            <a:endParaRPr sz="1000" u="sng">
              <a:solidFill>
                <a:srgbClr val="0563C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F5496"/>
                </a:solidFill>
              </a:rPr>
              <a:t>Background reading</a:t>
            </a:r>
            <a:endParaRPr>
              <a:solidFill>
                <a:srgbClr val="2F549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Moldova is covered in the OII case studies for 2019 and 2020. </a:t>
            </a:r>
            <a:endParaRPr sz="1000"/>
          </a:p>
          <a:p>
            <a:pPr indent="-3175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563C1"/>
              </a:buClr>
              <a:buSzPts val="1400"/>
              <a:buChar char="●"/>
            </a:pPr>
            <a:r>
              <a:rPr lang="en" sz="1000" u="sng">
                <a:solidFill>
                  <a:srgbClr val="0563C1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https://datareportal.com/digital-in-moldova</a:t>
            </a:r>
            <a:endParaRPr sz="1000" u="sng">
              <a:solidFill>
                <a:srgbClr val="0563C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OII case study 2019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OII case study 2020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this</a:t>
            </a:r>
            <a:endParaRPr/>
          </a:p>
        </p:txBody>
      </p:sp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https://docs.google.com/document/d/1bg0rK94s4KWgP5UFpEgOUmMsvd-eLA9oex-04gfQppE/edit#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Sources: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Background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facebook/twitter/mobile use: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Datareportal.com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Reuters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digital news report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Languages: wikipedia “languages in &lt;countryname&gt;”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Mis/disinformation: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Disinformation incidents: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OII 2020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Sites: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Mediabiasfactcheck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Active responders: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AMITT lists of groups and tools</a:t>
            </a:r>
            <a:r>
              <a:rPr lang="en" sz="1200">
                <a:solidFill>
                  <a:srgbClr val="000000"/>
                </a:solidFill>
              </a:rPr>
              <a:t> and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map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Larger groups: </a:t>
            </a:r>
            <a:r>
              <a:rPr lang="en" sz="1200" u="sng">
                <a:solidFill>
                  <a:schemeClr val="hlink"/>
                </a:solidFill>
                <a:hlinkClick r:id="rId10"/>
              </a:rPr>
              <a:t>DFRlab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lang="en" sz="1200" u="sng">
                <a:solidFill>
                  <a:schemeClr val="hlink"/>
                </a:solidFill>
                <a:hlinkClick r:id="rId11"/>
              </a:rPr>
              <a:t>EuVsDisinfo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Google search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Questionsets: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AMITTs: </a:t>
            </a:r>
            <a:r>
              <a:rPr lang="en" sz="1200" u="sng">
                <a:solidFill>
                  <a:schemeClr val="hlink"/>
                </a:solidFill>
                <a:hlinkClick r:id="rId12"/>
              </a:rPr>
              <a:t>Red</a:t>
            </a:r>
            <a:r>
              <a:rPr lang="en" sz="1200">
                <a:solidFill>
                  <a:srgbClr val="000000"/>
                </a:solidFill>
              </a:rPr>
              <a:t> and </a:t>
            </a:r>
            <a:r>
              <a:rPr lang="en" sz="1200" u="sng">
                <a:solidFill>
                  <a:schemeClr val="hlink"/>
                </a:solidFill>
                <a:hlinkClick r:id="rId13"/>
              </a:rPr>
              <a:t>Blue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Assessment questions: </a:t>
            </a:r>
            <a:r>
              <a:rPr lang="en" sz="1200" u="sng">
                <a:solidFill>
                  <a:schemeClr val="hlink"/>
                </a:solidFill>
                <a:hlinkClick r:id="rId14"/>
              </a:rPr>
              <a:t>Cognitive Security ecosystem assessment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55" name="Google Shape;35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None/>
            </a:pPr>
            <a:r>
              <a:rPr lang="en" sz="3000"/>
              <a:t>Cognitive Security Ecosystem</a:t>
            </a:r>
            <a:endParaRPr sz="3000"/>
          </a:p>
        </p:txBody>
      </p:sp>
      <p:grpSp>
        <p:nvGrpSpPr>
          <p:cNvPr id="91" name="Google Shape;91;p17"/>
          <p:cNvGrpSpPr/>
          <p:nvPr/>
        </p:nvGrpSpPr>
        <p:grpSpPr>
          <a:xfrm>
            <a:off x="524400" y="1045180"/>
            <a:ext cx="2484450" cy="3126150"/>
            <a:chOff x="0" y="-1"/>
            <a:chExt cx="3312600" cy="4168200"/>
          </a:xfrm>
        </p:grpSpPr>
        <p:sp>
          <p:nvSpPr>
            <p:cNvPr id="92" name="Google Shape;92;p17"/>
            <p:cNvSpPr/>
            <p:nvPr/>
          </p:nvSpPr>
          <p:spPr>
            <a:xfrm>
              <a:off x="0" y="-1"/>
              <a:ext cx="3312600" cy="41682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12700" y="12699"/>
              <a:ext cx="3287100" cy="25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Information Landscape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Information seeking 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Information sharing 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Information sources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Information voids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3368417" y="1045161"/>
            <a:ext cx="2445750" cy="3203400"/>
            <a:chOff x="-1" y="-1"/>
            <a:chExt cx="3261000" cy="4271200"/>
          </a:xfrm>
        </p:grpSpPr>
        <p:sp>
          <p:nvSpPr>
            <p:cNvPr id="95" name="Google Shape;95;p17"/>
            <p:cNvSpPr/>
            <p:nvPr/>
          </p:nvSpPr>
          <p:spPr>
            <a:xfrm>
              <a:off x="-1" y="-1"/>
              <a:ext cx="3261000" cy="41682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12699" y="12699"/>
              <a:ext cx="3235500" cy="4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Threat </a:t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Landscape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Motivations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Sources/ Starting points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Effects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Misinformation Narratives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Hateful speech narratives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Crossovers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Tactics and Techniques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Artifacts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6173737" y="1045180"/>
            <a:ext cx="2407050" cy="3126150"/>
            <a:chOff x="-1" y="-1"/>
            <a:chExt cx="3209400" cy="4168200"/>
          </a:xfrm>
        </p:grpSpPr>
        <p:sp>
          <p:nvSpPr>
            <p:cNvPr id="98" name="Google Shape;98;p17"/>
            <p:cNvSpPr/>
            <p:nvPr/>
          </p:nvSpPr>
          <p:spPr>
            <a:xfrm>
              <a:off x="-1" y="-1"/>
              <a:ext cx="3209400" cy="41682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12699" y="12699"/>
              <a:ext cx="3183900" cy="30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Response </a:t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Landscape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Monitoring organisations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889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Countering organisations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889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Coordination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889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Existing policies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889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Technologies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88900" lvl="0" marL="10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latin typeface="Arial"/>
                  <a:ea typeface="Arial"/>
                  <a:cs typeface="Arial"/>
                  <a:sym typeface="Arial"/>
                </a:rPr>
                <a:t>etc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91375" spcFirstLastPara="1" rIns="91375" wrap="square" tIns="913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Arial"/>
              <a:buNone/>
            </a:pPr>
            <a:r>
              <a:rPr lang="en"/>
              <a:t>Example </a:t>
            </a:r>
            <a:r>
              <a:rPr lang="en" sz="3000"/>
              <a:t>Information Landscape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Channels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406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Traditional Media</a:t>
            </a:r>
            <a:endParaRPr/>
          </a:p>
          <a:p>
            <a:pPr indent="-24066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Newspapers</a:t>
            </a:r>
            <a:endParaRPr/>
          </a:p>
          <a:p>
            <a:pPr indent="-24066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Radio - including community radio</a:t>
            </a:r>
            <a:endParaRPr/>
          </a:p>
          <a:p>
            <a:pPr indent="-24066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TV</a:t>
            </a:r>
            <a:endParaRPr/>
          </a:p>
          <a:p>
            <a:pPr indent="-2406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Social Media</a:t>
            </a:r>
            <a:endParaRPr/>
          </a:p>
          <a:p>
            <a:pPr indent="-24066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Facebook</a:t>
            </a:r>
            <a:endParaRPr/>
          </a:p>
          <a:p>
            <a:pPr indent="-24066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Whatsapp</a:t>
            </a:r>
            <a:endParaRPr/>
          </a:p>
          <a:p>
            <a:pPr indent="-24066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Twitter</a:t>
            </a:r>
            <a:endParaRPr/>
          </a:p>
          <a:p>
            <a:pPr indent="-24066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Youtube/ Telegram/ etc</a:t>
            </a:r>
            <a:endParaRPr/>
          </a:p>
          <a:p>
            <a:pPr indent="-2406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Others</a:t>
            </a:r>
            <a:endParaRPr/>
          </a:p>
          <a:p>
            <a:pPr indent="-24066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Word of mout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Influencers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Groups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386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Messages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72;gccdda87118_0_976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694" y="1282969"/>
            <a:ext cx="4651407" cy="2970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375" lIns="91375" spcFirstLastPara="1" rIns="91375" wrap="square" tIns="913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3333"/>
              <a:buFont typeface="Arial"/>
              <a:buNone/>
            </a:pPr>
            <a:r>
              <a:rPr lang="en"/>
              <a:t>Example </a:t>
            </a:r>
            <a:r>
              <a:rPr lang="en" sz="3000"/>
              <a:t>Threat Landscape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11500" y="760000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rmAutofit fontScale="92500" lnSpcReduction="20000"/>
          </a:bodyPr>
          <a:lstStyle/>
          <a:p>
            <a:pPr indent="-24733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Motivations</a:t>
            </a:r>
            <a:endParaRPr/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Geopolitics mostly absent</a:t>
            </a:r>
            <a:endParaRPr/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Party politics (internal, inter-party)</a:t>
            </a:r>
            <a:endParaRPr/>
          </a:p>
          <a:p>
            <a:pPr indent="-24733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Actors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Political parties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Nationstates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Entrepreneurs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165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733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Manipulate faith communities</a:t>
            </a:r>
            <a:endParaRPr/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discredit election process</a:t>
            </a:r>
            <a:endParaRPr/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Discredit/discourage journalists</a:t>
            </a:r>
            <a:endParaRPr/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Attention (more drama)</a:t>
            </a:r>
            <a:endParaRPr/>
          </a:p>
          <a:p>
            <a:pPr indent="-247332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Potential harms</a:t>
            </a: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 / severities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Assassination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47332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Voting reduction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614700" y="7600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Sources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WhatsApp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Blogs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Facebook pages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Online newspapers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Media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Routes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Hijacked narratives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Whatsapp to blogs, vice versa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Whatsapp forwarding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facebook to whatsapp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Social media to traditional media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Social media to word of mouth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"/>
              <a:t>Narratives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62425" y="872400"/>
            <a:ext cx="33861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b="0" i="0" lang="en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 isn’t serious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 doesn’t exist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medical targets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b="0" i="0" lang="en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 scams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MMS prevents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Alcohol prevents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b="0" i="0" lang="en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 myths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Escaped bioweapon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 x created Covid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 soldiers took Covid to China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b="0" i="0" lang="en" sz="15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myths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0" i="0" lang="en" sz="12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 y has a Covid cure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027550" y="849300"/>
            <a:ext cx="3000000" cy="3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b="0" i="0" lang="en" sz="1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Crossover with conspiracies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 and 5G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 and antivax / anti-Gates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Helicopters spraying for covid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Depopulation conspiracy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b="0" i="0" lang="en" sz="1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Crossover with ‘freedom rights’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Anti- stayathome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amendment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anti-immigration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 far-rightwing groups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b="0" i="0" lang="en" sz="14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Geopolitics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China, Iran: covert + overt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b="0" i="0" lang="en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“Blue check” disinfo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"/>
              <a:t>Behaviours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396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Techniques used in misinformation or disinformation campaigns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/>
              <a:t>Useful to track because they’re often repeated, and we can design mitigations and countermeasures</a:t>
            </a:r>
            <a:endParaRPr sz="15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600" y="1319300"/>
            <a:ext cx="4531325" cy="27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en"/>
              <a:t>Response landscape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500" y="852725"/>
            <a:ext cx="6113676" cy="4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