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Corbel"/>
      <p:regular r:id="rId39"/>
      <p:bold r:id="rId40"/>
      <p:italic r:id="rId41"/>
      <p:boldItalic r:id="rId42"/>
    </p:embeddedFont>
    <p:embeddedFont>
      <p:font typeface="Open Sans"/>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42" Type="http://schemas.openxmlformats.org/officeDocument/2006/relationships/font" Target="fonts/Corbel-boldItalic.fntdata"/><Relationship Id="rId41" Type="http://schemas.openxmlformats.org/officeDocument/2006/relationships/font" Target="fonts/Corbel-italic.fntdata"/><Relationship Id="rId44" Type="http://schemas.openxmlformats.org/officeDocument/2006/relationships/font" Target="fonts/OpenSans-bold.fntdata"/><Relationship Id="rId43" Type="http://schemas.openxmlformats.org/officeDocument/2006/relationships/font" Target="fonts/OpenSans-regular.fntdata"/><Relationship Id="rId46" Type="http://schemas.openxmlformats.org/officeDocument/2006/relationships/font" Target="fonts/OpenSans-boldItalic.fntdata"/><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PTSansNarrow-regular.fntdata"/><Relationship Id="rId36" Type="http://schemas.openxmlformats.org/officeDocument/2006/relationships/slide" Target="slides/slide31.xml"/><Relationship Id="rId39" Type="http://schemas.openxmlformats.org/officeDocument/2006/relationships/font" Target="fonts/Corbel-regular.fntdata"/><Relationship Id="rId38" Type="http://schemas.openxmlformats.org/officeDocument/2006/relationships/font" Target="fonts/PTSansNarrow-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emdigest.org/a-better-way-to-counter-astroturfing-disinformation-technology-and-democracy-in-transit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irstdraftnews.org/articles/a-guide-to-prebunking-a-promising-way-to-inoculate-against-misinformatio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wehearthealthliteracy/the-truth-sandwich-a-better-way-to-mythbust-8021d2cf8730"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chindc.com/confirmation-bias/3063/"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bbbf3828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bbbf3828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5beb45b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f5beb45b7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beb45b79_0_3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gf5beb45b79_0_3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5beb45b79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gf5beb45b79_0_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 sz="800"/>
              <a:t>Those JP 3-13 descriptions:</a:t>
            </a:r>
            <a:endParaRPr/>
          </a:p>
          <a:p>
            <a:pPr indent="0" lvl="0" marL="0" rtl="0" algn="l">
              <a:lnSpc>
                <a:spcPct val="115000"/>
              </a:lnSpc>
              <a:spcBef>
                <a:spcPts val="0"/>
              </a:spcBef>
              <a:spcAft>
                <a:spcPts val="0"/>
              </a:spcAft>
              <a:buSzPts val="1400"/>
              <a:buNone/>
            </a:pPr>
            <a:r>
              <a:t/>
            </a:r>
            <a:endParaRPr sz="800"/>
          </a:p>
          <a:p>
            <a:pPr indent="-50800" lvl="0" marL="0" rtl="0" algn="l">
              <a:lnSpc>
                <a:spcPct val="115000"/>
              </a:lnSpc>
              <a:spcBef>
                <a:spcPts val="0"/>
              </a:spcBef>
              <a:spcAft>
                <a:spcPts val="0"/>
              </a:spcAft>
              <a:buClr>
                <a:srgbClr val="000000"/>
              </a:buClr>
              <a:buSzPts val="800"/>
              <a:buFont typeface="Arial"/>
              <a:buChar char="●"/>
            </a:pPr>
            <a:r>
              <a:rPr lang="en" sz="800"/>
              <a:t>Destroy: damage a system or entity so badly that it cannot perform any function or be restored to a usable condition without being entirely rebuilt.</a:t>
            </a:r>
            <a:endParaRPr/>
          </a:p>
          <a:p>
            <a:pPr indent="-50800" lvl="0" marL="0" rtl="0" algn="l">
              <a:lnSpc>
                <a:spcPct val="115000"/>
              </a:lnSpc>
              <a:spcBef>
                <a:spcPts val="0"/>
              </a:spcBef>
              <a:spcAft>
                <a:spcPts val="0"/>
              </a:spcAft>
              <a:buClr>
                <a:srgbClr val="000000"/>
              </a:buClr>
              <a:buSzPts val="800"/>
              <a:buFont typeface="Arial"/>
              <a:buChar char="●"/>
            </a:pPr>
            <a:r>
              <a:rPr lang="en" sz="800"/>
              <a:t>Deter: discourage. We added Deter to the list as a potentially useful category too.</a:t>
            </a:r>
            <a:endParaRPr/>
          </a:p>
          <a:p>
            <a:pPr indent="-50800" lvl="0" marL="0" rtl="0" algn="l">
              <a:lnSpc>
                <a:spcPct val="115000"/>
              </a:lnSpc>
              <a:spcBef>
                <a:spcPts val="0"/>
              </a:spcBef>
              <a:spcAft>
                <a:spcPts val="0"/>
              </a:spcAft>
              <a:buClr>
                <a:srgbClr val="000000"/>
              </a:buClr>
              <a:buSzPts val="800"/>
              <a:buFont typeface="Arial"/>
              <a:buChar char="●"/>
            </a:pPr>
            <a:r>
              <a:rPr lang="en" sz="800"/>
              <a:t>Deny: prevent the adversary from accessing and using critical information, systems, and services.</a:t>
            </a:r>
            <a:endParaRPr/>
          </a:p>
          <a:p>
            <a:pPr indent="-50800" lvl="0" marL="0" rtl="0" algn="l">
              <a:lnSpc>
                <a:spcPct val="115000"/>
              </a:lnSpc>
              <a:spcBef>
                <a:spcPts val="0"/>
              </a:spcBef>
              <a:spcAft>
                <a:spcPts val="0"/>
              </a:spcAft>
              <a:buClr>
                <a:srgbClr val="000000"/>
              </a:buClr>
              <a:buSzPts val="800"/>
              <a:buFont typeface="Arial"/>
              <a:buChar char="●"/>
            </a:pPr>
            <a:r>
              <a:rPr lang="en" sz="800"/>
              <a:t>Deceive: cause a person to believe what is not true. military deception seeks to mislead adversary decision makers by manipulating their perception of reality.</a:t>
            </a:r>
            <a:endParaRPr/>
          </a:p>
          <a:p>
            <a:pPr indent="-50800" lvl="0" marL="0" rtl="0" algn="l">
              <a:lnSpc>
                <a:spcPct val="115000"/>
              </a:lnSpc>
              <a:spcBef>
                <a:spcPts val="0"/>
              </a:spcBef>
              <a:spcAft>
                <a:spcPts val="0"/>
              </a:spcAft>
              <a:buClr>
                <a:srgbClr val="000000"/>
              </a:buClr>
              <a:buSzPts val="800"/>
              <a:buFont typeface="Arial"/>
              <a:buChar char="●"/>
            </a:pPr>
            <a:r>
              <a:rPr lang="en" sz="800"/>
              <a:t>Disrupt: break or interrupt the flow of information.</a:t>
            </a:r>
            <a:endParaRPr/>
          </a:p>
          <a:p>
            <a:pPr indent="-50800" lvl="0" marL="0" rtl="0" algn="l">
              <a:lnSpc>
                <a:spcPct val="115000"/>
              </a:lnSpc>
              <a:spcBef>
                <a:spcPts val="0"/>
              </a:spcBef>
              <a:spcAft>
                <a:spcPts val="0"/>
              </a:spcAft>
              <a:buClr>
                <a:srgbClr val="000000"/>
              </a:buClr>
              <a:buSzPts val="800"/>
              <a:buFont typeface="Arial"/>
              <a:buChar char="●"/>
            </a:pPr>
            <a:r>
              <a:rPr lang="en" sz="800"/>
              <a:t>Degrade: reduce the effectiveness or efficiency of adversary command and control or communications systems, and information collection efforts or means.</a:t>
            </a:r>
            <a:endParaRPr/>
          </a:p>
          <a:p>
            <a:pPr indent="-50800" lvl="0" marL="0" rtl="0" algn="l">
              <a:lnSpc>
                <a:spcPct val="115000"/>
              </a:lnSpc>
              <a:spcBef>
                <a:spcPts val="1200"/>
              </a:spcBef>
              <a:spcAft>
                <a:spcPts val="0"/>
              </a:spcAft>
              <a:buClr>
                <a:srgbClr val="000000"/>
              </a:buClr>
              <a:buSzPts val="800"/>
              <a:buFont typeface="Arial"/>
              <a:buChar char="●"/>
            </a:pPr>
            <a:r>
              <a:rPr lang="en" sz="800"/>
              <a:t>(Detect: discover or discern the existence, presence, or fact of an intrusion into information systems. We included Detect because that’s what everyone was doing - looking, not reacting, and we wanted them to get that out of their systems.)</a:t>
            </a:r>
            <a:endParaRPr sz="800"/>
          </a:p>
          <a:p>
            <a:pPr indent="0" lvl="0" marL="0" rtl="0" algn="l">
              <a:lnSpc>
                <a:spcPct val="115000"/>
              </a:lnSpc>
              <a:spcBef>
                <a:spcPts val="1200"/>
              </a:spcBef>
              <a:spcAft>
                <a:spcPts val="0"/>
              </a:spcAft>
              <a:buSzPts val="1100"/>
              <a:buNone/>
            </a:pPr>
            <a:r>
              <a:rPr lang="en" sz="800"/>
              <a:t>See JP 3-0: </a:t>
            </a:r>
            <a:endParaRPr sz="800"/>
          </a:p>
          <a:p>
            <a:pPr indent="0" lvl="0" marL="0" rtl="0" algn="l">
              <a:lnSpc>
                <a:spcPct val="115000"/>
              </a:lnSpc>
              <a:spcBef>
                <a:spcPts val="1200"/>
              </a:spcBef>
              <a:spcAft>
                <a:spcPts val="0"/>
              </a:spcAft>
              <a:buSzPts val="1100"/>
              <a:buNone/>
            </a:pPr>
            <a:r>
              <a:t/>
            </a:r>
            <a:endParaRPr sz="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5beb45b79_0_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400"/>
              <a:buFont typeface="Arial"/>
              <a:buNone/>
            </a:pPr>
            <a:r>
              <a:rPr lang="en" sz="1600">
                <a:solidFill>
                  <a:schemeClr val="dk1"/>
                </a:solidFill>
              </a:rPr>
              <a:t>This is the AMITT Blue framework: it contains 160 countermoves to the campaign and incident techniques that we analysed with AMITT Red.  We used information operations frameworks to create this, specifically the classifications Deny, Disrupt:, Degrade, Deceive:, Destroy, and Deter - for each tactic stage and Red technique.  </a:t>
            </a:r>
            <a:endParaRPr>
              <a:solidFill>
                <a:schemeClr val="dk1"/>
              </a:solidFill>
            </a:endParaRPr>
          </a:p>
          <a:p>
            <a:pPr indent="0" lvl="0" marL="0" rtl="0" algn="l">
              <a:lnSpc>
                <a:spcPct val="115000"/>
              </a:lnSpc>
              <a:spcBef>
                <a:spcPts val="1200"/>
              </a:spcBef>
              <a:spcAft>
                <a:spcPts val="0"/>
              </a:spcAft>
              <a:buClr>
                <a:schemeClr val="dk1"/>
              </a:buClr>
              <a:buSzPts val="1400"/>
              <a:buFont typeface="Arial"/>
              <a:buNone/>
            </a:pPr>
            <a:r>
              <a:rPr lang="en" sz="1600">
                <a:solidFill>
                  <a:schemeClr val="dk1"/>
                </a:solidFill>
              </a:rPr>
              <a:t>We’ve partnered with counter-disinformation groups like RealityTeam.org who use targeted counter messaging and metrics to push away disinformation narratives. And we’re currently cleaning this matrix up. </a:t>
            </a:r>
            <a:endParaRPr/>
          </a:p>
        </p:txBody>
      </p:sp>
      <p:sp>
        <p:nvSpPr>
          <p:cNvPr id="159" name="Google Shape;159;gf5beb45b79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5beb45b7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f5beb45b79_0_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4da19122468f76b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da19122468f76b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8b0ddb38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8b0ddb3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WhatsApp reducing number of forwards per hour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4da19122468f76b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da19122468f76b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5beb45b7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f5beb45b79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Report, remove, re-route disinformation isn’t enough.  </a:t>
            </a:r>
            <a:r>
              <a:rPr lang="en">
                <a:solidFill>
                  <a:srgbClr val="C0791B"/>
                </a:solidFill>
              </a:rPr>
              <a:t>Change the influence space, and build influence capacity in it. Indian aunties.  Barbershops. Etc.  </a:t>
            </a:r>
            <a:r>
              <a:rPr lang="en"/>
              <a:t>Train influencers.  Meet with response communities, so nobody’s learning about each other as an incident hits.  Listen to communities about what they need and how.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Counters information overload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u="sng">
                <a:solidFill>
                  <a:srgbClr val="27278B"/>
                </a:solidFill>
                <a:hlinkClick r:id="rId2">
                  <a:extLst>
                    <a:ext uri="{A12FA001-AC4F-418D-AE19-62706E023703}">
                      <ahyp:hlinkClr val="tx"/>
                    </a:ext>
                  </a:extLst>
                </a:hlinkClick>
              </a:rPr>
              <a:t>https://www.demdigest.org/a-better-way-to-counter-astroturfing-disinformation-technology-and-democracy-in-transition/</a:t>
            </a:r>
            <a:r>
              <a:rPr lang="en">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da19122468f76b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da19122468f76b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5beb45b79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5beb45b79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f5beb45b7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f5beb45b79_0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f5beb45b7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f5beb45b79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Prebunking:  owning the narrative space before an anticipated narrative becomes widespread.  One of the simplest ways to do this is train people on what influence looks like, using training or games.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Truth sandwich: truth, lie, truth</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u="sng">
                <a:solidFill>
                  <a:schemeClr val="hlink"/>
                </a:solidFill>
                <a:hlinkClick r:id="rId2"/>
              </a:rPr>
              <a:t>https://firstdraftnews.org/articles/a-guide-to-prebunking-a-promising-way-to-inoculate-against-misinformation/</a:t>
            </a:r>
            <a:r>
              <a:rPr lang="e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Image: WHO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Includes playing “Go Viral!”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Counters familiarity backfire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4da19122468f76b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4da19122468f76b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First draft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5beb45b7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f5beb45b79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Counters illusory truth bias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da19122468f76b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da19122468f76b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https://medium.com/wehearthealthliteracy/the-truth-sandwich-a-better-way-to-mythbust-8021d2cf8730</a:t>
            </a:r>
            <a:r>
              <a:rPr lang="en"/>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da19122468f76b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da19122468f76b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UNICEF vaccine misinformation field guide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f5beb45b7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f5beb45b79_0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https://techindc.com/confirmation-bias/3063/</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Counters confirmation bias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4da19122468f76b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da19122468f76b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4da19122468f76b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da19122468f76b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da19122468f76b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da19122468f76b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5beb45b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f5beb45b7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4da19122468f76b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2" name="Google Shape;582;g4da19122468f76b0_1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 sz="800"/>
              <a:t>Those JP 3-13 descriptions:</a:t>
            </a:r>
            <a:endParaRPr/>
          </a:p>
          <a:p>
            <a:pPr indent="0" lvl="0" marL="0" rtl="0" algn="l">
              <a:lnSpc>
                <a:spcPct val="115000"/>
              </a:lnSpc>
              <a:spcBef>
                <a:spcPts val="0"/>
              </a:spcBef>
              <a:spcAft>
                <a:spcPts val="0"/>
              </a:spcAft>
              <a:buSzPts val="1400"/>
              <a:buNone/>
            </a:pPr>
            <a:r>
              <a:t/>
            </a:r>
            <a:endParaRPr sz="800"/>
          </a:p>
          <a:p>
            <a:pPr indent="-50800" lvl="0" marL="0" rtl="0" algn="l">
              <a:lnSpc>
                <a:spcPct val="115000"/>
              </a:lnSpc>
              <a:spcBef>
                <a:spcPts val="0"/>
              </a:spcBef>
              <a:spcAft>
                <a:spcPts val="0"/>
              </a:spcAft>
              <a:buClr>
                <a:srgbClr val="000000"/>
              </a:buClr>
              <a:buSzPts val="800"/>
              <a:buFont typeface="Arial"/>
              <a:buChar char="●"/>
            </a:pPr>
            <a:r>
              <a:rPr lang="en" sz="800"/>
              <a:t>Destroy: damage a system or entity so badly that it cannot perform any function or be restored to a usable condition without being entirely rebuilt.</a:t>
            </a:r>
            <a:endParaRPr/>
          </a:p>
          <a:p>
            <a:pPr indent="-50800" lvl="0" marL="0" rtl="0" algn="l">
              <a:lnSpc>
                <a:spcPct val="115000"/>
              </a:lnSpc>
              <a:spcBef>
                <a:spcPts val="0"/>
              </a:spcBef>
              <a:spcAft>
                <a:spcPts val="0"/>
              </a:spcAft>
              <a:buClr>
                <a:srgbClr val="000000"/>
              </a:buClr>
              <a:buSzPts val="800"/>
              <a:buFont typeface="Arial"/>
              <a:buChar char="●"/>
            </a:pPr>
            <a:r>
              <a:rPr lang="en" sz="800"/>
              <a:t>Deter: discourage. We added Deter to the list as a potentially useful category too.</a:t>
            </a:r>
            <a:endParaRPr/>
          </a:p>
          <a:p>
            <a:pPr indent="-50800" lvl="0" marL="0" rtl="0" algn="l">
              <a:lnSpc>
                <a:spcPct val="115000"/>
              </a:lnSpc>
              <a:spcBef>
                <a:spcPts val="0"/>
              </a:spcBef>
              <a:spcAft>
                <a:spcPts val="0"/>
              </a:spcAft>
              <a:buClr>
                <a:srgbClr val="000000"/>
              </a:buClr>
              <a:buSzPts val="800"/>
              <a:buFont typeface="Arial"/>
              <a:buChar char="●"/>
            </a:pPr>
            <a:r>
              <a:rPr lang="en" sz="800"/>
              <a:t>Deny: prevent the adversary from accessing and using critical information, systems, and services.</a:t>
            </a:r>
            <a:endParaRPr/>
          </a:p>
          <a:p>
            <a:pPr indent="-50800" lvl="0" marL="0" rtl="0" algn="l">
              <a:lnSpc>
                <a:spcPct val="115000"/>
              </a:lnSpc>
              <a:spcBef>
                <a:spcPts val="0"/>
              </a:spcBef>
              <a:spcAft>
                <a:spcPts val="0"/>
              </a:spcAft>
              <a:buClr>
                <a:srgbClr val="000000"/>
              </a:buClr>
              <a:buSzPts val="800"/>
              <a:buFont typeface="Arial"/>
              <a:buChar char="●"/>
            </a:pPr>
            <a:r>
              <a:rPr lang="en" sz="800"/>
              <a:t>Deceive: cause a person to believe what is not true. military deception seeks to mislead adversary decision makers by manipulating their perception of reality.</a:t>
            </a:r>
            <a:endParaRPr/>
          </a:p>
          <a:p>
            <a:pPr indent="-50800" lvl="0" marL="0" rtl="0" algn="l">
              <a:lnSpc>
                <a:spcPct val="115000"/>
              </a:lnSpc>
              <a:spcBef>
                <a:spcPts val="0"/>
              </a:spcBef>
              <a:spcAft>
                <a:spcPts val="0"/>
              </a:spcAft>
              <a:buClr>
                <a:srgbClr val="000000"/>
              </a:buClr>
              <a:buSzPts val="800"/>
              <a:buFont typeface="Arial"/>
              <a:buChar char="●"/>
            </a:pPr>
            <a:r>
              <a:rPr lang="en" sz="800"/>
              <a:t>Disrupt: break or interrupt the flow of information.</a:t>
            </a:r>
            <a:endParaRPr/>
          </a:p>
          <a:p>
            <a:pPr indent="-50800" lvl="0" marL="0" rtl="0" algn="l">
              <a:lnSpc>
                <a:spcPct val="115000"/>
              </a:lnSpc>
              <a:spcBef>
                <a:spcPts val="0"/>
              </a:spcBef>
              <a:spcAft>
                <a:spcPts val="0"/>
              </a:spcAft>
              <a:buClr>
                <a:srgbClr val="000000"/>
              </a:buClr>
              <a:buSzPts val="800"/>
              <a:buFont typeface="Arial"/>
              <a:buChar char="●"/>
            </a:pPr>
            <a:r>
              <a:rPr lang="en" sz="800"/>
              <a:t>Degrade: reduce the effectiveness or efficiency of adversary command and control or communications systems, and information collection efforts or means.</a:t>
            </a:r>
            <a:endParaRPr/>
          </a:p>
          <a:p>
            <a:pPr indent="-50800" lvl="0" marL="0" rtl="0" algn="l">
              <a:lnSpc>
                <a:spcPct val="115000"/>
              </a:lnSpc>
              <a:spcBef>
                <a:spcPts val="1200"/>
              </a:spcBef>
              <a:spcAft>
                <a:spcPts val="0"/>
              </a:spcAft>
              <a:buClr>
                <a:srgbClr val="000000"/>
              </a:buClr>
              <a:buSzPts val="800"/>
              <a:buFont typeface="Arial"/>
              <a:buChar char="●"/>
            </a:pPr>
            <a:r>
              <a:rPr lang="en" sz="800"/>
              <a:t>(Detect: discover or discern the existence, presence, or fact of an intrusion into information systems. We included Detect because that’s what everyone was doing - looking, not reacting, and we wanted them to get that out of their systems.)</a:t>
            </a:r>
            <a:endParaRPr sz="800"/>
          </a:p>
          <a:p>
            <a:pPr indent="0" lvl="0" marL="0" rtl="0" algn="l">
              <a:lnSpc>
                <a:spcPct val="115000"/>
              </a:lnSpc>
              <a:spcBef>
                <a:spcPts val="1200"/>
              </a:spcBef>
              <a:spcAft>
                <a:spcPts val="0"/>
              </a:spcAft>
              <a:buSzPts val="1100"/>
              <a:buNone/>
            </a:pPr>
            <a:r>
              <a:rPr lang="en" sz="800"/>
              <a:t>See JP 3-0: </a:t>
            </a:r>
            <a:endParaRPr sz="800"/>
          </a:p>
          <a:p>
            <a:pPr indent="0" lvl="0" marL="0" rtl="0" algn="l">
              <a:lnSpc>
                <a:spcPct val="115000"/>
              </a:lnSpc>
              <a:spcBef>
                <a:spcPts val="1200"/>
              </a:spcBef>
              <a:spcAft>
                <a:spcPts val="0"/>
              </a:spcAft>
              <a:buSzPts val="1100"/>
              <a:buNone/>
            </a:pPr>
            <a:r>
              <a:t/>
            </a:r>
            <a:endParaRPr sz="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4da19122468f76b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da19122468f76b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5beb45b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f5beb45b7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5beb45b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f5beb45b7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5beb45b7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gf5beb45b79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 sz="1100"/>
              <a:t>S: Mostly, when people think about cognitive security, they look at platforms, public and government as responders. But as we catalogued counters, we found many types of people, resources and groups who could help</a:t>
            </a:r>
            <a:r>
              <a:rPr lang="en"/>
              <a:t>, with varying skills, availability, limitations, and resources.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8b0ddb3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8b0ddb3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risk of writing a bunch of SWOT charts…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5beb45b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f5beb45b7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b0ddb3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f8b0ddb38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004144" y="1022025"/>
            <a:ext cx="7136668" cy="152400"/>
            <a:chOff x="1346429" y="1011300"/>
            <a:chExt cx="6452100" cy="152400"/>
          </a:xfrm>
        </p:grpSpPr>
        <p:cxnSp>
          <p:nvCxnSpPr>
            <p:cNvPr id="12" name="Google Shape;12;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3" name="Google Shape;13;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4" name="Google Shape;14;p2"/>
          <p:cNvGrpSpPr/>
          <p:nvPr/>
        </p:nvGrpSpPr>
        <p:grpSpPr>
          <a:xfrm>
            <a:off x="1004151" y="3969100"/>
            <a:ext cx="7136668" cy="152400"/>
            <a:chOff x="1346435" y="3969088"/>
            <a:chExt cx="6452100" cy="152400"/>
          </a:xfrm>
        </p:grpSpPr>
        <p:cxnSp>
          <p:nvCxnSpPr>
            <p:cNvPr id="15" name="Google Shape;15;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6" name="Google Shape;16;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7" name="Google Shape;17;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8" name="Google Shape;18;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6" name="Google Shape;56;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5">
    <p:spTree>
      <p:nvGrpSpPr>
        <p:cNvPr id="60" name="Shape 60"/>
        <p:cNvGrpSpPr/>
        <p:nvPr/>
      </p:nvGrpSpPr>
      <p:grpSpPr>
        <a:xfrm>
          <a:off x="0" y="0"/>
          <a:ext cx="0" cy="0"/>
          <a:chOff x="0" y="0"/>
          <a:chExt cx="0" cy="0"/>
        </a:xfrm>
      </p:grpSpPr>
      <p:sp>
        <p:nvSpPr>
          <p:cNvPr id="61" name="Google Shape;61;p13"/>
          <p:cNvSpPr txBox="1"/>
          <p:nvPr>
            <p:ph idx="12" type="sldNum"/>
          </p:nvPr>
        </p:nvSpPr>
        <p:spPr>
          <a:xfrm>
            <a:off x="8124758" y="4462701"/>
            <a:ext cx="174300" cy="1770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b="0" sz="8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4"/>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5"/>
          <p:cNvSpPr txBox="1"/>
          <p:nvPr>
            <p:ph idx="1" type="body"/>
          </p:nvPr>
        </p:nvSpPr>
        <p:spPr>
          <a:xfrm>
            <a:off x="311700" y="7327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7327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6350"/>
            <a:ext cx="5613600" cy="2148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8"/>
          <p:cNvSpPr txBox="1"/>
          <p:nvPr/>
        </p:nvSpPr>
        <p:spPr>
          <a:xfrm>
            <a:off x="658150" y="2772600"/>
            <a:ext cx="456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790338"/>
            <a:ext cx="8520600" cy="3778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2000">
                <a:solidFill>
                  <a:schemeClr val="dk2"/>
                </a:solidFill>
                <a:latin typeface="Open Sans"/>
                <a:ea typeface="Open Sans"/>
                <a:cs typeface="Open Sans"/>
                <a:sym typeface="Open Sans"/>
              </a:defRPr>
            </a:lvl1pPr>
            <a:lvl2pPr lvl="1" algn="r">
              <a:buNone/>
              <a:defRPr sz="2000">
                <a:solidFill>
                  <a:schemeClr val="dk2"/>
                </a:solidFill>
                <a:latin typeface="Open Sans"/>
                <a:ea typeface="Open Sans"/>
                <a:cs typeface="Open Sans"/>
                <a:sym typeface="Open Sans"/>
              </a:defRPr>
            </a:lvl2pPr>
            <a:lvl3pPr lvl="2" algn="r">
              <a:buNone/>
              <a:defRPr sz="2000">
                <a:solidFill>
                  <a:schemeClr val="dk2"/>
                </a:solidFill>
                <a:latin typeface="Open Sans"/>
                <a:ea typeface="Open Sans"/>
                <a:cs typeface="Open Sans"/>
                <a:sym typeface="Open Sans"/>
              </a:defRPr>
            </a:lvl3pPr>
            <a:lvl4pPr lvl="3" algn="r">
              <a:buNone/>
              <a:defRPr sz="2000">
                <a:solidFill>
                  <a:schemeClr val="dk2"/>
                </a:solidFill>
                <a:latin typeface="Open Sans"/>
                <a:ea typeface="Open Sans"/>
                <a:cs typeface="Open Sans"/>
                <a:sym typeface="Open Sans"/>
              </a:defRPr>
            </a:lvl4pPr>
            <a:lvl5pPr lvl="4" algn="r">
              <a:buNone/>
              <a:defRPr sz="2000">
                <a:solidFill>
                  <a:schemeClr val="dk2"/>
                </a:solidFill>
                <a:latin typeface="Open Sans"/>
                <a:ea typeface="Open Sans"/>
                <a:cs typeface="Open Sans"/>
                <a:sym typeface="Open Sans"/>
              </a:defRPr>
            </a:lvl5pPr>
            <a:lvl6pPr lvl="5" algn="r">
              <a:buNone/>
              <a:defRPr sz="2000">
                <a:solidFill>
                  <a:schemeClr val="dk2"/>
                </a:solidFill>
                <a:latin typeface="Open Sans"/>
                <a:ea typeface="Open Sans"/>
                <a:cs typeface="Open Sans"/>
                <a:sym typeface="Open Sans"/>
              </a:defRPr>
            </a:lvl6pPr>
            <a:lvl7pPr lvl="6" algn="r">
              <a:buNone/>
              <a:defRPr sz="2000">
                <a:solidFill>
                  <a:schemeClr val="dk2"/>
                </a:solidFill>
                <a:latin typeface="Open Sans"/>
                <a:ea typeface="Open Sans"/>
                <a:cs typeface="Open Sans"/>
                <a:sym typeface="Open Sans"/>
              </a:defRPr>
            </a:lvl7pPr>
            <a:lvl8pPr lvl="7" algn="r">
              <a:buNone/>
              <a:defRPr sz="2000">
                <a:solidFill>
                  <a:schemeClr val="dk2"/>
                </a:solidFill>
                <a:latin typeface="Open Sans"/>
                <a:ea typeface="Open Sans"/>
                <a:cs typeface="Open Sans"/>
                <a:sym typeface="Open Sans"/>
              </a:defRPr>
            </a:lvl8pPr>
            <a:lvl9pPr lvl="8" algn="r">
              <a:buNone/>
              <a:defRPr sz="2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1462200" y="2402400"/>
            <a:ext cx="326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95959"/>
                </a:solidFill>
              </a:rPr>
              <a:t>INST409C: Cognitive Security | Fall 2021 | SJ Terp</a:t>
            </a:r>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Week  7 Class 2: </a:t>
            </a:r>
            <a:endParaRPr/>
          </a:p>
          <a:p>
            <a:pPr indent="0" lvl="0" marL="0" rtl="0" algn="ctr">
              <a:spcBef>
                <a:spcPts val="0"/>
              </a:spcBef>
              <a:spcAft>
                <a:spcPts val="0"/>
              </a:spcAft>
              <a:buNone/>
            </a:pPr>
            <a:r>
              <a:rPr lang="en"/>
              <a:t>Responses</a:t>
            </a:r>
            <a:endParaRPr/>
          </a:p>
        </p:txBody>
      </p:sp>
      <p:sp>
        <p:nvSpPr>
          <p:cNvPr id="67" name="Google Shape;67;p14"/>
          <p:cNvSpPr txBox="1"/>
          <p:nvPr>
            <p:ph idx="1" type="subTitle"/>
          </p:nvPr>
        </p:nvSpPr>
        <p:spPr>
          <a:xfrm>
            <a:off x="1092775" y="3276425"/>
            <a:ext cx="7048200" cy="608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2800">
                <a:solidFill>
                  <a:srgbClr val="595959"/>
                </a:solidFill>
                <a:latin typeface="Arial"/>
                <a:ea typeface="Arial"/>
                <a:cs typeface="Arial"/>
                <a:sym typeface="Arial"/>
              </a:rPr>
              <a:t>INST408C: Cognitive Security | Fall 2021 | SJ Terp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6"/>
              <a:buNone/>
            </a:pPr>
            <a:r>
              <a:rPr lang="en"/>
              <a:t>RESIST Framework</a:t>
            </a:r>
            <a:endParaRPr/>
          </a:p>
        </p:txBody>
      </p:sp>
      <p:pic>
        <p:nvPicPr>
          <p:cNvPr id="130" name="Google Shape;130;p23"/>
          <p:cNvPicPr preferRelativeResize="0"/>
          <p:nvPr/>
        </p:nvPicPr>
        <p:blipFill rotWithShape="1">
          <a:blip r:embed="rId3">
            <a:alphaModFix/>
          </a:blip>
          <a:srcRect b="0" l="0" r="0" t="0"/>
          <a:stretch/>
        </p:blipFill>
        <p:spPr>
          <a:xfrm>
            <a:off x="1995925" y="566100"/>
            <a:ext cx="5088658" cy="4196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10550" y="101325"/>
            <a:ext cx="2342700" cy="1921200"/>
          </a:xfrm>
          <a:prstGeom prst="rect">
            <a:avLst/>
          </a:prstGeom>
          <a:noFill/>
          <a:ln>
            <a:noFill/>
          </a:ln>
        </p:spPr>
        <p:txBody>
          <a:bodyPr anchorCtr="0" anchor="ctr" bIns="34250" lIns="34250" spcFirstLastPara="1" rIns="34250" wrap="square" tIns="34250">
            <a:noAutofit/>
          </a:bodyPr>
          <a:lstStyle/>
          <a:p>
            <a:pPr indent="0" lvl="0" marL="0" rtl="0" algn="l">
              <a:lnSpc>
                <a:spcPct val="100000"/>
              </a:lnSpc>
              <a:spcBef>
                <a:spcPts val="0"/>
              </a:spcBef>
              <a:spcAft>
                <a:spcPts val="0"/>
              </a:spcAft>
              <a:buSzPts val="1400"/>
              <a:buNone/>
            </a:pPr>
            <a:r>
              <a:rPr lang="en" sz="3000"/>
              <a:t>AMITT Blue - the counters in the framework</a:t>
            </a:r>
            <a:endParaRPr sz="3000"/>
          </a:p>
        </p:txBody>
      </p:sp>
      <p:pic>
        <p:nvPicPr>
          <p:cNvPr id="136" name="Google Shape;136;p24"/>
          <p:cNvPicPr preferRelativeResize="0"/>
          <p:nvPr/>
        </p:nvPicPr>
        <p:blipFill rotWithShape="1">
          <a:blip r:embed="rId3">
            <a:alphaModFix/>
          </a:blip>
          <a:srcRect b="0" l="0" r="0" t="0"/>
          <a:stretch/>
        </p:blipFill>
        <p:spPr>
          <a:xfrm>
            <a:off x="2453375" y="52600"/>
            <a:ext cx="6190974" cy="476672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5900" y="-2100"/>
            <a:ext cx="8833800" cy="642300"/>
          </a:xfrm>
          <a:prstGeom prst="rect">
            <a:avLst/>
          </a:prstGeom>
          <a:noFill/>
          <a:ln>
            <a:noFill/>
          </a:ln>
        </p:spPr>
        <p:txBody>
          <a:bodyPr anchorCtr="0" anchor="ctr" bIns="34250" lIns="34250" spcFirstLastPara="1" rIns="34250" wrap="square" tIns="34250">
            <a:normAutofit/>
          </a:bodyPr>
          <a:lstStyle/>
          <a:p>
            <a:pPr indent="0" lvl="0" marL="0" marR="0" rtl="0" algn="l">
              <a:lnSpc>
                <a:spcPct val="100000"/>
              </a:lnSpc>
              <a:spcBef>
                <a:spcPts val="0"/>
              </a:spcBef>
              <a:spcAft>
                <a:spcPts val="0"/>
              </a:spcAft>
              <a:buClr>
                <a:srgbClr val="FFFFFF"/>
              </a:buClr>
              <a:buSzPts val="3000"/>
              <a:buFont typeface="Arial"/>
              <a:buNone/>
            </a:pPr>
            <a:r>
              <a:rPr lang="en" sz="3000"/>
              <a:t>Intelligence community: Countermeasure categories</a:t>
            </a:r>
            <a:endParaRPr sz="3000"/>
          </a:p>
        </p:txBody>
      </p:sp>
      <p:sp>
        <p:nvSpPr>
          <p:cNvPr id="142" name="Google Shape;142;p25"/>
          <p:cNvSpPr txBox="1"/>
          <p:nvPr/>
        </p:nvSpPr>
        <p:spPr>
          <a:xfrm>
            <a:off x="2882353" y="4204163"/>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DECEIVE</a:t>
            </a:r>
            <a:endParaRPr b="0" i="0" sz="1100" u="none" cap="none" strike="noStrike">
              <a:solidFill>
                <a:schemeClr val="dk2"/>
              </a:solidFill>
              <a:latin typeface="Arial"/>
              <a:ea typeface="Arial"/>
              <a:cs typeface="Arial"/>
              <a:sym typeface="Arial"/>
            </a:endParaRPr>
          </a:p>
        </p:txBody>
      </p:sp>
      <p:sp>
        <p:nvSpPr>
          <p:cNvPr id="143" name="Google Shape;143;p25"/>
          <p:cNvSpPr txBox="1"/>
          <p:nvPr/>
        </p:nvSpPr>
        <p:spPr>
          <a:xfrm>
            <a:off x="7100288" y="2070224"/>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DENY</a:t>
            </a:r>
            <a:endParaRPr b="0" i="0" sz="1100" u="none" cap="none" strike="noStrike">
              <a:solidFill>
                <a:schemeClr val="dk2"/>
              </a:solidFill>
              <a:latin typeface="Arial"/>
              <a:ea typeface="Arial"/>
              <a:cs typeface="Arial"/>
              <a:sym typeface="Arial"/>
            </a:endParaRPr>
          </a:p>
        </p:txBody>
      </p:sp>
      <p:sp>
        <p:nvSpPr>
          <p:cNvPr id="144" name="Google Shape;144;p25"/>
          <p:cNvSpPr txBox="1"/>
          <p:nvPr/>
        </p:nvSpPr>
        <p:spPr>
          <a:xfrm>
            <a:off x="2756803" y="2070224"/>
            <a:ext cx="13965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DESTROY</a:t>
            </a:r>
            <a:endParaRPr b="0" i="0" sz="1100" u="none" cap="none" strike="noStrike">
              <a:solidFill>
                <a:schemeClr val="dk2"/>
              </a:solidFill>
              <a:latin typeface="Arial"/>
              <a:ea typeface="Arial"/>
              <a:cs typeface="Arial"/>
              <a:sym typeface="Arial"/>
            </a:endParaRPr>
          </a:p>
        </p:txBody>
      </p:sp>
      <p:sp>
        <p:nvSpPr>
          <p:cNvPr id="145" name="Google Shape;145;p25"/>
          <p:cNvSpPr txBox="1"/>
          <p:nvPr/>
        </p:nvSpPr>
        <p:spPr>
          <a:xfrm>
            <a:off x="4963388" y="2070224"/>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DETER</a:t>
            </a:r>
            <a:endParaRPr b="0" i="0" sz="1100" u="none" cap="none" strike="noStrike">
              <a:solidFill>
                <a:schemeClr val="dk2"/>
              </a:solidFill>
              <a:latin typeface="Arial"/>
              <a:ea typeface="Arial"/>
              <a:cs typeface="Arial"/>
              <a:sym typeface="Arial"/>
            </a:endParaRPr>
          </a:p>
        </p:txBody>
      </p:sp>
      <p:sp>
        <p:nvSpPr>
          <p:cNvPr id="146" name="Google Shape;146;p25"/>
          <p:cNvSpPr txBox="1"/>
          <p:nvPr/>
        </p:nvSpPr>
        <p:spPr>
          <a:xfrm>
            <a:off x="7020524" y="4204163"/>
            <a:ext cx="13050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DEGRADE</a:t>
            </a:r>
            <a:endParaRPr b="0" i="0" sz="1100" u="none" cap="none" strike="noStrike">
              <a:solidFill>
                <a:schemeClr val="dk2"/>
              </a:solidFill>
              <a:latin typeface="Arial"/>
              <a:ea typeface="Arial"/>
              <a:cs typeface="Arial"/>
              <a:sym typeface="Arial"/>
            </a:endParaRPr>
          </a:p>
        </p:txBody>
      </p:sp>
      <p:sp>
        <p:nvSpPr>
          <p:cNvPr id="147" name="Google Shape;147;p25"/>
          <p:cNvSpPr txBox="1"/>
          <p:nvPr/>
        </p:nvSpPr>
        <p:spPr>
          <a:xfrm>
            <a:off x="4963388" y="4204163"/>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DISRUPT</a:t>
            </a:r>
            <a:endParaRPr b="0" i="0" sz="1100" u="none" cap="none" strike="noStrike">
              <a:solidFill>
                <a:schemeClr val="dk2"/>
              </a:solidFill>
              <a:latin typeface="Arial"/>
              <a:ea typeface="Arial"/>
              <a:cs typeface="Arial"/>
              <a:sym typeface="Arial"/>
            </a:endParaRPr>
          </a:p>
        </p:txBody>
      </p:sp>
      <p:pic>
        <p:nvPicPr>
          <p:cNvPr descr="Google Shape;452;p62" id="148" name="Google Shape;148;p25"/>
          <p:cNvPicPr preferRelativeResize="0"/>
          <p:nvPr/>
        </p:nvPicPr>
        <p:blipFill rotWithShape="1">
          <a:blip r:embed="rId3">
            <a:alphaModFix/>
          </a:blip>
          <a:srcRect b="0" l="0" r="0" t="0"/>
          <a:stretch/>
        </p:blipFill>
        <p:spPr>
          <a:xfrm>
            <a:off x="2459756" y="2844019"/>
            <a:ext cx="1994876" cy="1360145"/>
          </a:xfrm>
          <a:prstGeom prst="rect">
            <a:avLst/>
          </a:prstGeom>
          <a:noFill/>
          <a:ln>
            <a:noFill/>
          </a:ln>
        </p:spPr>
      </p:pic>
      <p:pic>
        <p:nvPicPr>
          <p:cNvPr descr="Google Shape;453;p62" id="149" name="Google Shape;149;p25"/>
          <p:cNvPicPr preferRelativeResize="0"/>
          <p:nvPr/>
        </p:nvPicPr>
        <p:blipFill rotWithShape="1">
          <a:blip r:embed="rId4">
            <a:alphaModFix/>
          </a:blip>
          <a:srcRect b="0" l="0" r="0" t="0"/>
          <a:stretch/>
        </p:blipFill>
        <p:spPr>
          <a:xfrm>
            <a:off x="7020524" y="565631"/>
            <a:ext cx="1505776" cy="1504600"/>
          </a:xfrm>
          <a:prstGeom prst="rect">
            <a:avLst/>
          </a:prstGeom>
          <a:noFill/>
          <a:ln>
            <a:noFill/>
          </a:ln>
        </p:spPr>
      </p:pic>
      <p:pic>
        <p:nvPicPr>
          <p:cNvPr descr="Google Shape;454;p62" id="150" name="Google Shape;150;p25"/>
          <p:cNvPicPr preferRelativeResize="0"/>
          <p:nvPr/>
        </p:nvPicPr>
        <p:blipFill rotWithShape="1">
          <a:blip r:embed="rId5">
            <a:alphaModFix/>
          </a:blip>
          <a:srcRect b="0" l="0" r="0" t="0"/>
          <a:stretch/>
        </p:blipFill>
        <p:spPr>
          <a:xfrm>
            <a:off x="2687430" y="637847"/>
            <a:ext cx="1535337" cy="1360164"/>
          </a:xfrm>
          <a:prstGeom prst="rect">
            <a:avLst/>
          </a:prstGeom>
          <a:noFill/>
          <a:ln>
            <a:noFill/>
          </a:ln>
        </p:spPr>
      </p:pic>
      <p:pic>
        <p:nvPicPr>
          <p:cNvPr descr="Google Shape;455;p62" id="151" name="Google Shape;151;p25"/>
          <p:cNvPicPr preferRelativeResize="0"/>
          <p:nvPr/>
        </p:nvPicPr>
        <p:blipFill rotWithShape="1">
          <a:blip r:embed="rId6">
            <a:alphaModFix/>
          </a:blip>
          <a:srcRect b="0" l="0" r="0" t="0"/>
          <a:stretch/>
        </p:blipFill>
        <p:spPr>
          <a:xfrm>
            <a:off x="6866641" y="2778656"/>
            <a:ext cx="1813550" cy="1360162"/>
          </a:xfrm>
          <a:prstGeom prst="rect">
            <a:avLst/>
          </a:prstGeom>
          <a:noFill/>
          <a:ln>
            <a:noFill/>
          </a:ln>
        </p:spPr>
      </p:pic>
      <p:pic>
        <p:nvPicPr>
          <p:cNvPr descr="Google Shape;456;p62" id="152" name="Google Shape;152;p25"/>
          <p:cNvPicPr preferRelativeResize="0"/>
          <p:nvPr/>
        </p:nvPicPr>
        <p:blipFill rotWithShape="1">
          <a:blip r:embed="rId7">
            <a:alphaModFix/>
          </a:blip>
          <a:srcRect b="0" l="0" r="0" t="0"/>
          <a:stretch/>
        </p:blipFill>
        <p:spPr>
          <a:xfrm>
            <a:off x="4798900" y="2721506"/>
            <a:ext cx="1474463" cy="1474462"/>
          </a:xfrm>
          <a:prstGeom prst="rect">
            <a:avLst/>
          </a:prstGeom>
          <a:noFill/>
          <a:ln>
            <a:noFill/>
          </a:ln>
        </p:spPr>
      </p:pic>
      <p:pic>
        <p:nvPicPr>
          <p:cNvPr descr="Google Shape;457;p62" id="153" name="Google Shape;153;p25"/>
          <p:cNvPicPr preferRelativeResize="0"/>
          <p:nvPr/>
        </p:nvPicPr>
        <p:blipFill rotWithShape="1">
          <a:blip r:embed="rId8">
            <a:alphaModFix/>
          </a:blip>
          <a:srcRect b="0" l="0" r="0" t="0"/>
          <a:stretch/>
        </p:blipFill>
        <p:spPr>
          <a:xfrm>
            <a:off x="4594112" y="675131"/>
            <a:ext cx="1980594" cy="1360163"/>
          </a:xfrm>
          <a:prstGeom prst="rect">
            <a:avLst/>
          </a:prstGeom>
          <a:noFill/>
          <a:ln>
            <a:noFill/>
          </a:ln>
        </p:spPr>
      </p:pic>
      <p:sp>
        <p:nvSpPr>
          <p:cNvPr id="154" name="Google Shape;154;p25"/>
          <p:cNvSpPr txBox="1"/>
          <p:nvPr/>
        </p:nvSpPr>
        <p:spPr>
          <a:xfrm>
            <a:off x="461260" y="2437875"/>
            <a:ext cx="13965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DETECT</a:t>
            </a:r>
            <a:endParaRPr b="0" i="0" sz="1100" u="none" cap="none" strike="noStrike">
              <a:solidFill>
                <a:schemeClr val="dk2"/>
              </a:solidFill>
              <a:latin typeface="Arial"/>
              <a:ea typeface="Arial"/>
              <a:cs typeface="Arial"/>
              <a:sym typeface="Arial"/>
            </a:endParaRPr>
          </a:p>
        </p:txBody>
      </p:sp>
      <p:sp>
        <p:nvSpPr>
          <p:cNvPr id="155" name="Google Shape;155;p25"/>
          <p:cNvSpPr/>
          <p:nvPr/>
        </p:nvSpPr>
        <p:spPr>
          <a:xfrm>
            <a:off x="246318" y="652144"/>
            <a:ext cx="1860600" cy="18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Google Shape;460;p62" id="156" name="Google Shape;156;p25"/>
          <p:cNvPicPr preferRelativeResize="0"/>
          <p:nvPr/>
        </p:nvPicPr>
        <p:blipFill rotWithShape="1">
          <a:blip r:embed="rId9">
            <a:alphaModFix/>
          </a:blip>
          <a:srcRect b="0" l="0" r="0" t="0"/>
          <a:stretch/>
        </p:blipFill>
        <p:spPr>
          <a:xfrm>
            <a:off x="267806" y="592424"/>
            <a:ext cx="1980601" cy="19805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26"/>
          <p:cNvGrpSpPr/>
          <p:nvPr/>
        </p:nvGrpSpPr>
        <p:grpSpPr>
          <a:xfrm>
            <a:off x="1148767" y="574954"/>
            <a:ext cx="1123605" cy="318984"/>
            <a:chOff x="-1" y="-1"/>
            <a:chExt cx="1549800" cy="459300"/>
          </a:xfrm>
        </p:grpSpPr>
        <p:sp>
          <p:nvSpPr>
            <p:cNvPr id="162" name="Google Shape;162;p26"/>
            <p:cNvSpPr/>
            <p:nvPr/>
          </p:nvSpPr>
          <p:spPr>
            <a:xfrm>
              <a:off x="-1" y="-1"/>
              <a:ext cx="1549800" cy="459300"/>
            </a:xfrm>
            <a:prstGeom prst="roundRect">
              <a:avLst>
                <a:gd fmla="val 10000" name="adj"/>
              </a:avLst>
            </a:prstGeom>
            <a:solidFill>
              <a:srgbClr val="7030A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63" name="Google Shape;163;p26"/>
            <p:cNvSpPr txBox="1"/>
            <p:nvPr/>
          </p:nvSpPr>
          <p:spPr>
            <a:xfrm>
              <a:off x="13454" y="125570"/>
              <a:ext cx="1523100" cy="214500"/>
            </a:xfrm>
            <a:prstGeom prst="rect">
              <a:avLst/>
            </a:prstGeom>
            <a:noFill/>
            <a:ln>
              <a:noFill/>
            </a:ln>
          </p:spPr>
          <p:txBody>
            <a:bodyPr anchorCtr="0" anchor="ctr" bIns="25700" lIns="25700" spcFirstLastPara="1" rIns="25700" wrap="square" tIns="25700">
              <a:spAutoFit/>
            </a:bodyPr>
            <a:lstStyle/>
            <a:p>
              <a:pPr indent="0" lvl="0" marL="0" marR="0" rtl="0" algn="ctr">
                <a:lnSpc>
                  <a:spcPct val="90000"/>
                </a:lnSpc>
                <a:spcBef>
                  <a:spcPts val="0"/>
                </a:spcBef>
                <a:spcAft>
                  <a:spcPts val="0"/>
                </a:spcAft>
                <a:buClr>
                  <a:srgbClr val="FFFFFF"/>
                </a:buClr>
                <a:buSzPts val="700"/>
                <a:buFont typeface="Century Gothic"/>
                <a:buNone/>
              </a:pPr>
              <a:r>
                <a:rPr b="0" i="0" lang="en" sz="700" u="none" cap="none" strike="noStrike">
                  <a:solidFill>
                    <a:srgbClr val="FFFFFF"/>
                  </a:solidFill>
                  <a:latin typeface="Century Gothic"/>
                  <a:ea typeface="Century Gothic"/>
                  <a:cs typeface="Century Gothic"/>
                  <a:sym typeface="Century Gothic"/>
                </a:rPr>
                <a:t>Planning</a:t>
              </a:r>
              <a:endParaRPr b="0" i="0" sz="1100" u="none" cap="none" strike="noStrike">
                <a:solidFill>
                  <a:srgbClr val="000000"/>
                </a:solidFill>
                <a:latin typeface="Arial"/>
                <a:ea typeface="Arial"/>
                <a:cs typeface="Arial"/>
                <a:sym typeface="Arial"/>
              </a:endParaRPr>
            </a:p>
          </p:txBody>
        </p:sp>
      </p:grpSp>
      <p:grpSp>
        <p:nvGrpSpPr>
          <p:cNvPr id="164" name="Google Shape;164;p26"/>
          <p:cNvGrpSpPr/>
          <p:nvPr/>
        </p:nvGrpSpPr>
        <p:grpSpPr>
          <a:xfrm>
            <a:off x="1148768" y="923320"/>
            <a:ext cx="539183" cy="318984"/>
            <a:chOff x="0" y="-1"/>
            <a:chExt cx="743700" cy="459300"/>
          </a:xfrm>
        </p:grpSpPr>
        <p:sp>
          <p:nvSpPr>
            <p:cNvPr id="165" name="Google Shape;165;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66" name="Google Shape;166;p26"/>
            <p:cNvSpPr txBox="1"/>
            <p:nvPr/>
          </p:nvSpPr>
          <p:spPr>
            <a:xfrm>
              <a:off x="13455"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Strategic Planning</a:t>
              </a:r>
              <a:endParaRPr b="0" i="0" sz="1100" u="none" cap="none" strike="noStrike">
                <a:solidFill>
                  <a:srgbClr val="000000"/>
                </a:solidFill>
                <a:latin typeface="Arial"/>
                <a:ea typeface="Arial"/>
                <a:cs typeface="Arial"/>
                <a:sym typeface="Arial"/>
              </a:endParaRPr>
            </a:p>
          </p:txBody>
        </p:sp>
      </p:grpSp>
      <p:grpSp>
        <p:nvGrpSpPr>
          <p:cNvPr id="167" name="Google Shape;167;p26"/>
          <p:cNvGrpSpPr/>
          <p:nvPr/>
        </p:nvGrpSpPr>
        <p:grpSpPr>
          <a:xfrm>
            <a:off x="1733254" y="923320"/>
            <a:ext cx="539183" cy="318984"/>
            <a:chOff x="0" y="-1"/>
            <a:chExt cx="743700" cy="459300"/>
          </a:xfrm>
        </p:grpSpPr>
        <p:sp>
          <p:nvSpPr>
            <p:cNvPr id="168" name="Google Shape;168;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69" name="Google Shape;169;p26"/>
            <p:cNvSpPr txBox="1"/>
            <p:nvPr/>
          </p:nvSpPr>
          <p:spPr>
            <a:xfrm>
              <a:off x="13456"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Objective Planning</a:t>
              </a:r>
              <a:endParaRPr b="0" i="0" sz="1100" u="none" cap="none" strike="noStrike">
                <a:solidFill>
                  <a:srgbClr val="000000"/>
                </a:solidFill>
                <a:latin typeface="Arial"/>
                <a:ea typeface="Arial"/>
                <a:cs typeface="Arial"/>
                <a:sym typeface="Arial"/>
              </a:endParaRPr>
            </a:p>
          </p:txBody>
        </p:sp>
      </p:grpSp>
      <p:grpSp>
        <p:nvGrpSpPr>
          <p:cNvPr id="170" name="Google Shape;170;p26"/>
          <p:cNvGrpSpPr/>
          <p:nvPr/>
        </p:nvGrpSpPr>
        <p:grpSpPr>
          <a:xfrm>
            <a:off x="2363031" y="574954"/>
            <a:ext cx="2877090" cy="318984"/>
            <a:chOff x="-1" y="-1"/>
            <a:chExt cx="3968400" cy="459300"/>
          </a:xfrm>
        </p:grpSpPr>
        <p:sp>
          <p:nvSpPr>
            <p:cNvPr id="171" name="Google Shape;171;p26"/>
            <p:cNvSpPr/>
            <p:nvPr/>
          </p:nvSpPr>
          <p:spPr>
            <a:xfrm>
              <a:off x="-1" y="-1"/>
              <a:ext cx="3968400" cy="459300"/>
            </a:xfrm>
            <a:prstGeom prst="roundRect">
              <a:avLst>
                <a:gd fmla="val 10000" name="adj"/>
              </a:avLst>
            </a:prstGeom>
            <a:solidFill>
              <a:srgbClr val="7030A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72" name="Google Shape;172;p26"/>
            <p:cNvSpPr txBox="1"/>
            <p:nvPr/>
          </p:nvSpPr>
          <p:spPr>
            <a:xfrm>
              <a:off x="13455" y="125570"/>
              <a:ext cx="3941700" cy="214500"/>
            </a:xfrm>
            <a:prstGeom prst="rect">
              <a:avLst/>
            </a:prstGeom>
            <a:noFill/>
            <a:ln>
              <a:noFill/>
            </a:ln>
          </p:spPr>
          <p:txBody>
            <a:bodyPr anchorCtr="0" anchor="ctr" bIns="25700" lIns="25700" spcFirstLastPara="1" rIns="25700" wrap="square" tIns="25700">
              <a:spAutoFit/>
            </a:bodyPr>
            <a:lstStyle/>
            <a:p>
              <a:pPr indent="0" lvl="0" marL="0" marR="0" rtl="0" algn="ctr">
                <a:lnSpc>
                  <a:spcPct val="90000"/>
                </a:lnSpc>
                <a:spcBef>
                  <a:spcPts val="0"/>
                </a:spcBef>
                <a:spcAft>
                  <a:spcPts val="0"/>
                </a:spcAft>
                <a:buClr>
                  <a:srgbClr val="FFFFFF"/>
                </a:buClr>
                <a:buSzPts val="700"/>
                <a:buFont typeface="Century Gothic"/>
                <a:buNone/>
              </a:pPr>
              <a:r>
                <a:rPr b="0" i="0" lang="en" sz="700" u="none" cap="none" strike="noStrike">
                  <a:solidFill>
                    <a:srgbClr val="FFFFFF"/>
                  </a:solidFill>
                  <a:latin typeface="Century Gothic"/>
                  <a:ea typeface="Century Gothic"/>
                  <a:cs typeface="Century Gothic"/>
                  <a:sym typeface="Century Gothic"/>
                </a:rPr>
                <a:t>Preparation</a:t>
              </a:r>
              <a:endParaRPr b="0" i="0" sz="1100" u="none" cap="none" strike="noStrike">
                <a:solidFill>
                  <a:srgbClr val="000000"/>
                </a:solidFill>
                <a:latin typeface="Arial"/>
                <a:ea typeface="Arial"/>
                <a:cs typeface="Arial"/>
                <a:sym typeface="Arial"/>
              </a:endParaRPr>
            </a:p>
          </p:txBody>
        </p:sp>
      </p:grpSp>
      <p:grpSp>
        <p:nvGrpSpPr>
          <p:cNvPr id="173" name="Google Shape;173;p26"/>
          <p:cNvGrpSpPr/>
          <p:nvPr/>
        </p:nvGrpSpPr>
        <p:grpSpPr>
          <a:xfrm>
            <a:off x="2363033" y="923320"/>
            <a:ext cx="539183" cy="318984"/>
            <a:chOff x="0" y="-1"/>
            <a:chExt cx="743700" cy="459300"/>
          </a:xfrm>
        </p:grpSpPr>
        <p:sp>
          <p:nvSpPr>
            <p:cNvPr id="174" name="Google Shape;174;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75" name="Google Shape;175;p26"/>
            <p:cNvSpPr txBox="1"/>
            <p:nvPr/>
          </p:nvSpPr>
          <p:spPr>
            <a:xfrm>
              <a:off x="13456"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Develop People</a:t>
              </a:r>
              <a:endParaRPr b="0" i="0" sz="1100" u="none" cap="none" strike="noStrike">
                <a:solidFill>
                  <a:srgbClr val="000000"/>
                </a:solidFill>
                <a:latin typeface="Arial"/>
                <a:ea typeface="Arial"/>
                <a:cs typeface="Arial"/>
                <a:sym typeface="Arial"/>
              </a:endParaRPr>
            </a:p>
          </p:txBody>
        </p:sp>
      </p:grpSp>
      <p:grpSp>
        <p:nvGrpSpPr>
          <p:cNvPr id="176" name="Google Shape;176;p26"/>
          <p:cNvGrpSpPr/>
          <p:nvPr/>
        </p:nvGrpSpPr>
        <p:grpSpPr>
          <a:xfrm>
            <a:off x="2947518" y="923320"/>
            <a:ext cx="539183" cy="318984"/>
            <a:chOff x="0" y="-1"/>
            <a:chExt cx="743700" cy="459300"/>
          </a:xfrm>
        </p:grpSpPr>
        <p:sp>
          <p:nvSpPr>
            <p:cNvPr id="177" name="Google Shape;177;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78" name="Google Shape;178;p26"/>
            <p:cNvSpPr txBox="1"/>
            <p:nvPr/>
          </p:nvSpPr>
          <p:spPr>
            <a:xfrm>
              <a:off x="13455"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Develop Networks</a:t>
              </a:r>
              <a:endParaRPr b="0" i="0" sz="1100" u="none" cap="none" strike="noStrike">
                <a:solidFill>
                  <a:srgbClr val="000000"/>
                </a:solidFill>
                <a:latin typeface="Arial"/>
                <a:ea typeface="Arial"/>
                <a:cs typeface="Arial"/>
                <a:sym typeface="Arial"/>
              </a:endParaRPr>
            </a:p>
          </p:txBody>
        </p:sp>
      </p:grpSp>
      <p:grpSp>
        <p:nvGrpSpPr>
          <p:cNvPr id="179" name="Google Shape;179;p26"/>
          <p:cNvGrpSpPr/>
          <p:nvPr/>
        </p:nvGrpSpPr>
        <p:grpSpPr>
          <a:xfrm>
            <a:off x="3532003" y="923320"/>
            <a:ext cx="539182" cy="318984"/>
            <a:chOff x="0" y="-1"/>
            <a:chExt cx="743700" cy="459300"/>
          </a:xfrm>
        </p:grpSpPr>
        <p:sp>
          <p:nvSpPr>
            <p:cNvPr id="180" name="Google Shape;180;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81" name="Google Shape;181;p26"/>
            <p:cNvSpPr txBox="1"/>
            <p:nvPr/>
          </p:nvSpPr>
          <p:spPr>
            <a:xfrm>
              <a:off x="13455" y="145890"/>
              <a:ext cx="716700" cy="1578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Microtargeting</a:t>
              </a:r>
              <a:endParaRPr b="0" i="0" sz="1100" u="none" cap="none" strike="noStrike">
                <a:solidFill>
                  <a:srgbClr val="000000"/>
                </a:solidFill>
                <a:latin typeface="Arial"/>
                <a:ea typeface="Arial"/>
                <a:cs typeface="Arial"/>
                <a:sym typeface="Arial"/>
              </a:endParaRPr>
            </a:p>
          </p:txBody>
        </p:sp>
      </p:grpSp>
      <p:grpSp>
        <p:nvGrpSpPr>
          <p:cNvPr id="182" name="Google Shape;182;p26"/>
          <p:cNvGrpSpPr/>
          <p:nvPr/>
        </p:nvGrpSpPr>
        <p:grpSpPr>
          <a:xfrm>
            <a:off x="4116488" y="923320"/>
            <a:ext cx="539182" cy="318984"/>
            <a:chOff x="0" y="-1"/>
            <a:chExt cx="743700" cy="459300"/>
          </a:xfrm>
        </p:grpSpPr>
        <p:sp>
          <p:nvSpPr>
            <p:cNvPr id="183" name="Google Shape;183;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84" name="Google Shape;184;p26"/>
            <p:cNvSpPr txBox="1"/>
            <p:nvPr/>
          </p:nvSpPr>
          <p:spPr>
            <a:xfrm>
              <a:off x="13456"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Develop Content</a:t>
              </a:r>
              <a:endParaRPr b="0" i="0" sz="1100" u="none" cap="none" strike="noStrike">
                <a:solidFill>
                  <a:srgbClr val="000000"/>
                </a:solidFill>
                <a:latin typeface="Arial"/>
                <a:ea typeface="Arial"/>
                <a:cs typeface="Arial"/>
                <a:sym typeface="Arial"/>
              </a:endParaRPr>
            </a:p>
          </p:txBody>
        </p:sp>
      </p:grpSp>
      <p:grpSp>
        <p:nvGrpSpPr>
          <p:cNvPr id="185" name="Google Shape;185;p26"/>
          <p:cNvGrpSpPr/>
          <p:nvPr/>
        </p:nvGrpSpPr>
        <p:grpSpPr>
          <a:xfrm>
            <a:off x="4700974" y="923320"/>
            <a:ext cx="539182" cy="318984"/>
            <a:chOff x="0" y="-1"/>
            <a:chExt cx="743700" cy="459300"/>
          </a:xfrm>
        </p:grpSpPr>
        <p:sp>
          <p:nvSpPr>
            <p:cNvPr id="186" name="Google Shape;186;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87" name="Google Shape;187;p26"/>
            <p:cNvSpPr txBox="1"/>
            <p:nvPr/>
          </p:nvSpPr>
          <p:spPr>
            <a:xfrm>
              <a:off x="13456"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Channel Selection</a:t>
              </a:r>
              <a:endParaRPr b="0" i="0" sz="1100" u="none" cap="none" strike="noStrike">
                <a:solidFill>
                  <a:srgbClr val="000000"/>
                </a:solidFill>
                <a:latin typeface="Arial"/>
                <a:ea typeface="Arial"/>
                <a:cs typeface="Arial"/>
                <a:sym typeface="Arial"/>
              </a:endParaRPr>
            </a:p>
          </p:txBody>
        </p:sp>
      </p:grpSp>
      <p:grpSp>
        <p:nvGrpSpPr>
          <p:cNvPr id="188" name="Google Shape;188;p26"/>
          <p:cNvGrpSpPr/>
          <p:nvPr/>
        </p:nvGrpSpPr>
        <p:grpSpPr>
          <a:xfrm>
            <a:off x="5330752" y="574954"/>
            <a:ext cx="2292668" cy="318984"/>
            <a:chOff x="0" y="-1"/>
            <a:chExt cx="3162300" cy="459300"/>
          </a:xfrm>
        </p:grpSpPr>
        <p:sp>
          <p:nvSpPr>
            <p:cNvPr id="189" name="Google Shape;189;p26"/>
            <p:cNvSpPr/>
            <p:nvPr/>
          </p:nvSpPr>
          <p:spPr>
            <a:xfrm>
              <a:off x="0" y="-1"/>
              <a:ext cx="3162300" cy="459300"/>
            </a:xfrm>
            <a:prstGeom prst="roundRect">
              <a:avLst>
                <a:gd fmla="val 10000" name="adj"/>
              </a:avLst>
            </a:prstGeom>
            <a:solidFill>
              <a:srgbClr val="C0000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90" name="Google Shape;190;p26"/>
            <p:cNvSpPr txBox="1"/>
            <p:nvPr/>
          </p:nvSpPr>
          <p:spPr>
            <a:xfrm>
              <a:off x="13456" y="125570"/>
              <a:ext cx="3135300" cy="214500"/>
            </a:xfrm>
            <a:prstGeom prst="rect">
              <a:avLst/>
            </a:prstGeom>
            <a:noFill/>
            <a:ln>
              <a:noFill/>
            </a:ln>
          </p:spPr>
          <p:txBody>
            <a:bodyPr anchorCtr="0" anchor="ctr" bIns="25700" lIns="25700" spcFirstLastPara="1" rIns="25700" wrap="square" tIns="25700">
              <a:spAutoFit/>
            </a:bodyPr>
            <a:lstStyle/>
            <a:p>
              <a:pPr indent="0" lvl="0" marL="0" marR="0" rtl="0" algn="ctr">
                <a:lnSpc>
                  <a:spcPct val="90000"/>
                </a:lnSpc>
                <a:spcBef>
                  <a:spcPts val="0"/>
                </a:spcBef>
                <a:spcAft>
                  <a:spcPts val="0"/>
                </a:spcAft>
                <a:buClr>
                  <a:srgbClr val="FFFFFF"/>
                </a:buClr>
                <a:buSzPts val="700"/>
                <a:buFont typeface="Century Gothic"/>
                <a:buNone/>
              </a:pPr>
              <a:r>
                <a:rPr b="0" i="0" lang="en" sz="700" u="none" cap="none" strike="noStrike">
                  <a:solidFill>
                    <a:srgbClr val="FFFFFF"/>
                  </a:solidFill>
                  <a:latin typeface="Century Gothic"/>
                  <a:ea typeface="Century Gothic"/>
                  <a:cs typeface="Century Gothic"/>
                  <a:sym typeface="Century Gothic"/>
                </a:rPr>
                <a:t>Execution</a:t>
              </a:r>
              <a:endParaRPr b="0" i="0" sz="1100" u="none" cap="none" strike="noStrike">
                <a:solidFill>
                  <a:srgbClr val="000000"/>
                </a:solidFill>
                <a:latin typeface="Arial"/>
                <a:ea typeface="Arial"/>
                <a:cs typeface="Arial"/>
                <a:sym typeface="Arial"/>
              </a:endParaRPr>
            </a:p>
          </p:txBody>
        </p:sp>
      </p:grpSp>
      <p:grpSp>
        <p:nvGrpSpPr>
          <p:cNvPr id="191" name="Google Shape;191;p26"/>
          <p:cNvGrpSpPr/>
          <p:nvPr/>
        </p:nvGrpSpPr>
        <p:grpSpPr>
          <a:xfrm>
            <a:off x="5330752" y="923320"/>
            <a:ext cx="539182" cy="318984"/>
            <a:chOff x="0" y="-1"/>
            <a:chExt cx="743700" cy="459300"/>
          </a:xfrm>
        </p:grpSpPr>
        <p:sp>
          <p:nvSpPr>
            <p:cNvPr id="192" name="Google Shape;192;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93" name="Google Shape;193;p26"/>
            <p:cNvSpPr txBox="1"/>
            <p:nvPr/>
          </p:nvSpPr>
          <p:spPr>
            <a:xfrm>
              <a:off x="13456" y="145890"/>
              <a:ext cx="716700" cy="1578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Pump Priming</a:t>
              </a:r>
              <a:endParaRPr b="0" i="0" sz="1100" u="none" cap="none" strike="noStrike">
                <a:solidFill>
                  <a:srgbClr val="000000"/>
                </a:solidFill>
                <a:latin typeface="Arial"/>
                <a:ea typeface="Arial"/>
                <a:cs typeface="Arial"/>
                <a:sym typeface="Arial"/>
              </a:endParaRPr>
            </a:p>
          </p:txBody>
        </p:sp>
      </p:grpSp>
      <p:grpSp>
        <p:nvGrpSpPr>
          <p:cNvPr id="194" name="Google Shape;194;p26"/>
          <p:cNvGrpSpPr/>
          <p:nvPr/>
        </p:nvGrpSpPr>
        <p:grpSpPr>
          <a:xfrm>
            <a:off x="5915239" y="923320"/>
            <a:ext cx="539182" cy="318984"/>
            <a:chOff x="0" y="-1"/>
            <a:chExt cx="743700" cy="459300"/>
          </a:xfrm>
        </p:grpSpPr>
        <p:sp>
          <p:nvSpPr>
            <p:cNvPr id="195" name="Google Shape;195;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196" name="Google Shape;196;p26"/>
            <p:cNvSpPr txBox="1"/>
            <p:nvPr/>
          </p:nvSpPr>
          <p:spPr>
            <a:xfrm>
              <a:off x="13456" y="145890"/>
              <a:ext cx="716700" cy="1578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Exposure</a:t>
              </a:r>
              <a:endParaRPr b="0" i="0" sz="1100" u="none" cap="none" strike="noStrike">
                <a:solidFill>
                  <a:srgbClr val="000000"/>
                </a:solidFill>
                <a:latin typeface="Arial"/>
                <a:ea typeface="Arial"/>
                <a:cs typeface="Arial"/>
                <a:sym typeface="Arial"/>
              </a:endParaRPr>
            </a:p>
          </p:txBody>
        </p:sp>
      </p:grpSp>
      <p:grpSp>
        <p:nvGrpSpPr>
          <p:cNvPr id="197" name="Google Shape;197;p26"/>
          <p:cNvGrpSpPr/>
          <p:nvPr/>
        </p:nvGrpSpPr>
        <p:grpSpPr>
          <a:xfrm>
            <a:off x="5915239" y="1271687"/>
            <a:ext cx="539182" cy="318984"/>
            <a:chOff x="0" y="-1"/>
            <a:chExt cx="743700" cy="459300"/>
          </a:xfrm>
        </p:grpSpPr>
        <p:sp>
          <p:nvSpPr>
            <p:cNvPr id="198" name="Google Shape;19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199" name="Google Shape;199;p26"/>
            <p:cNvSpPr txBox="1"/>
            <p:nvPr/>
          </p:nvSpPr>
          <p:spPr>
            <a:xfrm>
              <a:off x="13456" y="165079"/>
              <a:ext cx="716700" cy="1497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Prebunking</a:t>
              </a:r>
              <a:endParaRPr b="0" i="0" sz="1100" u="none" cap="none" strike="noStrike">
                <a:solidFill>
                  <a:srgbClr val="333333"/>
                </a:solidFill>
                <a:latin typeface="Arial"/>
                <a:ea typeface="Arial"/>
                <a:cs typeface="Arial"/>
                <a:sym typeface="Arial"/>
              </a:endParaRPr>
            </a:p>
          </p:txBody>
        </p:sp>
      </p:grpSp>
      <p:grpSp>
        <p:nvGrpSpPr>
          <p:cNvPr id="200" name="Google Shape;200;p26"/>
          <p:cNvGrpSpPr/>
          <p:nvPr/>
        </p:nvGrpSpPr>
        <p:grpSpPr>
          <a:xfrm>
            <a:off x="5915239" y="1620054"/>
            <a:ext cx="539182" cy="318984"/>
            <a:chOff x="0" y="-1"/>
            <a:chExt cx="743700" cy="459300"/>
          </a:xfrm>
        </p:grpSpPr>
        <p:sp>
          <p:nvSpPr>
            <p:cNvPr id="201" name="Google Shape;20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02" name="Google Shape;202;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Humorous counter narratives</a:t>
              </a:r>
              <a:endParaRPr b="0" i="0" sz="1100" u="none" cap="none" strike="noStrike">
                <a:solidFill>
                  <a:srgbClr val="333333"/>
                </a:solidFill>
                <a:latin typeface="Arial"/>
                <a:ea typeface="Arial"/>
                <a:cs typeface="Arial"/>
                <a:sym typeface="Arial"/>
              </a:endParaRPr>
            </a:p>
          </p:txBody>
        </p:sp>
      </p:grpSp>
      <p:grpSp>
        <p:nvGrpSpPr>
          <p:cNvPr id="203" name="Google Shape;203;p26"/>
          <p:cNvGrpSpPr/>
          <p:nvPr/>
        </p:nvGrpSpPr>
        <p:grpSpPr>
          <a:xfrm>
            <a:off x="5915239" y="1968422"/>
            <a:ext cx="539182" cy="318984"/>
            <a:chOff x="0" y="-1"/>
            <a:chExt cx="743700" cy="459300"/>
          </a:xfrm>
        </p:grpSpPr>
        <p:sp>
          <p:nvSpPr>
            <p:cNvPr id="204" name="Google Shape;20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05" name="Google Shape;205;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Mark content with ridicule / decelerants</a:t>
              </a:r>
              <a:endParaRPr b="0" i="0" sz="1100" u="none" cap="none" strike="noStrike">
                <a:solidFill>
                  <a:srgbClr val="333333"/>
                </a:solidFill>
                <a:latin typeface="Arial"/>
                <a:ea typeface="Arial"/>
                <a:cs typeface="Arial"/>
                <a:sym typeface="Arial"/>
              </a:endParaRPr>
            </a:p>
          </p:txBody>
        </p:sp>
      </p:grpSp>
      <p:grpSp>
        <p:nvGrpSpPr>
          <p:cNvPr id="206" name="Google Shape;206;p26"/>
          <p:cNvGrpSpPr/>
          <p:nvPr/>
        </p:nvGrpSpPr>
        <p:grpSpPr>
          <a:xfrm>
            <a:off x="5915239" y="2316789"/>
            <a:ext cx="539182" cy="318984"/>
            <a:chOff x="0" y="-1"/>
            <a:chExt cx="743700" cy="459300"/>
          </a:xfrm>
        </p:grpSpPr>
        <p:sp>
          <p:nvSpPr>
            <p:cNvPr id="207" name="Google Shape;20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08" name="Google Shape;208;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Expire social media likes/ retweets</a:t>
              </a:r>
              <a:endParaRPr b="0" i="0" sz="1100" u="none" cap="none" strike="noStrike">
                <a:solidFill>
                  <a:srgbClr val="333333"/>
                </a:solidFill>
                <a:latin typeface="Arial"/>
                <a:ea typeface="Arial"/>
                <a:cs typeface="Arial"/>
                <a:sym typeface="Arial"/>
              </a:endParaRPr>
            </a:p>
          </p:txBody>
        </p:sp>
      </p:grpSp>
      <p:grpSp>
        <p:nvGrpSpPr>
          <p:cNvPr id="209" name="Google Shape;209;p26"/>
          <p:cNvGrpSpPr/>
          <p:nvPr/>
        </p:nvGrpSpPr>
        <p:grpSpPr>
          <a:xfrm>
            <a:off x="5915239" y="2665155"/>
            <a:ext cx="539182" cy="318984"/>
            <a:chOff x="0" y="-1"/>
            <a:chExt cx="743700" cy="459300"/>
          </a:xfrm>
        </p:grpSpPr>
        <p:sp>
          <p:nvSpPr>
            <p:cNvPr id="210" name="Google Shape;21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11" name="Google Shape;211;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Influencer disavows misinfo</a:t>
              </a:r>
              <a:endParaRPr b="0" i="0" sz="1100" u="none" cap="none" strike="noStrike">
                <a:latin typeface="Arial"/>
                <a:ea typeface="Arial"/>
                <a:cs typeface="Arial"/>
                <a:sym typeface="Arial"/>
              </a:endParaRPr>
            </a:p>
          </p:txBody>
        </p:sp>
      </p:grpSp>
      <p:grpSp>
        <p:nvGrpSpPr>
          <p:cNvPr id="212" name="Google Shape;212;p26"/>
          <p:cNvGrpSpPr/>
          <p:nvPr/>
        </p:nvGrpSpPr>
        <p:grpSpPr>
          <a:xfrm>
            <a:off x="5915239" y="3013521"/>
            <a:ext cx="539182" cy="318984"/>
            <a:chOff x="0" y="-1"/>
            <a:chExt cx="743700" cy="459300"/>
          </a:xfrm>
        </p:grpSpPr>
        <p:sp>
          <p:nvSpPr>
            <p:cNvPr id="213" name="Google Shape;21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14" name="Google Shape;214;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Cut off banking access</a:t>
              </a:r>
              <a:endParaRPr b="0" i="0" sz="1100" u="none" cap="none" strike="noStrike">
                <a:latin typeface="Arial"/>
                <a:ea typeface="Arial"/>
                <a:cs typeface="Arial"/>
                <a:sym typeface="Arial"/>
              </a:endParaRPr>
            </a:p>
          </p:txBody>
        </p:sp>
      </p:grpSp>
      <p:grpSp>
        <p:nvGrpSpPr>
          <p:cNvPr id="215" name="Google Shape;215;p26"/>
          <p:cNvGrpSpPr/>
          <p:nvPr/>
        </p:nvGrpSpPr>
        <p:grpSpPr>
          <a:xfrm>
            <a:off x="5915239" y="3361889"/>
            <a:ext cx="539182" cy="318984"/>
            <a:chOff x="0" y="-1"/>
            <a:chExt cx="743700" cy="459300"/>
          </a:xfrm>
        </p:grpSpPr>
        <p:sp>
          <p:nvSpPr>
            <p:cNvPr id="216" name="Google Shape;21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17" name="Google Shape;217;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Dampen emotional reaction</a:t>
              </a:r>
              <a:endParaRPr b="0" i="0" sz="1100" u="none" cap="none" strike="noStrike">
                <a:latin typeface="Arial"/>
                <a:ea typeface="Arial"/>
                <a:cs typeface="Arial"/>
                <a:sym typeface="Arial"/>
              </a:endParaRPr>
            </a:p>
          </p:txBody>
        </p:sp>
      </p:grpSp>
      <p:grpSp>
        <p:nvGrpSpPr>
          <p:cNvPr id="218" name="Google Shape;218;p26"/>
          <p:cNvGrpSpPr/>
          <p:nvPr/>
        </p:nvGrpSpPr>
        <p:grpSpPr>
          <a:xfrm>
            <a:off x="5915239" y="3710256"/>
            <a:ext cx="539182" cy="318984"/>
            <a:chOff x="0" y="-1"/>
            <a:chExt cx="743700" cy="459300"/>
          </a:xfrm>
        </p:grpSpPr>
        <p:sp>
          <p:nvSpPr>
            <p:cNvPr id="219" name="Google Shape;21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20" name="Google Shape;220;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Remove / rate limit botnets</a:t>
              </a:r>
              <a:endParaRPr b="0" i="0" sz="1100" u="none" cap="none" strike="noStrike">
                <a:latin typeface="Arial"/>
                <a:ea typeface="Arial"/>
                <a:cs typeface="Arial"/>
                <a:sym typeface="Arial"/>
              </a:endParaRPr>
            </a:p>
          </p:txBody>
        </p:sp>
      </p:grpSp>
      <p:grpSp>
        <p:nvGrpSpPr>
          <p:cNvPr id="221" name="Google Shape;221;p26"/>
          <p:cNvGrpSpPr/>
          <p:nvPr/>
        </p:nvGrpSpPr>
        <p:grpSpPr>
          <a:xfrm>
            <a:off x="5915239" y="4058622"/>
            <a:ext cx="539182" cy="318984"/>
            <a:chOff x="0" y="-1"/>
            <a:chExt cx="743700" cy="459300"/>
          </a:xfrm>
        </p:grpSpPr>
        <p:sp>
          <p:nvSpPr>
            <p:cNvPr id="222" name="Google Shape;22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23" name="Google Shape;223;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Social media amber alert</a:t>
              </a:r>
              <a:endParaRPr b="0" i="0" sz="1100" u="none" cap="none" strike="noStrike">
                <a:latin typeface="Arial"/>
                <a:ea typeface="Arial"/>
                <a:cs typeface="Arial"/>
                <a:sym typeface="Arial"/>
              </a:endParaRPr>
            </a:p>
          </p:txBody>
        </p:sp>
      </p:grpSp>
      <p:grpSp>
        <p:nvGrpSpPr>
          <p:cNvPr id="224" name="Google Shape;224;p26"/>
          <p:cNvGrpSpPr/>
          <p:nvPr/>
        </p:nvGrpSpPr>
        <p:grpSpPr>
          <a:xfrm>
            <a:off x="5915239" y="4406989"/>
            <a:ext cx="539182" cy="318984"/>
            <a:chOff x="0" y="-1"/>
            <a:chExt cx="743700" cy="459300"/>
          </a:xfrm>
        </p:grpSpPr>
        <p:sp>
          <p:nvSpPr>
            <p:cNvPr id="225" name="Google Shape;22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26" name="Google Shape;226;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227" name="Google Shape;227;p26"/>
          <p:cNvGrpSpPr/>
          <p:nvPr/>
        </p:nvGrpSpPr>
        <p:grpSpPr>
          <a:xfrm>
            <a:off x="6499724" y="923320"/>
            <a:ext cx="539182" cy="318984"/>
            <a:chOff x="0" y="-1"/>
            <a:chExt cx="743700" cy="459300"/>
          </a:xfrm>
        </p:grpSpPr>
        <p:sp>
          <p:nvSpPr>
            <p:cNvPr id="228" name="Google Shape;228;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229" name="Google Shape;229;p26"/>
            <p:cNvSpPr txBox="1"/>
            <p:nvPr/>
          </p:nvSpPr>
          <p:spPr>
            <a:xfrm>
              <a:off x="13455" y="145890"/>
              <a:ext cx="716700" cy="1578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Go Physical</a:t>
              </a:r>
              <a:endParaRPr b="0" i="0" sz="1100" u="none" cap="none" strike="noStrike">
                <a:solidFill>
                  <a:srgbClr val="000000"/>
                </a:solidFill>
                <a:latin typeface="Arial"/>
                <a:ea typeface="Arial"/>
                <a:cs typeface="Arial"/>
                <a:sym typeface="Arial"/>
              </a:endParaRPr>
            </a:p>
          </p:txBody>
        </p:sp>
      </p:grpSp>
      <p:grpSp>
        <p:nvGrpSpPr>
          <p:cNvPr id="230" name="Google Shape;230;p26"/>
          <p:cNvGrpSpPr/>
          <p:nvPr/>
        </p:nvGrpSpPr>
        <p:grpSpPr>
          <a:xfrm>
            <a:off x="7084210" y="923320"/>
            <a:ext cx="539182" cy="318984"/>
            <a:chOff x="0" y="-1"/>
            <a:chExt cx="743700" cy="459300"/>
          </a:xfrm>
        </p:grpSpPr>
        <p:sp>
          <p:nvSpPr>
            <p:cNvPr id="231" name="Google Shape;231;p26"/>
            <p:cNvSpPr/>
            <p:nvPr/>
          </p:nvSpPr>
          <p:spPr>
            <a:xfrm>
              <a:off x="0"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232" name="Google Shape;232;p26"/>
            <p:cNvSpPr txBox="1"/>
            <p:nvPr/>
          </p:nvSpPr>
          <p:spPr>
            <a:xfrm>
              <a:off x="13455" y="145890"/>
              <a:ext cx="716700" cy="1578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Persistence</a:t>
              </a:r>
              <a:endParaRPr b="0" i="0" sz="1100" u="none" cap="none" strike="noStrike">
                <a:solidFill>
                  <a:srgbClr val="000000"/>
                </a:solidFill>
                <a:latin typeface="Arial"/>
                <a:ea typeface="Arial"/>
                <a:cs typeface="Arial"/>
                <a:sym typeface="Arial"/>
              </a:endParaRPr>
            </a:p>
          </p:txBody>
        </p:sp>
      </p:grpSp>
      <p:grpSp>
        <p:nvGrpSpPr>
          <p:cNvPr id="233" name="Google Shape;233;p26"/>
          <p:cNvGrpSpPr/>
          <p:nvPr/>
        </p:nvGrpSpPr>
        <p:grpSpPr>
          <a:xfrm>
            <a:off x="7713986" y="574954"/>
            <a:ext cx="539182" cy="318984"/>
            <a:chOff x="-1" y="-1"/>
            <a:chExt cx="743700" cy="459300"/>
          </a:xfrm>
        </p:grpSpPr>
        <p:sp>
          <p:nvSpPr>
            <p:cNvPr id="234" name="Google Shape;234;p26"/>
            <p:cNvSpPr/>
            <p:nvPr/>
          </p:nvSpPr>
          <p:spPr>
            <a:xfrm>
              <a:off x="-1" y="-1"/>
              <a:ext cx="743700" cy="459300"/>
            </a:xfrm>
            <a:prstGeom prst="roundRect">
              <a:avLst>
                <a:gd fmla="val 10000" name="adj"/>
              </a:avLst>
            </a:prstGeom>
            <a:solidFill>
              <a:srgbClr val="C0000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235" name="Google Shape;235;p26"/>
            <p:cNvSpPr txBox="1"/>
            <p:nvPr/>
          </p:nvSpPr>
          <p:spPr>
            <a:xfrm>
              <a:off x="13456" y="125570"/>
              <a:ext cx="716700" cy="214500"/>
            </a:xfrm>
            <a:prstGeom prst="rect">
              <a:avLst/>
            </a:prstGeom>
            <a:noFill/>
            <a:ln>
              <a:noFill/>
            </a:ln>
          </p:spPr>
          <p:txBody>
            <a:bodyPr anchorCtr="0" anchor="ctr" bIns="25700" lIns="25700" spcFirstLastPara="1" rIns="25700" wrap="square" tIns="25700">
              <a:spAutoFit/>
            </a:bodyPr>
            <a:lstStyle/>
            <a:p>
              <a:pPr indent="0" lvl="0" marL="0" marR="0" rtl="0" algn="ctr">
                <a:lnSpc>
                  <a:spcPct val="90000"/>
                </a:lnSpc>
                <a:spcBef>
                  <a:spcPts val="0"/>
                </a:spcBef>
                <a:spcAft>
                  <a:spcPts val="0"/>
                </a:spcAft>
                <a:buClr>
                  <a:srgbClr val="FFFFFF"/>
                </a:buClr>
                <a:buSzPts val="700"/>
                <a:buFont typeface="Century Gothic"/>
                <a:buNone/>
              </a:pPr>
              <a:r>
                <a:rPr b="0" i="0" lang="en" sz="700" u="none" cap="none" strike="noStrike">
                  <a:solidFill>
                    <a:srgbClr val="FFFFFF"/>
                  </a:solidFill>
                  <a:latin typeface="Century Gothic"/>
                  <a:ea typeface="Century Gothic"/>
                  <a:cs typeface="Century Gothic"/>
                  <a:sym typeface="Century Gothic"/>
                </a:rPr>
                <a:t>Evaluation</a:t>
              </a:r>
              <a:endParaRPr b="0" i="0" sz="1100" u="none" cap="none" strike="noStrike">
                <a:solidFill>
                  <a:srgbClr val="000000"/>
                </a:solidFill>
                <a:latin typeface="Arial"/>
                <a:ea typeface="Arial"/>
                <a:cs typeface="Arial"/>
                <a:sym typeface="Arial"/>
              </a:endParaRPr>
            </a:p>
          </p:txBody>
        </p:sp>
      </p:grpSp>
      <p:grpSp>
        <p:nvGrpSpPr>
          <p:cNvPr id="236" name="Google Shape;236;p26"/>
          <p:cNvGrpSpPr/>
          <p:nvPr/>
        </p:nvGrpSpPr>
        <p:grpSpPr>
          <a:xfrm>
            <a:off x="7713986" y="923320"/>
            <a:ext cx="539182" cy="318984"/>
            <a:chOff x="-1" y="-1"/>
            <a:chExt cx="743700" cy="459300"/>
          </a:xfrm>
        </p:grpSpPr>
        <p:sp>
          <p:nvSpPr>
            <p:cNvPr id="237" name="Google Shape;237;p26"/>
            <p:cNvSpPr/>
            <p:nvPr/>
          </p:nvSpPr>
          <p:spPr>
            <a:xfrm>
              <a:off x="-1" y="-1"/>
              <a:ext cx="743700" cy="459300"/>
            </a:xfrm>
            <a:prstGeom prst="roundRect">
              <a:avLst>
                <a:gd fmla="val 10000" name="adj"/>
              </a:avLst>
            </a:prstGeom>
            <a:solidFill>
              <a:srgbClr val="0070C0"/>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238" name="Google Shape;238;p26"/>
            <p:cNvSpPr txBox="1"/>
            <p:nvPr/>
          </p:nvSpPr>
          <p:spPr>
            <a:xfrm>
              <a:off x="13456" y="94455"/>
              <a:ext cx="716700" cy="257700"/>
            </a:xfrm>
            <a:prstGeom prst="rect">
              <a:avLst/>
            </a:prstGeom>
            <a:noFill/>
            <a:ln>
              <a:noFill/>
            </a:ln>
          </p:spPr>
          <p:txBody>
            <a:bodyPr anchorCtr="0" anchor="ctr" bIns="20000" lIns="20000" spcFirstLastPara="1" rIns="20000" wrap="square" tIns="20000">
              <a:spAutoFit/>
            </a:bodyPr>
            <a:lstStyle/>
            <a:p>
              <a:pPr indent="0" lvl="0" marL="0" marR="0" rtl="0" algn="ctr">
                <a:lnSpc>
                  <a:spcPct val="90000"/>
                </a:lnSpc>
                <a:spcBef>
                  <a:spcPts val="0"/>
                </a:spcBef>
                <a:spcAft>
                  <a:spcPts val="0"/>
                </a:spcAft>
                <a:buClr>
                  <a:srgbClr val="FFFFFF"/>
                </a:buClr>
                <a:buSzPts val="500"/>
                <a:buFont typeface="Century Gothic"/>
                <a:buNone/>
              </a:pPr>
              <a:r>
                <a:rPr b="0" i="0" lang="en" sz="500" u="none" cap="none" strike="noStrike">
                  <a:solidFill>
                    <a:srgbClr val="FFFFFF"/>
                  </a:solidFill>
                  <a:latin typeface="Century Gothic"/>
                  <a:ea typeface="Century Gothic"/>
                  <a:cs typeface="Century Gothic"/>
                  <a:sym typeface="Century Gothic"/>
                </a:rPr>
                <a:t>Measure Effectiveness</a:t>
              </a:r>
              <a:endParaRPr b="0" i="0" sz="1100" u="none" cap="none" strike="noStrike">
                <a:solidFill>
                  <a:srgbClr val="000000"/>
                </a:solidFill>
                <a:latin typeface="Arial"/>
                <a:ea typeface="Arial"/>
                <a:cs typeface="Arial"/>
                <a:sym typeface="Arial"/>
              </a:endParaRPr>
            </a:p>
          </p:txBody>
        </p:sp>
      </p:grpSp>
      <p:grpSp>
        <p:nvGrpSpPr>
          <p:cNvPr id="239" name="Google Shape;239;p26"/>
          <p:cNvGrpSpPr/>
          <p:nvPr/>
        </p:nvGrpSpPr>
        <p:grpSpPr>
          <a:xfrm>
            <a:off x="1148768" y="1271688"/>
            <a:ext cx="539183" cy="318984"/>
            <a:chOff x="0" y="-1"/>
            <a:chExt cx="743700" cy="459300"/>
          </a:xfrm>
        </p:grpSpPr>
        <p:sp>
          <p:nvSpPr>
            <p:cNvPr id="240" name="Google Shape;24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41" name="Google Shape;241;p26"/>
            <p:cNvSpPr txBox="1"/>
            <p:nvPr/>
          </p:nvSpPr>
          <p:spPr>
            <a:xfrm>
              <a:off x="13456" y="82390"/>
              <a:ext cx="716700" cy="3492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Have a disinformation  response plan</a:t>
              </a:r>
              <a:endParaRPr b="0" i="0" sz="1100" u="none" cap="none" strike="noStrike">
                <a:solidFill>
                  <a:srgbClr val="333333"/>
                </a:solidFill>
                <a:latin typeface="Arial"/>
                <a:ea typeface="Arial"/>
                <a:cs typeface="Arial"/>
                <a:sym typeface="Arial"/>
              </a:endParaRPr>
            </a:p>
          </p:txBody>
        </p:sp>
      </p:grpSp>
      <p:grpSp>
        <p:nvGrpSpPr>
          <p:cNvPr id="242" name="Google Shape;242;p26"/>
          <p:cNvGrpSpPr/>
          <p:nvPr/>
        </p:nvGrpSpPr>
        <p:grpSpPr>
          <a:xfrm>
            <a:off x="1148768" y="1620055"/>
            <a:ext cx="539183" cy="318984"/>
            <a:chOff x="0" y="-1"/>
            <a:chExt cx="743700" cy="459300"/>
          </a:xfrm>
        </p:grpSpPr>
        <p:sp>
          <p:nvSpPr>
            <p:cNvPr id="243" name="Google Shape;24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44" name="Google Shape;244;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Improve stakeholder coordination</a:t>
              </a:r>
              <a:endParaRPr b="0" i="0" sz="1100" u="none" cap="none" strike="noStrike">
                <a:solidFill>
                  <a:srgbClr val="333333"/>
                </a:solidFill>
                <a:latin typeface="Arial"/>
                <a:ea typeface="Arial"/>
                <a:cs typeface="Arial"/>
                <a:sym typeface="Arial"/>
              </a:endParaRPr>
            </a:p>
          </p:txBody>
        </p:sp>
      </p:grpSp>
      <p:grpSp>
        <p:nvGrpSpPr>
          <p:cNvPr id="245" name="Google Shape;245;p26"/>
          <p:cNvGrpSpPr/>
          <p:nvPr/>
        </p:nvGrpSpPr>
        <p:grpSpPr>
          <a:xfrm>
            <a:off x="1148768" y="1968422"/>
            <a:ext cx="539183" cy="318984"/>
            <a:chOff x="0" y="-1"/>
            <a:chExt cx="743700" cy="459300"/>
          </a:xfrm>
        </p:grpSpPr>
        <p:sp>
          <p:nvSpPr>
            <p:cNvPr id="246" name="Google Shape;24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47" name="Google Shape;247;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Make civil society more vibrant</a:t>
              </a:r>
              <a:endParaRPr b="0" i="0" sz="1100" u="none" cap="none" strike="noStrike">
                <a:solidFill>
                  <a:srgbClr val="333333"/>
                </a:solidFill>
                <a:latin typeface="Arial"/>
                <a:ea typeface="Arial"/>
                <a:cs typeface="Arial"/>
                <a:sym typeface="Arial"/>
              </a:endParaRPr>
            </a:p>
          </p:txBody>
        </p:sp>
      </p:grpSp>
      <p:grpSp>
        <p:nvGrpSpPr>
          <p:cNvPr id="248" name="Google Shape;248;p26"/>
          <p:cNvGrpSpPr/>
          <p:nvPr/>
        </p:nvGrpSpPr>
        <p:grpSpPr>
          <a:xfrm>
            <a:off x="1148768" y="2316789"/>
            <a:ext cx="539183" cy="318984"/>
            <a:chOff x="0" y="-1"/>
            <a:chExt cx="743700" cy="459300"/>
          </a:xfrm>
        </p:grpSpPr>
        <p:sp>
          <p:nvSpPr>
            <p:cNvPr id="249" name="Google Shape;24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50" name="Google Shape;250;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Red team disinformation, design mitigations</a:t>
              </a:r>
              <a:endParaRPr b="0" i="0" sz="1100" u="none" cap="none" strike="noStrike">
                <a:solidFill>
                  <a:srgbClr val="333333"/>
                </a:solidFill>
                <a:latin typeface="Arial"/>
                <a:ea typeface="Arial"/>
                <a:cs typeface="Arial"/>
                <a:sym typeface="Arial"/>
              </a:endParaRPr>
            </a:p>
          </p:txBody>
        </p:sp>
      </p:grpSp>
      <p:grpSp>
        <p:nvGrpSpPr>
          <p:cNvPr id="251" name="Google Shape;251;p26"/>
          <p:cNvGrpSpPr/>
          <p:nvPr/>
        </p:nvGrpSpPr>
        <p:grpSpPr>
          <a:xfrm>
            <a:off x="1148768" y="2665156"/>
            <a:ext cx="539183" cy="318984"/>
            <a:chOff x="0" y="-1"/>
            <a:chExt cx="743700" cy="459300"/>
          </a:xfrm>
        </p:grpSpPr>
        <p:sp>
          <p:nvSpPr>
            <p:cNvPr id="252" name="Google Shape;25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53" name="Google Shape;253;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Enhanced privacy regulation for social media</a:t>
              </a:r>
              <a:endParaRPr b="0" i="0" sz="1100" u="none" cap="none" strike="noStrike">
                <a:latin typeface="Arial"/>
                <a:ea typeface="Arial"/>
                <a:cs typeface="Arial"/>
                <a:sym typeface="Arial"/>
              </a:endParaRPr>
            </a:p>
          </p:txBody>
        </p:sp>
      </p:grpSp>
      <p:grpSp>
        <p:nvGrpSpPr>
          <p:cNvPr id="254" name="Google Shape;254;p26"/>
          <p:cNvGrpSpPr/>
          <p:nvPr/>
        </p:nvGrpSpPr>
        <p:grpSpPr>
          <a:xfrm>
            <a:off x="1148768" y="3013522"/>
            <a:ext cx="539183" cy="318984"/>
            <a:chOff x="0" y="-1"/>
            <a:chExt cx="743700" cy="459300"/>
          </a:xfrm>
        </p:grpSpPr>
        <p:sp>
          <p:nvSpPr>
            <p:cNvPr id="255" name="Google Shape;25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56" name="Google Shape;256;p26"/>
            <p:cNvSpPr txBox="1"/>
            <p:nvPr/>
          </p:nvSpPr>
          <p:spPr>
            <a:xfrm>
              <a:off x="13456" y="175849"/>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Platform regulation</a:t>
              </a:r>
              <a:endParaRPr b="0" i="0" sz="1100" u="none" cap="none" strike="noStrike">
                <a:latin typeface="Arial"/>
                <a:ea typeface="Arial"/>
                <a:cs typeface="Arial"/>
                <a:sym typeface="Arial"/>
              </a:endParaRPr>
            </a:p>
          </p:txBody>
        </p:sp>
      </p:grpSp>
      <p:grpSp>
        <p:nvGrpSpPr>
          <p:cNvPr id="257" name="Google Shape;257;p26"/>
          <p:cNvGrpSpPr/>
          <p:nvPr/>
        </p:nvGrpSpPr>
        <p:grpSpPr>
          <a:xfrm>
            <a:off x="1148768" y="3361890"/>
            <a:ext cx="539183" cy="318984"/>
            <a:chOff x="0" y="-1"/>
            <a:chExt cx="743700" cy="459300"/>
          </a:xfrm>
        </p:grpSpPr>
        <p:sp>
          <p:nvSpPr>
            <p:cNvPr id="258" name="Google Shape;25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59" name="Google Shape;259;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Shared fact checking database</a:t>
              </a:r>
              <a:endParaRPr b="0" i="0" sz="1100" u="none" cap="none" strike="noStrike">
                <a:latin typeface="Arial"/>
                <a:ea typeface="Arial"/>
                <a:cs typeface="Arial"/>
                <a:sym typeface="Arial"/>
              </a:endParaRPr>
            </a:p>
          </p:txBody>
        </p:sp>
      </p:grpSp>
      <p:grpSp>
        <p:nvGrpSpPr>
          <p:cNvPr id="260" name="Google Shape;260;p26"/>
          <p:cNvGrpSpPr/>
          <p:nvPr/>
        </p:nvGrpSpPr>
        <p:grpSpPr>
          <a:xfrm>
            <a:off x="1148768" y="3710256"/>
            <a:ext cx="539183" cy="318984"/>
            <a:chOff x="0" y="-1"/>
            <a:chExt cx="743700" cy="459300"/>
          </a:xfrm>
        </p:grpSpPr>
        <p:sp>
          <p:nvSpPr>
            <p:cNvPr id="261" name="Google Shape;26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62" name="Google Shape;262;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Repair broken social connections</a:t>
              </a:r>
              <a:endParaRPr b="0" i="0" sz="1100" u="none" cap="none" strike="noStrike">
                <a:latin typeface="Arial"/>
                <a:ea typeface="Arial"/>
                <a:cs typeface="Arial"/>
                <a:sym typeface="Arial"/>
              </a:endParaRPr>
            </a:p>
          </p:txBody>
        </p:sp>
      </p:grpSp>
      <p:grpSp>
        <p:nvGrpSpPr>
          <p:cNvPr id="263" name="Google Shape;263;p26"/>
          <p:cNvGrpSpPr/>
          <p:nvPr/>
        </p:nvGrpSpPr>
        <p:grpSpPr>
          <a:xfrm>
            <a:off x="1148768" y="4058622"/>
            <a:ext cx="539183" cy="322652"/>
            <a:chOff x="0" y="-1"/>
            <a:chExt cx="743700" cy="464581"/>
          </a:xfrm>
        </p:grpSpPr>
        <p:sp>
          <p:nvSpPr>
            <p:cNvPr id="264" name="Google Shape;26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65" name="Google Shape;265;p26"/>
            <p:cNvSpPr txBox="1"/>
            <p:nvPr/>
          </p:nvSpPr>
          <p:spPr>
            <a:xfrm>
              <a:off x="13456" y="103980"/>
              <a:ext cx="716700" cy="3606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Pre-emptive action against disinformation team infrastructure</a:t>
              </a:r>
              <a:endParaRPr b="0" i="0" sz="1100" u="none" cap="none" strike="noStrike">
                <a:latin typeface="Arial"/>
                <a:ea typeface="Arial"/>
                <a:cs typeface="Arial"/>
                <a:sym typeface="Arial"/>
              </a:endParaRPr>
            </a:p>
          </p:txBody>
        </p:sp>
      </p:grpSp>
      <p:grpSp>
        <p:nvGrpSpPr>
          <p:cNvPr id="266" name="Google Shape;266;p26"/>
          <p:cNvGrpSpPr/>
          <p:nvPr/>
        </p:nvGrpSpPr>
        <p:grpSpPr>
          <a:xfrm>
            <a:off x="1148768" y="4406990"/>
            <a:ext cx="539183" cy="318984"/>
            <a:chOff x="0" y="-1"/>
            <a:chExt cx="743700" cy="459300"/>
          </a:xfrm>
        </p:grpSpPr>
        <p:sp>
          <p:nvSpPr>
            <p:cNvPr id="267" name="Google Shape;26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68" name="Google Shape;268;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269" name="Google Shape;269;p26"/>
          <p:cNvGrpSpPr/>
          <p:nvPr/>
        </p:nvGrpSpPr>
        <p:grpSpPr>
          <a:xfrm>
            <a:off x="1733254" y="1271687"/>
            <a:ext cx="539183" cy="318984"/>
            <a:chOff x="0" y="-1"/>
            <a:chExt cx="743700" cy="459300"/>
          </a:xfrm>
        </p:grpSpPr>
        <p:sp>
          <p:nvSpPr>
            <p:cNvPr id="270" name="Google Shape;27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71" name="Google Shape;271;p26"/>
            <p:cNvSpPr txBox="1"/>
            <p:nvPr/>
          </p:nvSpPr>
          <p:spPr>
            <a:xfrm>
              <a:off x="13456" y="122396"/>
              <a:ext cx="716700" cy="2493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Media literacy through games</a:t>
              </a:r>
              <a:endParaRPr b="0" i="0" sz="1100" u="none" cap="none" strike="noStrike">
                <a:solidFill>
                  <a:srgbClr val="333333"/>
                </a:solidFill>
                <a:latin typeface="Arial"/>
                <a:ea typeface="Arial"/>
                <a:cs typeface="Arial"/>
                <a:sym typeface="Arial"/>
              </a:endParaRPr>
            </a:p>
          </p:txBody>
        </p:sp>
      </p:grpSp>
      <p:grpSp>
        <p:nvGrpSpPr>
          <p:cNvPr id="272" name="Google Shape;272;p26"/>
          <p:cNvGrpSpPr/>
          <p:nvPr/>
        </p:nvGrpSpPr>
        <p:grpSpPr>
          <a:xfrm>
            <a:off x="1733254" y="1620054"/>
            <a:ext cx="539183" cy="318984"/>
            <a:chOff x="0" y="-1"/>
            <a:chExt cx="743700" cy="459300"/>
          </a:xfrm>
        </p:grpSpPr>
        <p:sp>
          <p:nvSpPr>
            <p:cNvPr id="273" name="Google Shape;27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74" name="Google Shape;274;p26"/>
            <p:cNvSpPr txBox="1"/>
            <p:nvPr/>
          </p:nvSpPr>
          <p:spPr>
            <a:xfrm>
              <a:off x="13456" y="175848"/>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Tabletop simulations</a:t>
              </a:r>
              <a:endParaRPr b="0" i="0" sz="1100" u="none" cap="none" strike="noStrike">
                <a:solidFill>
                  <a:srgbClr val="333333"/>
                </a:solidFill>
                <a:latin typeface="Arial"/>
                <a:ea typeface="Arial"/>
                <a:cs typeface="Arial"/>
                <a:sym typeface="Arial"/>
              </a:endParaRPr>
            </a:p>
          </p:txBody>
        </p:sp>
      </p:grpSp>
      <p:grpSp>
        <p:nvGrpSpPr>
          <p:cNvPr id="275" name="Google Shape;275;p26"/>
          <p:cNvGrpSpPr/>
          <p:nvPr/>
        </p:nvGrpSpPr>
        <p:grpSpPr>
          <a:xfrm>
            <a:off x="1733254" y="1968421"/>
            <a:ext cx="539183" cy="318984"/>
            <a:chOff x="0" y="-1"/>
            <a:chExt cx="743700" cy="459300"/>
          </a:xfrm>
        </p:grpSpPr>
        <p:sp>
          <p:nvSpPr>
            <p:cNvPr id="276" name="Google Shape;27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77" name="Google Shape;277;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Make information provenance available</a:t>
              </a:r>
              <a:endParaRPr b="0" i="0" sz="1100" u="none" cap="none" strike="noStrike">
                <a:solidFill>
                  <a:srgbClr val="333333"/>
                </a:solidFill>
                <a:latin typeface="Arial"/>
                <a:ea typeface="Arial"/>
                <a:cs typeface="Arial"/>
                <a:sym typeface="Arial"/>
              </a:endParaRPr>
            </a:p>
          </p:txBody>
        </p:sp>
      </p:grpSp>
      <p:grpSp>
        <p:nvGrpSpPr>
          <p:cNvPr id="278" name="Google Shape;278;p26"/>
          <p:cNvGrpSpPr/>
          <p:nvPr/>
        </p:nvGrpSpPr>
        <p:grpSpPr>
          <a:xfrm>
            <a:off x="1733254" y="2316788"/>
            <a:ext cx="539183" cy="318984"/>
            <a:chOff x="0" y="-1"/>
            <a:chExt cx="743700" cy="459300"/>
          </a:xfrm>
        </p:grpSpPr>
        <p:sp>
          <p:nvSpPr>
            <p:cNvPr id="279" name="Google Shape;27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280" name="Google Shape;280;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Block access to disinformation resources</a:t>
              </a:r>
              <a:endParaRPr b="0" i="0" sz="1100" u="none" cap="none" strike="noStrike">
                <a:solidFill>
                  <a:srgbClr val="333333"/>
                </a:solidFill>
                <a:latin typeface="Arial"/>
                <a:ea typeface="Arial"/>
                <a:cs typeface="Arial"/>
                <a:sym typeface="Arial"/>
              </a:endParaRPr>
            </a:p>
          </p:txBody>
        </p:sp>
      </p:grpSp>
      <p:grpSp>
        <p:nvGrpSpPr>
          <p:cNvPr id="281" name="Google Shape;281;p26"/>
          <p:cNvGrpSpPr/>
          <p:nvPr/>
        </p:nvGrpSpPr>
        <p:grpSpPr>
          <a:xfrm>
            <a:off x="1733254" y="2665155"/>
            <a:ext cx="539183" cy="318984"/>
            <a:chOff x="0" y="-1"/>
            <a:chExt cx="743700" cy="459300"/>
          </a:xfrm>
        </p:grpSpPr>
        <p:sp>
          <p:nvSpPr>
            <p:cNvPr id="282" name="Google Shape;28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83" name="Google Shape;283;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Educate influencers</a:t>
              </a:r>
              <a:endParaRPr b="0" i="0" sz="1100" u="none" cap="none" strike="noStrike">
                <a:latin typeface="Arial"/>
                <a:ea typeface="Arial"/>
                <a:cs typeface="Arial"/>
                <a:sym typeface="Arial"/>
              </a:endParaRPr>
            </a:p>
          </p:txBody>
        </p:sp>
      </p:grpSp>
      <p:grpSp>
        <p:nvGrpSpPr>
          <p:cNvPr id="284" name="Google Shape;284;p26"/>
          <p:cNvGrpSpPr/>
          <p:nvPr/>
        </p:nvGrpSpPr>
        <p:grpSpPr>
          <a:xfrm>
            <a:off x="1733254" y="3013521"/>
            <a:ext cx="539183" cy="318984"/>
            <a:chOff x="0" y="-1"/>
            <a:chExt cx="743700" cy="459300"/>
          </a:xfrm>
        </p:grpSpPr>
        <p:sp>
          <p:nvSpPr>
            <p:cNvPr id="285" name="Google Shape;28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86" name="Google Shape;286;p26"/>
            <p:cNvSpPr txBox="1"/>
            <p:nvPr/>
          </p:nvSpPr>
          <p:spPr>
            <a:xfrm>
              <a:off x="13456" y="103980"/>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Buy out troll farm employees / offer jobs</a:t>
              </a:r>
              <a:endParaRPr b="0" i="0" sz="1100" u="none" cap="none" strike="noStrike">
                <a:latin typeface="Arial"/>
                <a:ea typeface="Arial"/>
                <a:cs typeface="Arial"/>
                <a:sym typeface="Arial"/>
              </a:endParaRPr>
            </a:p>
          </p:txBody>
        </p:sp>
      </p:grpSp>
      <p:grpSp>
        <p:nvGrpSpPr>
          <p:cNvPr id="287" name="Google Shape;287;p26"/>
          <p:cNvGrpSpPr/>
          <p:nvPr/>
        </p:nvGrpSpPr>
        <p:grpSpPr>
          <a:xfrm>
            <a:off x="1733254" y="3361888"/>
            <a:ext cx="539183" cy="318984"/>
            <a:chOff x="0" y="-1"/>
            <a:chExt cx="743700" cy="459300"/>
          </a:xfrm>
        </p:grpSpPr>
        <p:sp>
          <p:nvSpPr>
            <p:cNvPr id="288" name="Google Shape;28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89" name="Google Shape;289;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Legal action against for-profit engagement farms</a:t>
              </a:r>
              <a:endParaRPr b="0" i="0" sz="1100" u="none" cap="none" strike="noStrike">
                <a:latin typeface="Arial"/>
                <a:ea typeface="Arial"/>
                <a:cs typeface="Arial"/>
                <a:sym typeface="Arial"/>
              </a:endParaRPr>
            </a:p>
          </p:txBody>
        </p:sp>
      </p:grpSp>
      <p:grpSp>
        <p:nvGrpSpPr>
          <p:cNvPr id="290" name="Google Shape;290;p26"/>
          <p:cNvGrpSpPr/>
          <p:nvPr/>
        </p:nvGrpSpPr>
        <p:grpSpPr>
          <a:xfrm>
            <a:off x="1733254" y="3710256"/>
            <a:ext cx="539183" cy="318984"/>
            <a:chOff x="0" y="-1"/>
            <a:chExt cx="743700" cy="459300"/>
          </a:xfrm>
        </p:grpSpPr>
        <p:sp>
          <p:nvSpPr>
            <p:cNvPr id="291" name="Google Shape;29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92" name="Google Shape;292;p26"/>
            <p:cNvSpPr txBox="1"/>
            <p:nvPr/>
          </p:nvSpPr>
          <p:spPr>
            <a:xfrm>
              <a:off x="13456" y="138270"/>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Develop compelling counter narratives</a:t>
              </a:r>
              <a:endParaRPr b="0" i="0" sz="1100" u="none" cap="none" strike="noStrike">
                <a:latin typeface="Arial"/>
                <a:ea typeface="Arial"/>
                <a:cs typeface="Arial"/>
                <a:sym typeface="Arial"/>
              </a:endParaRPr>
            </a:p>
          </p:txBody>
        </p:sp>
      </p:grpSp>
      <p:grpSp>
        <p:nvGrpSpPr>
          <p:cNvPr id="293" name="Google Shape;293;p26"/>
          <p:cNvGrpSpPr/>
          <p:nvPr/>
        </p:nvGrpSpPr>
        <p:grpSpPr>
          <a:xfrm>
            <a:off x="1733254" y="4058622"/>
            <a:ext cx="539183" cy="318984"/>
            <a:chOff x="0" y="-1"/>
            <a:chExt cx="743700" cy="459300"/>
          </a:xfrm>
        </p:grpSpPr>
        <p:sp>
          <p:nvSpPr>
            <p:cNvPr id="294" name="Google Shape;29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95" name="Google Shape;295;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Run competing campaigns</a:t>
              </a:r>
              <a:endParaRPr b="0" i="0" sz="1100" u="none" cap="none" strike="noStrike">
                <a:latin typeface="Arial"/>
                <a:ea typeface="Arial"/>
                <a:cs typeface="Arial"/>
                <a:sym typeface="Arial"/>
              </a:endParaRPr>
            </a:p>
          </p:txBody>
        </p:sp>
      </p:grpSp>
      <p:grpSp>
        <p:nvGrpSpPr>
          <p:cNvPr id="296" name="Google Shape;296;p26"/>
          <p:cNvGrpSpPr/>
          <p:nvPr/>
        </p:nvGrpSpPr>
        <p:grpSpPr>
          <a:xfrm>
            <a:off x="1733254" y="4406988"/>
            <a:ext cx="539183" cy="318984"/>
            <a:chOff x="0" y="-1"/>
            <a:chExt cx="743700" cy="459300"/>
          </a:xfrm>
        </p:grpSpPr>
        <p:sp>
          <p:nvSpPr>
            <p:cNvPr id="297" name="Google Shape;29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298" name="Google Shape;298;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299" name="Google Shape;299;p26"/>
          <p:cNvGrpSpPr/>
          <p:nvPr/>
        </p:nvGrpSpPr>
        <p:grpSpPr>
          <a:xfrm>
            <a:off x="2363033" y="1271687"/>
            <a:ext cx="539183" cy="318984"/>
            <a:chOff x="0" y="-1"/>
            <a:chExt cx="743700" cy="459300"/>
          </a:xfrm>
        </p:grpSpPr>
        <p:sp>
          <p:nvSpPr>
            <p:cNvPr id="300" name="Google Shape;30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01" name="Google Shape;301;p26"/>
            <p:cNvSpPr txBox="1"/>
            <p:nvPr/>
          </p:nvSpPr>
          <p:spPr>
            <a:xfrm>
              <a:off x="13456" y="122396"/>
              <a:ext cx="716700" cy="2493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Find and train influencers</a:t>
              </a:r>
              <a:endParaRPr b="0" i="0" sz="1100" u="none" cap="none" strike="noStrike">
                <a:solidFill>
                  <a:srgbClr val="333333"/>
                </a:solidFill>
                <a:latin typeface="Arial"/>
                <a:ea typeface="Arial"/>
                <a:cs typeface="Arial"/>
                <a:sym typeface="Arial"/>
              </a:endParaRPr>
            </a:p>
          </p:txBody>
        </p:sp>
      </p:grpSp>
      <p:grpSp>
        <p:nvGrpSpPr>
          <p:cNvPr id="302" name="Google Shape;302;p26"/>
          <p:cNvGrpSpPr/>
          <p:nvPr/>
        </p:nvGrpSpPr>
        <p:grpSpPr>
          <a:xfrm>
            <a:off x="2363033" y="1620054"/>
            <a:ext cx="539183" cy="318984"/>
            <a:chOff x="0" y="-1"/>
            <a:chExt cx="743700" cy="459300"/>
          </a:xfrm>
        </p:grpSpPr>
        <p:sp>
          <p:nvSpPr>
            <p:cNvPr id="303" name="Google Shape;30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04" name="Google Shape;304;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Counter-social engineering training</a:t>
              </a:r>
              <a:endParaRPr b="0" i="0" sz="1100" u="none" cap="none" strike="noStrike">
                <a:solidFill>
                  <a:srgbClr val="333333"/>
                </a:solidFill>
                <a:latin typeface="Arial"/>
                <a:ea typeface="Arial"/>
                <a:cs typeface="Arial"/>
                <a:sym typeface="Arial"/>
              </a:endParaRPr>
            </a:p>
          </p:txBody>
        </p:sp>
      </p:grpSp>
      <p:grpSp>
        <p:nvGrpSpPr>
          <p:cNvPr id="305" name="Google Shape;305;p26"/>
          <p:cNvGrpSpPr/>
          <p:nvPr/>
        </p:nvGrpSpPr>
        <p:grpSpPr>
          <a:xfrm>
            <a:off x="2363033" y="1968421"/>
            <a:ext cx="539183" cy="318984"/>
            <a:chOff x="0" y="-1"/>
            <a:chExt cx="743700" cy="459300"/>
          </a:xfrm>
        </p:grpSpPr>
        <p:sp>
          <p:nvSpPr>
            <p:cNvPr id="306" name="Google Shape;30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07" name="Google Shape;307;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Ban incident actors from funding sites</a:t>
              </a:r>
              <a:endParaRPr b="0" i="0" sz="1100" u="none" cap="none" strike="noStrike">
                <a:solidFill>
                  <a:srgbClr val="333333"/>
                </a:solidFill>
                <a:latin typeface="Arial"/>
                <a:ea typeface="Arial"/>
                <a:cs typeface="Arial"/>
                <a:sym typeface="Arial"/>
              </a:endParaRPr>
            </a:p>
          </p:txBody>
        </p:sp>
      </p:grpSp>
      <p:grpSp>
        <p:nvGrpSpPr>
          <p:cNvPr id="308" name="Google Shape;308;p26"/>
          <p:cNvGrpSpPr/>
          <p:nvPr/>
        </p:nvGrpSpPr>
        <p:grpSpPr>
          <a:xfrm>
            <a:off x="2363033" y="2316788"/>
            <a:ext cx="539183" cy="318984"/>
            <a:chOff x="0" y="-1"/>
            <a:chExt cx="743700" cy="459300"/>
          </a:xfrm>
        </p:grpSpPr>
        <p:sp>
          <p:nvSpPr>
            <p:cNvPr id="309" name="Google Shape;30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10" name="Google Shape;310;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Address truth in narratives</a:t>
              </a:r>
              <a:endParaRPr b="0" i="0" sz="1100" u="none" cap="none" strike="noStrike">
                <a:solidFill>
                  <a:srgbClr val="333333"/>
                </a:solidFill>
                <a:latin typeface="Arial"/>
                <a:ea typeface="Arial"/>
                <a:cs typeface="Arial"/>
                <a:sym typeface="Arial"/>
              </a:endParaRPr>
            </a:p>
          </p:txBody>
        </p:sp>
      </p:grpSp>
      <p:grpSp>
        <p:nvGrpSpPr>
          <p:cNvPr id="311" name="Google Shape;311;p26"/>
          <p:cNvGrpSpPr/>
          <p:nvPr/>
        </p:nvGrpSpPr>
        <p:grpSpPr>
          <a:xfrm>
            <a:off x="2363033" y="2665155"/>
            <a:ext cx="539183" cy="318984"/>
            <a:chOff x="0" y="-1"/>
            <a:chExt cx="743700" cy="459300"/>
          </a:xfrm>
        </p:grpSpPr>
        <p:sp>
          <p:nvSpPr>
            <p:cNvPr id="312" name="Google Shape;31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13" name="Google Shape;313;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Marginalise and discredit extremist groups</a:t>
              </a:r>
              <a:endParaRPr b="0" i="0" sz="1100" u="none" cap="none" strike="noStrike">
                <a:latin typeface="Arial"/>
                <a:ea typeface="Arial"/>
                <a:cs typeface="Arial"/>
                <a:sym typeface="Arial"/>
              </a:endParaRPr>
            </a:p>
          </p:txBody>
        </p:sp>
      </p:grpSp>
      <p:grpSp>
        <p:nvGrpSpPr>
          <p:cNvPr id="314" name="Google Shape;314;p26"/>
          <p:cNvGrpSpPr/>
          <p:nvPr/>
        </p:nvGrpSpPr>
        <p:grpSpPr>
          <a:xfrm>
            <a:off x="2363033" y="3013521"/>
            <a:ext cx="539183" cy="318984"/>
            <a:chOff x="0" y="-1"/>
            <a:chExt cx="743700" cy="459300"/>
          </a:xfrm>
        </p:grpSpPr>
        <p:sp>
          <p:nvSpPr>
            <p:cNvPr id="315" name="Google Shape;31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16" name="Google Shape;316;p26"/>
            <p:cNvSpPr txBox="1"/>
            <p:nvPr/>
          </p:nvSpPr>
          <p:spPr>
            <a:xfrm>
              <a:off x="13456" y="103980"/>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Ensure platforms are taking down accounts</a:t>
              </a:r>
              <a:endParaRPr b="0" i="0" sz="1100" u="none" cap="none" strike="noStrike">
                <a:latin typeface="Arial"/>
                <a:ea typeface="Arial"/>
                <a:cs typeface="Arial"/>
                <a:sym typeface="Arial"/>
              </a:endParaRPr>
            </a:p>
          </p:txBody>
        </p:sp>
      </p:grpSp>
      <p:grpSp>
        <p:nvGrpSpPr>
          <p:cNvPr id="317" name="Google Shape;317;p26"/>
          <p:cNvGrpSpPr/>
          <p:nvPr/>
        </p:nvGrpSpPr>
        <p:grpSpPr>
          <a:xfrm>
            <a:off x="2363033" y="3361888"/>
            <a:ext cx="539183" cy="318984"/>
            <a:chOff x="0" y="-1"/>
            <a:chExt cx="743700" cy="459300"/>
          </a:xfrm>
        </p:grpSpPr>
        <p:sp>
          <p:nvSpPr>
            <p:cNvPr id="318" name="Google Shape;31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19" name="Google Shape;319;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Name and shame disinformation influencers</a:t>
              </a:r>
              <a:endParaRPr b="0" i="0" sz="1100" u="none" cap="none" strike="noStrike">
                <a:latin typeface="Arial"/>
                <a:ea typeface="Arial"/>
                <a:cs typeface="Arial"/>
                <a:sym typeface="Arial"/>
              </a:endParaRPr>
            </a:p>
          </p:txBody>
        </p:sp>
      </p:grpSp>
      <p:grpSp>
        <p:nvGrpSpPr>
          <p:cNvPr id="320" name="Google Shape;320;p26"/>
          <p:cNvGrpSpPr/>
          <p:nvPr/>
        </p:nvGrpSpPr>
        <p:grpSpPr>
          <a:xfrm>
            <a:off x="2363033" y="3710256"/>
            <a:ext cx="539183" cy="318984"/>
            <a:chOff x="0" y="-1"/>
            <a:chExt cx="743700" cy="459300"/>
          </a:xfrm>
        </p:grpSpPr>
        <p:sp>
          <p:nvSpPr>
            <p:cNvPr id="321" name="Google Shape;32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22" name="Google Shape;322;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Denigrate funding recipient / project</a:t>
              </a:r>
              <a:endParaRPr b="0" i="0" sz="1100" u="none" cap="none" strike="noStrike">
                <a:latin typeface="Arial"/>
                <a:ea typeface="Arial"/>
                <a:cs typeface="Arial"/>
                <a:sym typeface="Arial"/>
              </a:endParaRPr>
            </a:p>
          </p:txBody>
        </p:sp>
      </p:grpSp>
      <p:grpSp>
        <p:nvGrpSpPr>
          <p:cNvPr id="323" name="Google Shape;323;p26"/>
          <p:cNvGrpSpPr/>
          <p:nvPr/>
        </p:nvGrpSpPr>
        <p:grpSpPr>
          <a:xfrm>
            <a:off x="2363033" y="4058622"/>
            <a:ext cx="539183" cy="318984"/>
            <a:chOff x="0" y="-1"/>
            <a:chExt cx="743700" cy="459300"/>
          </a:xfrm>
        </p:grpSpPr>
        <p:sp>
          <p:nvSpPr>
            <p:cNvPr id="324" name="Google Shape;32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25" name="Google Shape;325;p26"/>
            <p:cNvSpPr txBox="1"/>
            <p:nvPr/>
          </p:nvSpPr>
          <p:spPr>
            <a:xfrm>
              <a:off x="13456" y="175849"/>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Infiltrate in-groups</a:t>
              </a:r>
              <a:endParaRPr b="0" i="0" sz="1100" u="none" cap="none" strike="noStrike">
                <a:latin typeface="Arial"/>
                <a:ea typeface="Arial"/>
                <a:cs typeface="Arial"/>
                <a:sym typeface="Arial"/>
              </a:endParaRPr>
            </a:p>
          </p:txBody>
        </p:sp>
      </p:grpSp>
      <p:grpSp>
        <p:nvGrpSpPr>
          <p:cNvPr id="326" name="Google Shape;326;p26"/>
          <p:cNvGrpSpPr/>
          <p:nvPr/>
        </p:nvGrpSpPr>
        <p:grpSpPr>
          <a:xfrm>
            <a:off x="2363033" y="4406988"/>
            <a:ext cx="539183" cy="318984"/>
            <a:chOff x="0" y="-1"/>
            <a:chExt cx="743700" cy="459300"/>
          </a:xfrm>
        </p:grpSpPr>
        <p:sp>
          <p:nvSpPr>
            <p:cNvPr id="327" name="Google Shape;32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28" name="Google Shape;328;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329" name="Google Shape;329;p26"/>
          <p:cNvGrpSpPr/>
          <p:nvPr/>
        </p:nvGrpSpPr>
        <p:grpSpPr>
          <a:xfrm>
            <a:off x="2947518" y="1271687"/>
            <a:ext cx="539183" cy="327524"/>
            <a:chOff x="0" y="-1"/>
            <a:chExt cx="743700" cy="471597"/>
          </a:xfrm>
        </p:grpSpPr>
        <p:sp>
          <p:nvSpPr>
            <p:cNvPr id="330" name="Google Shape;33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31" name="Google Shape;331;p26"/>
            <p:cNvSpPr txBox="1"/>
            <p:nvPr/>
          </p:nvSpPr>
          <p:spPr>
            <a:xfrm>
              <a:off x="13456" y="122396"/>
              <a:ext cx="716700" cy="3492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Remove old and unused accounts </a:t>
              </a:r>
              <a:endParaRPr b="0" i="0" sz="1100" u="none" cap="none" strike="noStrike">
                <a:solidFill>
                  <a:srgbClr val="333333"/>
                </a:solidFill>
                <a:latin typeface="Arial"/>
                <a:ea typeface="Arial"/>
                <a:cs typeface="Arial"/>
                <a:sym typeface="Arial"/>
              </a:endParaRPr>
            </a:p>
          </p:txBody>
        </p:sp>
      </p:grpSp>
      <p:grpSp>
        <p:nvGrpSpPr>
          <p:cNvPr id="332" name="Google Shape;332;p26"/>
          <p:cNvGrpSpPr/>
          <p:nvPr/>
        </p:nvGrpSpPr>
        <p:grpSpPr>
          <a:xfrm>
            <a:off x="2947518" y="1620054"/>
            <a:ext cx="539183" cy="318984"/>
            <a:chOff x="0" y="-1"/>
            <a:chExt cx="743700" cy="459300"/>
          </a:xfrm>
        </p:grpSpPr>
        <p:sp>
          <p:nvSpPr>
            <p:cNvPr id="333" name="Google Shape;33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34" name="Google Shape;334;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Unravel Potemkin villages</a:t>
              </a:r>
              <a:endParaRPr b="0" i="0" sz="1100" u="none" cap="none" strike="noStrike">
                <a:solidFill>
                  <a:srgbClr val="333333"/>
                </a:solidFill>
                <a:latin typeface="Arial"/>
                <a:ea typeface="Arial"/>
                <a:cs typeface="Arial"/>
                <a:sym typeface="Arial"/>
              </a:endParaRPr>
            </a:p>
          </p:txBody>
        </p:sp>
      </p:grpSp>
      <p:grpSp>
        <p:nvGrpSpPr>
          <p:cNvPr id="335" name="Google Shape;335;p26"/>
          <p:cNvGrpSpPr/>
          <p:nvPr/>
        </p:nvGrpSpPr>
        <p:grpSpPr>
          <a:xfrm>
            <a:off x="2947518" y="1968421"/>
            <a:ext cx="539183" cy="318984"/>
            <a:chOff x="0" y="-1"/>
            <a:chExt cx="743700" cy="459300"/>
          </a:xfrm>
        </p:grpSpPr>
        <p:sp>
          <p:nvSpPr>
            <p:cNvPr id="336" name="Google Shape;33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37" name="Google Shape;337;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Verify project before posting fund requests</a:t>
              </a:r>
              <a:endParaRPr b="0" i="0" sz="1100" u="none" cap="none" strike="noStrike">
                <a:solidFill>
                  <a:srgbClr val="333333"/>
                </a:solidFill>
                <a:latin typeface="Arial"/>
                <a:ea typeface="Arial"/>
                <a:cs typeface="Arial"/>
                <a:sym typeface="Arial"/>
              </a:endParaRPr>
            </a:p>
          </p:txBody>
        </p:sp>
      </p:grpSp>
      <p:grpSp>
        <p:nvGrpSpPr>
          <p:cNvPr id="338" name="Google Shape;338;p26"/>
          <p:cNvGrpSpPr/>
          <p:nvPr/>
        </p:nvGrpSpPr>
        <p:grpSpPr>
          <a:xfrm>
            <a:off x="2947518" y="2316788"/>
            <a:ext cx="539183" cy="318984"/>
            <a:chOff x="0" y="-1"/>
            <a:chExt cx="743700" cy="459300"/>
          </a:xfrm>
        </p:grpSpPr>
        <p:sp>
          <p:nvSpPr>
            <p:cNvPr id="339" name="Google Shape;33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40" name="Google Shape;340;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Encourage people to leave social media</a:t>
              </a:r>
              <a:endParaRPr b="0" i="0" sz="1100" u="none" cap="none" strike="noStrike">
                <a:solidFill>
                  <a:srgbClr val="333333"/>
                </a:solidFill>
                <a:latin typeface="Arial"/>
                <a:ea typeface="Arial"/>
                <a:cs typeface="Arial"/>
                <a:sym typeface="Arial"/>
              </a:endParaRPr>
            </a:p>
          </p:txBody>
        </p:sp>
      </p:grpSp>
      <p:grpSp>
        <p:nvGrpSpPr>
          <p:cNvPr id="341" name="Google Shape;341;p26"/>
          <p:cNvGrpSpPr/>
          <p:nvPr/>
        </p:nvGrpSpPr>
        <p:grpSpPr>
          <a:xfrm>
            <a:off x="2947518" y="2665155"/>
            <a:ext cx="539183" cy="318984"/>
            <a:chOff x="0" y="-1"/>
            <a:chExt cx="743700" cy="459300"/>
          </a:xfrm>
        </p:grpSpPr>
        <p:sp>
          <p:nvSpPr>
            <p:cNvPr id="342" name="Google Shape;34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43" name="Google Shape;343;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Deplatform message groups and boards</a:t>
              </a:r>
              <a:endParaRPr b="0" i="0" sz="1100" u="none" cap="none" strike="noStrike">
                <a:latin typeface="Arial"/>
                <a:ea typeface="Arial"/>
                <a:cs typeface="Arial"/>
                <a:sym typeface="Arial"/>
              </a:endParaRPr>
            </a:p>
          </p:txBody>
        </p:sp>
      </p:grpSp>
      <p:grpSp>
        <p:nvGrpSpPr>
          <p:cNvPr id="344" name="Google Shape;344;p26"/>
          <p:cNvGrpSpPr/>
          <p:nvPr/>
        </p:nvGrpSpPr>
        <p:grpSpPr>
          <a:xfrm>
            <a:off x="2947518" y="3013521"/>
            <a:ext cx="539183" cy="322652"/>
            <a:chOff x="0" y="-1"/>
            <a:chExt cx="743700" cy="464581"/>
          </a:xfrm>
        </p:grpSpPr>
        <p:sp>
          <p:nvSpPr>
            <p:cNvPr id="345" name="Google Shape;34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46" name="Google Shape;346;p26"/>
            <p:cNvSpPr txBox="1"/>
            <p:nvPr/>
          </p:nvSpPr>
          <p:spPr>
            <a:xfrm>
              <a:off x="13456" y="103980"/>
              <a:ext cx="716700" cy="3606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Stop offering press credentials to disinformation outlets</a:t>
              </a:r>
              <a:endParaRPr b="0" i="0" sz="1100" u="none" cap="none" strike="noStrike">
                <a:latin typeface="Arial"/>
                <a:ea typeface="Arial"/>
                <a:cs typeface="Arial"/>
                <a:sym typeface="Arial"/>
              </a:endParaRPr>
            </a:p>
          </p:txBody>
        </p:sp>
      </p:grpSp>
      <p:grpSp>
        <p:nvGrpSpPr>
          <p:cNvPr id="347" name="Google Shape;347;p26"/>
          <p:cNvGrpSpPr/>
          <p:nvPr/>
        </p:nvGrpSpPr>
        <p:grpSpPr>
          <a:xfrm>
            <a:off x="2947518" y="3361888"/>
            <a:ext cx="539183" cy="318984"/>
            <a:chOff x="0" y="-1"/>
            <a:chExt cx="743700" cy="459300"/>
          </a:xfrm>
        </p:grpSpPr>
        <p:sp>
          <p:nvSpPr>
            <p:cNvPr id="348" name="Google Shape;34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49" name="Google Shape;349;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Free open library sources</a:t>
              </a:r>
              <a:endParaRPr b="0" i="0" sz="1100" u="none" cap="none" strike="noStrike">
                <a:latin typeface="Arial"/>
                <a:ea typeface="Arial"/>
                <a:cs typeface="Arial"/>
                <a:sym typeface="Arial"/>
              </a:endParaRPr>
            </a:p>
          </p:txBody>
        </p:sp>
      </p:grpSp>
      <p:grpSp>
        <p:nvGrpSpPr>
          <p:cNvPr id="350" name="Google Shape;350;p26"/>
          <p:cNvGrpSpPr/>
          <p:nvPr/>
        </p:nvGrpSpPr>
        <p:grpSpPr>
          <a:xfrm>
            <a:off x="2947518" y="3710256"/>
            <a:ext cx="539183" cy="318984"/>
            <a:chOff x="0" y="-1"/>
            <a:chExt cx="743700" cy="459300"/>
          </a:xfrm>
        </p:grpSpPr>
        <p:sp>
          <p:nvSpPr>
            <p:cNvPr id="351" name="Google Shape;35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52" name="Google Shape;352;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Social media source removal</a:t>
              </a:r>
              <a:endParaRPr b="0" i="0" sz="1100" u="none" cap="none" strike="noStrike">
                <a:latin typeface="Arial"/>
                <a:ea typeface="Arial"/>
                <a:cs typeface="Arial"/>
                <a:sym typeface="Arial"/>
              </a:endParaRPr>
            </a:p>
          </p:txBody>
        </p:sp>
      </p:grpSp>
      <p:grpSp>
        <p:nvGrpSpPr>
          <p:cNvPr id="353" name="Google Shape;353;p26"/>
          <p:cNvGrpSpPr/>
          <p:nvPr/>
        </p:nvGrpSpPr>
        <p:grpSpPr>
          <a:xfrm>
            <a:off x="2947518" y="4058622"/>
            <a:ext cx="539183" cy="318984"/>
            <a:chOff x="0" y="-1"/>
            <a:chExt cx="743700" cy="459300"/>
          </a:xfrm>
        </p:grpSpPr>
        <p:sp>
          <p:nvSpPr>
            <p:cNvPr id="354" name="Google Shape;35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55" name="Google Shape;355;p26"/>
            <p:cNvSpPr txBox="1"/>
            <p:nvPr/>
          </p:nvSpPr>
          <p:spPr>
            <a:xfrm>
              <a:off x="13456" y="103980"/>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Infiltrate disinformation platforms</a:t>
              </a:r>
              <a:endParaRPr b="0" i="0" sz="1100" u="none" cap="none" strike="noStrike">
                <a:latin typeface="Arial"/>
                <a:ea typeface="Arial"/>
                <a:cs typeface="Arial"/>
                <a:sym typeface="Arial"/>
              </a:endParaRPr>
            </a:p>
          </p:txBody>
        </p:sp>
      </p:grpSp>
      <p:grpSp>
        <p:nvGrpSpPr>
          <p:cNvPr id="356" name="Google Shape;356;p26"/>
          <p:cNvGrpSpPr/>
          <p:nvPr/>
        </p:nvGrpSpPr>
        <p:grpSpPr>
          <a:xfrm>
            <a:off x="2947518" y="4406988"/>
            <a:ext cx="539183" cy="318984"/>
            <a:chOff x="0" y="-1"/>
            <a:chExt cx="743700" cy="459300"/>
          </a:xfrm>
        </p:grpSpPr>
        <p:sp>
          <p:nvSpPr>
            <p:cNvPr id="357" name="Google Shape;35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58" name="Google Shape;358;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359" name="Google Shape;359;p26"/>
          <p:cNvGrpSpPr/>
          <p:nvPr/>
        </p:nvGrpSpPr>
        <p:grpSpPr>
          <a:xfrm>
            <a:off x="3532002" y="1271687"/>
            <a:ext cx="539182" cy="318984"/>
            <a:chOff x="0" y="-1"/>
            <a:chExt cx="743700" cy="459300"/>
          </a:xfrm>
        </p:grpSpPr>
        <p:sp>
          <p:nvSpPr>
            <p:cNvPr id="360" name="Google Shape;36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61" name="Google Shape;361;p26"/>
            <p:cNvSpPr txBox="1"/>
            <p:nvPr/>
          </p:nvSpPr>
          <p:spPr>
            <a:xfrm>
              <a:off x="13456" y="122396"/>
              <a:ext cx="716700" cy="2493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Fill information voids</a:t>
              </a:r>
              <a:endParaRPr b="0" i="0" sz="1100" u="none" cap="none" strike="noStrike">
                <a:solidFill>
                  <a:srgbClr val="333333"/>
                </a:solidFill>
                <a:latin typeface="Arial"/>
                <a:ea typeface="Arial"/>
                <a:cs typeface="Arial"/>
                <a:sym typeface="Arial"/>
              </a:endParaRPr>
            </a:p>
          </p:txBody>
        </p:sp>
      </p:grpSp>
      <p:grpSp>
        <p:nvGrpSpPr>
          <p:cNvPr id="362" name="Google Shape;362;p26"/>
          <p:cNvGrpSpPr/>
          <p:nvPr/>
        </p:nvGrpSpPr>
        <p:grpSpPr>
          <a:xfrm>
            <a:off x="3532002" y="1620054"/>
            <a:ext cx="539182" cy="318984"/>
            <a:chOff x="0" y="-1"/>
            <a:chExt cx="743700" cy="459300"/>
          </a:xfrm>
        </p:grpSpPr>
        <p:sp>
          <p:nvSpPr>
            <p:cNvPr id="363" name="Google Shape;36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64" name="Google Shape;364;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Stem flow of advertising money</a:t>
              </a:r>
              <a:endParaRPr b="0" i="0" sz="1100" u="none" cap="none" strike="noStrike">
                <a:solidFill>
                  <a:srgbClr val="333333"/>
                </a:solidFill>
                <a:latin typeface="Arial"/>
                <a:ea typeface="Arial"/>
                <a:cs typeface="Arial"/>
                <a:sym typeface="Arial"/>
              </a:endParaRPr>
            </a:p>
          </p:txBody>
        </p:sp>
      </p:grpSp>
      <p:grpSp>
        <p:nvGrpSpPr>
          <p:cNvPr id="365" name="Google Shape;365;p26"/>
          <p:cNvGrpSpPr/>
          <p:nvPr/>
        </p:nvGrpSpPr>
        <p:grpSpPr>
          <a:xfrm>
            <a:off x="3532002" y="1968422"/>
            <a:ext cx="539182" cy="322651"/>
            <a:chOff x="0" y="-1"/>
            <a:chExt cx="743700" cy="464580"/>
          </a:xfrm>
        </p:grpSpPr>
        <p:sp>
          <p:nvSpPr>
            <p:cNvPr id="366" name="Google Shape;36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67" name="Google Shape;367;p26"/>
            <p:cNvSpPr txBox="1"/>
            <p:nvPr/>
          </p:nvSpPr>
          <p:spPr>
            <a:xfrm>
              <a:off x="13456" y="103979"/>
              <a:ext cx="716700" cy="3606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Buy more advertising than disinformation creators</a:t>
              </a:r>
              <a:endParaRPr b="0" i="0" sz="1100" u="none" cap="none" strike="noStrike">
                <a:solidFill>
                  <a:srgbClr val="333333"/>
                </a:solidFill>
                <a:latin typeface="Arial"/>
                <a:ea typeface="Arial"/>
                <a:cs typeface="Arial"/>
                <a:sym typeface="Arial"/>
              </a:endParaRPr>
            </a:p>
          </p:txBody>
        </p:sp>
      </p:grpSp>
      <p:grpSp>
        <p:nvGrpSpPr>
          <p:cNvPr id="368" name="Google Shape;368;p26"/>
          <p:cNvGrpSpPr/>
          <p:nvPr/>
        </p:nvGrpSpPr>
        <p:grpSpPr>
          <a:xfrm>
            <a:off x="3532002" y="2316789"/>
            <a:ext cx="539182" cy="318984"/>
            <a:chOff x="0" y="-1"/>
            <a:chExt cx="743700" cy="459300"/>
          </a:xfrm>
        </p:grpSpPr>
        <p:sp>
          <p:nvSpPr>
            <p:cNvPr id="369" name="Google Shape;36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70" name="Google Shape;370;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Reduce political targeting</a:t>
              </a:r>
              <a:endParaRPr b="0" i="0" sz="1100" u="none" cap="none" strike="noStrike">
                <a:solidFill>
                  <a:srgbClr val="333333"/>
                </a:solidFill>
                <a:latin typeface="Arial"/>
                <a:ea typeface="Arial"/>
                <a:cs typeface="Arial"/>
                <a:sym typeface="Arial"/>
              </a:endParaRPr>
            </a:p>
          </p:txBody>
        </p:sp>
      </p:grpSp>
      <p:grpSp>
        <p:nvGrpSpPr>
          <p:cNvPr id="371" name="Google Shape;371;p26"/>
          <p:cNvGrpSpPr/>
          <p:nvPr/>
        </p:nvGrpSpPr>
        <p:grpSpPr>
          <a:xfrm>
            <a:off x="3532002" y="2665155"/>
            <a:ext cx="539182" cy="318984"/>
            <a:chOff x="0" y="-1"/>
            <a:chExt cx="743700" cy="459300"/>
          </a:xfrm>
        </p:grpSpPr>
        <p:sp>
          <p:nvSpPr>
            <p:cNvPr id="372" name="Google Shape;37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73" name="Google Shape;373;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Co-opt disinformation hashtags</a:t>
              </a:r>
              <a:endParaRPr b="0" i="0" sz="1100" u="none" cap="none" strike="noStrike">
                <a:latin typeface="Arial"/>
                <a:ea typeface="Arial"/>
                <a:cs typeface="Arial"/>
                <a:sym typeface="Arial"/>
              </a:endParaRPr>
            </a:p>
          </p:txBody>
        </p:sp>
      </p:grpSp>
      <p:grpSp>
        <p:nvGrpSpPr>
          <p:cNvPr id="374" name="Google Shape;374;p26"/>
          <p:cNvGrpSpPr/>
          <p:nvPr/>
        </p:nvGrpSpPr>
        <p:grpSpPr>
          <a:xfrm>
            <a:off x="3532002" y="3013521"/>
            <a:ext cx="539182" cy="318984"/>
            <a:chOff x="0" y="-1"/>
            <a:chExt cx="743700" cy="459300"/>
          </a:xfrm>
        </p:grpSpPr>
        <p:sp>
          <p:nvSpPr>
            <p:cNvPr id="375" name="Google Shape;37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76" name="Google Shape;376;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Mentorship: elders, youth, credit</a:t>
              </a:r>
              <a:endParaRPr b="0" i="0" sz="1100" u="none" cap="none" strike="noStrike">
                <a:latin typeface="Arial"/>
                <a:ea typeface="Arial"/>
                <a:cs typeface="Arial"/>
                <a:sym typeface="Arial"/>
              </a:endParaRPr>
            </a:p>
          </p:txBody>
        </p:sp>
      </p:grpSp>
      <p:grpSp>
        <p:nvGrpSpPr>
          <p:cNvPr id="377" name="Google Shape;377;p26"/>
          <p:cNvGrpSpPr/>
          <p:nvPr/>
        </p:nvGrpSpPr>
        <p:grpSpPr>
          <a:xfrm>
            <a:off x="4116490" y="1271687"/>
            <a:ext cx="539182" cy="318984"/>
            <a:chOff x="0" y="-1"/>
            <a:chExt cx="743700" cy="459300"/>
          </a:xfrm>
        </p:grpSpPr>
        <p:sp>
          <p:nvSpPr>
            <p:cNvPr id="378" name="Google Shape;37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79" name="Google Shape;379;p26"/>
            <p:cNvSpPr txBox="1"/>
            <p:nvPr/>
          </p:nvSpPr>
          <p:spPr>
            <a:xfrm>
              <a:off x="13456" y="82390"/>
              <a:ext cx="716700" cy="3492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Hijack content and link to information</a:t>
              </a:r>
              <a:endParaRPr b="0" i="0" sz="1100" u="none" cap="none" strike="noStrike">
                <a:solidFill>
                  <a:srgbClr val="333333"/>
                </a:solidFill>
                <a:latin typeface="Arial"/>
                <a:ea typeface="Arial"/>
                <a:cs typeface="Arial"/>
                <a:sym typeface="Arial"/>
              </a:endParaRPr>
            </a:p>
          </p:txBody>
        </p:sp>
      </p:grpSp>
      <p:grpSp>
        <p:nvGrpSpPr>
          <p:cNvPr id="380" name="Google Shape;380;p26"/>
          <p:cNvGrpSpPr/>
          <p:nvPr/>
        </p:nvGrpSpPr>
        <p:grpSpPr>
          <a:xfrm>
            <a:off x="4116490" y="1620054"/>
            <a:ext cx="539182" cy="318984"/>
            <a:chOff x="0" y="-1"/>
            <a:chExt cx="743700" cy="459300"/>
          </a:xfrm>
        </p:grpSpPr>
        <p:sp>
          <p:nvSpPr>
            <p:cNvPr id="381" name="Google Shape;38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82" name="Google Shape;382;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Honeypot social community</a:t>
              </a:r>
              <a:endParaRPr b="0" i="0" sz="1100" u="none" cap="none" strike="noStrike">
                <a:solidFill>
                  <a:srgbClr val="333333"/>
                </a:solidFill>
                <a:latin typeface="Arial"/>
                <a:ea typeface="Arial"/>
                <a:cs typeface="Arial"/>
                <a:sym typeface="Arial"/>
              </a:endParaRPr>
            </a:p>
          </p:txBody>
        </p:sp>
      </p:grpSp>
      <p:grpSp>
        <p:nvGrpSpPr>
          <p:cNvPr id="383" name="Google Shape;383;p26"/>
          <p:cNvGrpSpPr/>
          <p:nvPr/>
        </p:nvGrpSpPr>
        <p:grpSpPr>
          <a:xfrm>
            <a:off x="4116490" y="1968422"/>
            <a:ext cx="539182" cy="318984"/>
            <a:chOff x="0" y="-1"/>
            <a:chExt cx="743700" cy="459300"/>
          </a:xfrm>
        </p:grpSpPr>
        <p:sp>
          <p:nvSpPr>
            <p:cNvPr id="384" name="Google Shape;38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85" name="Google Shape;385;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Corporate research funding full disclosure</a:t>
              </a:r>
              <a:endParaRPr b="0" i="0" sz="1100" u="none" cap="none" strike="noStrike">
                <a:solidFill>
                  <a:srgbClr val="333333"/>
                </a:solidFill>
                <a:latin typeface="Arial"/>
                <a:ea typeface="Arial"/>
                <a:cs typeface="Arial"/>
                <a:sym typeface="Arial"/>
              </a:endParaRPr>
            </a:p>
          </p:txBody>
        </p:sp>
      </p:grpSp>
      <p:grpSp>
        <p:nvGrpSpPr>
          <p:cNvPr id="386" name="Google Shape;386;p26"/>
          <p:cNvGrpSpPr/>
          <p:nvPr/>
        </p:nvGrpSpPr>
        <p:grpSpPr>
          <a:xfrm>
            <a:off x="4116490" y="2316789"/>
            <a:ext cx="539182" cy="318984"/>
            <a:chOff x="0" y="-1"/>
            <a:chExt cx="743700" cy="459300"/>
          </a:xfrm>
        </p:grpSpPr>
        <p:sp>
          <p:nvSpPr>
            <p:cNvPr id="387" name="Google Shape;38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388" name="Google Shape;388;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Real-time updates to factcheck database</a:t>
              </a:r>
              <a:endParaRPr b="0" i="0" sz="1100" u="none" cap="none" strike="noStrike">
                <a:solidFill>
                  <a:srgbClr val="333333"/>
                </a:solidFill>
                <a:latin typeface="Arial"/>
                <a:ea typeface="Arial"/>
                <a:cs typeface="Arial"/>
                <a:sym typeface="Arial"/>
              </a:endParaRPr>
            </a:p>
          </p:txBody>
        </p:sp>
      </p:grpSp>
      <p:grpSp>
        <p:nvGrpSpPr>
          <p:cNvPr id="389" name="Google Shape;389;p26"/>
          <p:cNvGrpSpPr/>
          <p:nvPr/>
        </p:nvGrpSpPr>
        <p:grpSpPr>
          <a:xfrm>
            <a:off x="4116490" y="2665155"/>
            <a:ext cx="539182" cy="378072"/>
            <a:chOff x="0" y="-1"/>
            <a:chExt cx="743700" cy="544380"/>
          </a:xfrm>
        </p:grpSpPr>
        <p:sp>
          <p:nvSpPr>
            <p:cNvPr id="390" name="Google Shape;39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91" name="Google Shape;391;p26"/>
            <p:cNvSpPr txBox="1"/>
            <p:nvPr/>
          </p:nvSpPr>
          <p:spPr>
            <a:xfrm>
              <a:off x="13456" y="103979"/>
              <a:ext cx="716700" cy="4404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Remove non-relevant content from special interest groups</a:t>
              </a:r>
              <a:endParaRPr b="0" i="0" sz="1100" u="none" cap="none" strike="noStrike">
                <a:latin typeface="Arial"/>
                <a:ea typeface="Arial"/>
                <a:cs typeface="Arial"/>
                <a:sym typeface="Arial"/>
              </a:endParaRPr>
            </a:p>
          </p:txBody>
        </p:sp>
      </p:grpSp>
      <p:grpSp>
        <p:nvGrpSpPr>
          <p:cNvPr id="392" name="Google Shape;392;p26"/>
          <p:cNvGrpSpPr/>
          <p:nvPr/>
        </p:nvGrpSpPr>
        <p:grpSpPr>
          <a:xfrm>
            <a:off x="4116490" y="3013521"/>
            <a:ext cx="539182" cy="318984"/>
            <a:chOff x="0" y="-1"/>
            <a:chExt cx="743700" cy="459300"/>
          </a:xfrm>
        </p:grpSpPr>
        <p:sp>
          <p:nvSpPr>
            <p:cNvPr id="393" name="Google Shape;39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94" name="Google Shape;394;p26"/>
            <p:cNvSpPr txBox="1"/>
            <p:nvPr/>
          </p:nvSpPr>
          <p:spPr>
            <a:xfrm>
              <a:off x="13456" y="17584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Content moderation</a:t>
              </a:r>
              <a:endParaRPr b="0" i="0" sz="1100" u="none" cap="none" strike="noStrike">
                <a:latin typeface="Arial"/>
                <a:ea typeface="Arial"/>
                <a:cs typeface="Arial"/>
                <a:sym typeface="Arial"/>
              </a:endParaRPr>
            </a:p>
          </p:txBody>
        </p:sp>
      </p:grpSp>
      <p:grpSp>
        <p:nvGrpSpPr>
          <p:cNvPr id="395" name="Google Shape;395;p26"/>
          <p:cNvGrpSpPr/>
          <p:nvPr/>
        </p:nvGrpSpPr>
        <p:grpSpPr>
          <a:xfrm>
            <a:off x="4116490" y="3361889"/>
            <a:ext cx="539182" cy="318984"/>
            <a:chOff x="0" y="-1"/>
            <a:chExt cx="743700" cy="459300"/>
          </a:xfrm>
        </p:grpSpPr>
        <p:sp>
          <p:nvSpPr>
            <p:cNvPr id="396" name="Google Shape;39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397" name="Google Shape;397;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Prohibit images in political Chanels</a:t>
              </a:r>
              <a:endParaRPr b="0" i="0" sz="1100" u="none" cap="none" strike="noStrike">
                <a:latin typeface="Arial"/>
                <a:ea typeface="Arial"/>
                <a:cs typeface="Arial"/>
                <a:sym typeface="Arial"/>
              </a:endParaRPr>
            </a:p>
          </p:txBody>
        </p:sp>
      </p:grpSp>
      <p:grpSp>
        <p:nvGrpSpPr>
          <p:cNvPr id="398" name="Google Shape;398;p26"/>
          <p:cNvGrpSpPr/>
          <p:nvPr/>
        </p:nvGrpSpPr>
        <p:grpSpPr>
          <a:xfrm>
            <a:off x="4116490" y="3710256"/>
            <a:ext cx="539182" cy="318984"/>
            <a:chOff x="0" y="-1"/>
            <a:chExt cx="743700" cy="459300"/>
          </a:xfrm>
        </p:grpSpPr>
        <p:sp>
          <p:nvSpPr>
            <p:cNvPr id="399" name="Google Shape;39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00" name="Google Shape;400;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Add metadata to original content</a:t>
              </a:r>
              <a:endParaRPr b="0" i="0" sz="1100" u="none" cap="none" strike="noStrike">
                <a:latin typeface="Arial"/>
                <a:ea typeface="Arial"/>
                <a:cs typeface="Arial"/>
                <a:sym typeface="Arial"/>
              </a:endParaRPr>
            </a:p>
          </p:txBody>
        </p:sp>
      </p:grpSp>
      <p:grpSp>
        <p:nvGrpSpPr>
          <p:cNvPr id="401" name="Google Shape;401;p26"/>
          <p:cNvGrpSpPr/>
          <p:nvPr/>
        </p:nvGrpSpPr>
        <p:grpSpPr>
          <a:xfrm>
            <a:off x="4116490" y="4058622"/>
            <a:ext cx="539182" cy="318984"/>
            <a:chOff x="0" y="-1"/>
            <a:chExt cx="743700" cy="459300"/>
          </a:xfrm>
        </p:grpSpPr>
        <p:sp>
          <p:nvSpPr>
            <p:cNvPr id="402" name="Google Shape;40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03" name="Google Shape;403;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Add warning labels on sharing</a:t>
              </a:r>
              <a:endParaRPr b="0" i="0" sz="1100" u="none" cap="none" strike="noStrike">
                <a:latin typeface="Arial"/>
                <a:ea typeface="Arial"/>
                <a:cs typeface="Arial"/>
                <a:sym typeface="Arial"/>
              </a:endParaRPr>
            </a:p>
          </p:txBody>
        </p:sp>
      </p:grpSp>
      <p:grpSp>
        <p:nvGrpSpPr>
          <p:cNvPr id="404" name="Google Shape;404;p26"/>
          <p:cNvGrpSpPr/>
          <p:nvPr/>
        </p:nvGrpSpPr>
        <p:grpSpPr>
          <a:xfrm>
            <a:off x="4116490" y="4406989"/>
            <a:ext cx="539182" cy="318984"/>
            <a:chOff x="0" y="-1"/>
            <a:chExt cx="743700" cy="459300"/>
          </a:xfrm>
        </p:grpSpPr>
        <p:sp>
          <p:nvSpPr>
            <p:cNvPr id="405" name="Google Shape;40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06" name="Google Shape;406;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407" name="Google Shape;407;p26"/>
          <p:cNvGrpSpPr/>
          <p:nvPr/>
        </p:nvGrpSpPr>
        <p:grpSpPr>
          <a:xfrm>
            <a:off x="4723620" y="1271688"/>
            <a:ext cx="539182" cy="318984"/>
            <a:chOff x="0" y="-1"/>
            <a:chExt cx="743700" cy="459300"/>
          </a:xfrm>
        </p:grpSpPr>
        <p:sp>
          <p:nvSpPr>
            <p:cNvPr id="408" name="Google Shape;40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09" name="Google Shape;409;p26"/>
            <p:cNvSpPr txBox="1"/>
            <p:nvPr/>
          </p:nvSpPr>
          <p:spPr>
            <a:xfrm>
              <a:off x="13456" y="122396"/>
              <a:ext cx="716700" cy="2493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Rate-limit engagement</a:t>
              </a:r>
              <a:endParaRPr b="0" i="0" sz="1100" u="none" cap="none" strike="noStrike">
                <a:solidFill>
                  <a:srgbClr val="333333"/>
                </a:solidFill>
                <a:latin typeface="Arial"/>
                <a:ea typeface="Arial"/>
                <a:cs typeface="Arial"/>
                <a:sym typeface="Arial"/>
              </a:endParaRPr>
            </a:p>
          </p:txBody>
        </p:sp>
      </p:grpSp>
      <p:grpSp>
        <p:nvGrpSpPr>
          <p:cNvPr id="410" name="Google Shape;410;p26"/>
          <p:cNvGrpSpPr/>
          <p:nvPr/>
        </p:nvGrpSpPr>
        <p:grpSpPr>
          <a:xfrm>
            <a:off x="4723620" y="1620055"/>
            <a:ext cx="539182" cy="318984"/>
            <a:chOff x="0" y="-1"/>
            <a:chExt cx="743700" cy="459300"/>
          </a:xfrm>
        </p:grpSpPr>
        <p:sp>
          <p:nvSpPr>
            <p:cNvPr id="411" name="Google Shape;41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12" name="Google Shape;412;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Redirect searches away from disinfo</a:t>
              </a:r>
              <a:endParaRPr b="0" i="0" sz="1100" u="none" cap="none" strike="noStrike">
                <a:solidFill>
                  <a:srgbClr val="333333"/>
                </a:solidFill>
                <a:latin typeface="Arial"/>
                <a:ea typeface="Arial"/>
                <a:cs typeface="Arial"/>
                <a:sym typeface="Arial"/>
              </a:endParaRPr>
            </a:p>
          </p:txBody>
        </p:sp>
      </p:grpSp>
      <p:grpSp>
        <p:nvGrpSpPr>
          <p:cNvPr id="413" name="Google Shape;413;p26"/>
          <p:cNvGrpSpPr/>
          <p:nvPr/>
        </p:nvGrpSpPr>
        <p:grpSpPr>
          <a:xfrm>
            <a:off x="4723620" y="1968422"/>
            <a:ext cx="539182" cy="318984"/>
            <a:chOff x="0" y="-1"/>
            <a:chExt cx="743700" cy="459300"/>
          </a:xfrm>
        </p:grpSpPr>
        <p:sp>
          <p:nvSpPr>
            <p:cNvPr id="414" name="Google Shape;41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15" name="Google Shape;415;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Honeypot: fake engagement system</a:t>
              </a:r>
              <a:endParaRPr b="0" i="0" sz="1100" u="none" cap="none" strike="noStrike">
                <a:solidFill>
                  <a:srgbClr val="333333"/>
                </a:solidFill>
                <a:latin typeface="Arial"/>
                <a:ea typeface="Arial"/>
                <a:cs typeface="Arial"/>
                <a:sym typeface="Arial"/>
              </a:endParaRPr>
            </a:p>
          </p:txBody>
        </p:sp>
      </p:grpSp>
      <p:grpSp>
        <p:nvGrpSpPr>
          <p:cNvPr id="416" name="Google Shape;416;p26"/>
          <p:cNvGrpSpPr/>
          <p:nvPr/>
        </p:nvGrpSpPr>
        <p:grpSpPr>
          <a:xfrm>
            <a:off x="4723620" y="2316789"/>
            <a:ext cx="539182" cy="318984"/>
            <a:chOff x="0" y="-1"/>
            <a:chExt cx="743700" cy="459300"/>
          </a:xfrm>
        </p:grpSpPr>
        <p:sp>
          <p:nvSpPr>
            <p:cNvPr id="417" name="Google Shape;41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18" name="Google Shape;418;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Bot to engage and distract trolls</a:t>
              </a:r>
              <a:endParaRPr b="0" i="0" sz="1100" u="none" cap="none" strike="noStrike">
                <a:solidFill>
                  <a:srgbClr val="333333"/>
                </a:solidFill>
                <a:latin typeface="Arial"/>
                <a:ea typeface="Arial"/>
                <a:cs typeface="Arial"/>
                <a:sym typeface="Arial"/>
              </a:endParaRPr>
            </a:p>
          </p:txBody>
        </p:sp>
      </p:grpSp>
      <p:grpSp>
        <p:nvGrpSpPr>
          <p:cNvPr id="419" name="Google Shape;419;p26"/>
          <p:cNvGrpSpPr/>
          <p:nvPr/>
        </p:nvGrpSpPr>
        <p:grpSpPr>
          <a:xfrm>
            <a:off x="4723620" y="2665156"/>
            <a:ext cx="539182" cy="318984"/>
            <a:chOff x="0" y="-1"/>
            <a:chExt cx="743700" cy="459300"/>
          </a:xfrm>
        </p:grpSpPr>
        <p:sp>
          <p:nvSpPr>
            <p:cNvPr id="420" name="Google Shape;42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21" name="Google Shape;421;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Strengthen verification methods</a:t>
              </a:r>
              <a:endParaRPr b="0" i="0" sz="1100" u="none" cap="none" strike="noStrike">
                <a:latin typeface="Arial"/>
                <a:ea typeface="Arial"/>
                <a:cs typeface="Arial"/>
                <a:sym typeface="Arial"/>
              </a:endParaRPr>
            </a:p>
          </p:txBody>
        </p:sp>
      </p:grpSp>
      <p:grpSp>
        <p:nvGrpSpPr>
          <p:cNvPr id="422" name="Google Shape;422;p26"/>
          <p:cNvGrpSpPr/>
          <p:nvPr/>
        </p:nvGrpSpPr>
        <p:grpSpPr>
          <a:xfrm>
            <a:off x="4723620" y="3013522"/>
            <a:ext cx="539182" cy="318984"/>
            <a:chOff x="0" y="-1"/>
            <a:chExt cx="743700" cy="459300"/>
          </a:xfrm>
        </p:grpSpPr>
        <p:sp>
          <p:nvSpPr>
            <p:cNvPr id="423" name="Google Shape;42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24" name="Google Shape;424;p26"/>
            <p:cNvSpPr txBox="1"/>
            <p:nvPr/>
          </p:nvSpPr>
          <p:spPr>
            <a:xfrm>
              <a:off x="13456" y="103980"/>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Verified ids to comment or contribute to poll</a:t>
              </a:r>
              <a:endParaRPr b="0" i="0" sz="1100" u="none" cap="none" strike="noStrike">
                <a:latin typeface="Arial"/>
                <a:ea typeface="Arial"/>
                <a:cs typeface="Arial"/>
                <a:sym typeface="Arial"/>
              </a:endParaRPr>
            </a:p>
          </p:txBody>
        </p:sp>
      </p:grpSp>
      <p:grpSp>
        <p:nvGrpSpPr>
          <p:cNvPr id="425" name="Google Shape;425;p26"/>
          <p:cNvGrpSpPr/>
          <p:nvPr/>
        </p:nvGrpSpPr>
        <p:grpSpPr>
          <a:xfrm>
            <a:off x="4723620" y="3361890"/>
            <a:ext cx="539182" cy="318984"/>
            <a:chOff x="0" y="-1"/>
            <a:chExt cx="743700" cy="459300"/>
          </a:xfrm>
        </p:grpSpPr>
        <p:sp>
          <p:nvSpPr>
            <p:cNvPr id="426" name="Google Shape;42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27" name="Google Shape;427;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Revoke whitelist / verified status</a:t>
              </a:r>
              <a:endParaRPr b="0" i="0" sz="1100" u="none" cap="none" strike="noStrike">
                <a:latin typeface="Arial"/>
                <a:ea typeface="Arial"/>
                <a:cs typeface="Arial"/>
                <a:sym typeface="Arial"/>
              </a:endParaRPr>
            </a:p>
          </p:txBody>
        </p:sp>
      </p:grpSp>
      <p:grpSp>
        <p:nvGrpSpPr>
          <p:cNvPr id="428" name="Google Shape;428;p26"/>
          <p:cNvGrpSpPr/>
          <p:nvPr/>
        </p:nvGrpSpPr>
        <p:grpSpPr>
          <a:xfrm>
            <a:off x="5319429" y="1271688"/>
            <a:ext cx="539182" cy="339771"/>
            <a:chOff x="0" y="-1"/>
            <a:chExt cx="743700" cy="489231"/>
          </a:xfrm>
        </p:grpSpPr>
        <p:sp>
          <p:nvSpPr>
            <p:cNvPr id="429" name="Google Shape;42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30" name="Google Shape;430;p26"/>
            <p:cNvSpPr txBox="1"/>
            <p:nvPr/>
          </p:nvSpPr>
          <p:spPr>
            <a:xfrm>
              <a:off x="13456" y="40430"/>
              <a:ext cx="716700" cy="4488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Microtarget likely targets with counter messages</a:t>
              </a:r>
              <a:endParaRPr b="0" i="0" sz="1100" u="none" cap="none" strike="noStrike">
                <a:solidFill>
                  <a:srgbClr val="333333"/>
                </a:solidFill>
                <a:latin typeface="Arial"/>
                <a:ea typeface="Arial"/>
                <a:cs typeface="Arial"/>
                <a:sym typeface="Arial"/>
              </a:endParaRPr>
            </a:p>
          </p:txBody>
        </p:sp>
      </p:grpSp>
      <p:grpSp>
        <p:nvGrpSpPr>
          <p:cNvPr id="431" name="Google Shape;431;p26"/>
          <p:cNvGrpSpPr/>
          <p:nvPr/>
        </p:nvGrpSpPr>
        <p:grpSpPr>
          <a:xfrm>
            <a:off x="5319429" y="1620055"/>
            <a:ext cx="539182" cy="318984"/>
            <a:chOff x="0" y="-1"/>
            <a:chExt cx="743700" cy="459300"/>
          </a:xfrm>
        </p:grpSpPr>
        <p:sp>
          <p:nvSpPr>
            <p:cNvPr id="432" name="Google Shape;43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33" name="Google Shape;433;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Train journalists to counter influence moves</a:t>
              </a:r>
              <a:endParaRPr b="0" i="0" sz="1100" u="none" cap="none" strike="noStrike">
                <a:solidFill>
                  <a:srgbClr val="333333"/>
                </a:solidFill>
                <a:latin typeface="Arial"/>
                <a:ea typeface="Arial"/>
                <a:cs typeface="Arial"/>
                <a:sym typeface="Arial"/>
              </a:endParaRPr>
            </a:p>
          </p:txBody>
        </p:sp>
      </p:grpSp>
      <p:grpSp>
        <p:nvGrpSpPr>
          <p:cNvPr id="434" name="Google Shape;434;p26"/>
          <p:cNvGrpSpPr/>
          <p:nvPr/>
        </p:nvGrpSpPr>
        <p:grpSpPr>
          <a:xfrm>
            <a:off x="5319429" y="1968422"/>
            <a:ext cx="539182" cy="318984"/>
            <a:chOff x="0" y="-1"/>
            <a:chExt cx="743700" cy="459300"/>
          </a:xfrm>
        </p:grpSpPr>
        <p:sp>
          <p:nvSpPr>
            <p:cNvPr id="435" name="Google Shape;43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36" name="Google Shape;436;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Tool transparency and literacy in followed channels</a:t>
              </a:r>
              <a:endParaRPr b="0" i="0" sz="1100" u="none" cap="none" strike="noStrike">
                <a:solidFill>
                  <a:srgbClr val="333333"/>
                </a:solidFill>
                <a:latin typeface="Arial"/>
                <a:ea typeface="Arial"/>
                <a:cs typeface="Arial"/>
                <a:sym typeface="Arial"/>
              </a:endParaRPr>
            </a:p>
          </p:txBody>
        </p:sp>
      </p:grpSp>
      <p:grpSp>
        <p:nvGrpSpPr>
          <p:cNvPr id="437" name="Google Shape;437;p26"/>
          <p:cNvGrpSpPr/>
          <p:nvPr/>
        </p:nvGrpSpPr>
        <p:grpSpPr>
          <a:xfrm>
            <a:off x="5319429" y="2316789"/>
            <a:ext cx="539182" cy="318984"/>
            <a:chOff x="0" y="-1"/>
            <a:chExt cx="743700" cy="459300"/>
          </a:xfrm>
        </p:grpSpPr>
        <p:sp>
          <p:nvSpPr>
            <p:cNvPr id="438" name="Google Shape;43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39" name="Google Shape;439;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Ask media not to report false info</a:t>
              </a:r>
              <a:endParaRPr b="0" i="0" sz="1100" u="none" cap="none" strike="noStrike">
                <a:solidFill>
                  <a:srgbClr val="333333"/>
                </a:solidFill>
                <a:latin typeface="Arial"/>
                <a:ea typeface="Arial"/>
                <a:cs typeface="Arial"/>
                <a:sym typeface="Arial"/>
              </a:endParaRPr>
            </a:p>
          </p:txBody>
        </p:sp>
      </p:grpSp>
      <p:grpSp>
        <p:nvGrpSpPr>
          <p:cNvPr id="440" name="Google Shape;440;p26"/>
          <p:cNvGrpSpPr/>
          <p:nvPr/>
        </p:nvGrpSpPr>
        <p:grpSpPr>
          <a:xfrm>
            <a:off x="5319429" y="2665156"/>
            <a:ext cx="539182" cy="318984"/>
            <a:chOff x="0" y="-1"/>
            <a:chExt cx="743700" cy="459300"/>
          </a:xfrm>
        </p:grpSpPr>
        <p:sp>
          <p:nvSpPr>
            <p:cNvPr id="441" name="Google Shape;44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42" name="Google Shape;442;p26"/>
            <p:cNvSpPr txBox="1"/>
            <p:nvPr/>
          </p:nvSpPr>
          <p:spPr>
            <a:xfrm>
              <a:off x="13456" y="10397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Repurpose images with counter messages</a:t>
              </a:r>
              <a:endParaRPr b="0" i="0" sz="1100" u="none" cap="none" strike="noStrike">
                <a:latin typeface="Arial"/>
                <a:ea typeface="Arial"/>
                <a:cs typeface="Arial"/>
                <a:sym typeface="Arial"/>
              </a:endParaRPr>
            </a:p>
          </p:txBody>
        </p:sp>
      </p:grpSp>
      <p:grpSp>
        <p:nvGrpSpPr>
          <p:cNvPr id="443" name="Google Shape;443;p26"/>
          <p:cNvGrpSpPr/>
          <p:nvPr/>
        </p:nvGrpSpPr>
        <p:grpSpPr>
          <a:xfrm>
            <a:off x="5319429" y="3013522"/>
            <a:ext cx="539182" cy="318984"/>
            <a:chOff x="0" y="-1"/>
            <a:chExt cx="743700" cy="459300"/>
          </a:xfrm>
        </p:grpSpPr>
        <p:sp>
          <p:nvSpPr>
            <p:cNvPr id="444" name="Google Shape;44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45" name="Google Shape;445;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Engage payload and debunk</a:t>
              </a:r>
              <a:endParaRPr b="0" i="0" sz="1100" u="none" cap="none" strike="noStrike">
                <a:latin typeface="Arial"/>
                <a:ea typeface="Arial"/>
                <a:cs typeface="Arial"/>
                <a:sym typeface="Arial"/>
              </a:endParaRPr>
            </a:p>
          </p:txBody>
        </p:sp>
      </p:grpSp>
      <p:grpSp>
        <p:nvGrpSpPr>
          <p:cNvPr id="446" name="Google Shape;446;p26"/>
          <p:cNvGrpSpPr/>
          <p:nvPr/>
        </p:nvGrpSpPr>
        <p:grpSpPr>
          <a:xfrm>
            <a:off x="5319429" y="3361890"/>
            <a:ext cx="539182" cy="318984"/>
            <a:chOff x="0" y="-1"/>
            <a:chExt cx="743700" cy="459300"/>
          </a:xfrm>
        </p:grpSpPr>
        <p:sp>
          <p:nvSpPr>
            <p:cNvPr id="447" name="Google Shape;447;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48" name="Google Shape;448;p26"/>
            <p:cNvSpPr txBox="1"/>
            <p:nvPr/>
          </p:nvSpPr>
          <p:spPr>
            <a:xfrm>
              <a:off x="13456" y="138269"/>
              <a:ext cx="716700" cy="2811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Debunk/ defuse fake expert credentials</a:t>
              </a:r>
              <a:endParaRPr b="0" i="0" sz="1100" u="none" cap="none" strike="noStrike">
                <a:latin typeface="Arial"/>
                <a:ea typeface="Arial"/>
                <a:cs typeface="Arial"/>
                <a:sym typeface="Arial"/>
              </a:endParaRPr>
            </a:p>
          </p:txBody>
        </p:sp>
      </p:grpSp>
      <p:grpSp>
        <p:nvGrpSpPr>
          <p:cNvPr id="449" name="Google Shape;449;p26"/>
          <p:cNvGrpSpPr/>
          <p:nvPr/>
        </p:nvGrpSpPr>
        <p:grpSpPr>
          <a:xfrm>
            <a:off x="5319429" y="3710256"/>
            <a:ext cx="539182" cy="318984"/>
            <a:chOff x="0" y="-1"/>
            <a:chExt cx="743700" cy="459300"/>
          </a:xfrm>
        </p:grpSpPr>
        <p:sp>
          <p:nvSpPr>
            <p:cNvPr id="450" name="Google Shape;450;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51" name="Google Shape;451;p26"/>
            <p:cNvSpPr txBox="1"/>
            <p:nvPr/>
          </p:nvSpPr>
          <p:spPr>
            <a:xfrm>
              <a:off x="13456" y="138270"/>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Don’t engage with payloads</a:t>
              </a:r>
              <a:endParaRPr b="0" i="0" sz="1100" u="none" cap="none" strike="noStrike">
                <a:latin typeface="Arial"/>
                <a:ea typeface="Arial"/>
                <a:cs typeface="Arial"/>
                <a:sym typeface="Arial"/>
              </a:endParaRPr>
            </a:p>
          </p:txBody>
        </p:sp>
      </p:grpSp>
      <p:grpSp>
        <p:nvGrpSpPr>
          <p:cNvPr id="452" name="Google Shape;452;p26"/>
          <p:cNvGrpSpPr/>
          <p:nvPr/>
        </p:nvGrpSpPr>
        <p:grpSpPr>
          <a:xfrm>
            <a:off x="5319429" y="4058623"/>
            <a:ext cx="539182" cy="318984"/>
            <a:chOff x="0" y="-1"/>
            <a:chExt cx="743700" cy="459300"/>
          </a:xfrm>
        </p:grpSpPr>
        <p:sp>
          <p:nvSpPr>
            <p:cNvPr id="453" name="Google Shape;453;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54" name="Google Shape;454;p26"/>
            <p:cNvSpPr txBox="1"/>
            <p:nvPr/>
          </p:nvSpPr>
          <p:spPr>
            <a:xfrm>
              <a:off x="13456" y="175849"/>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Hashtag jacking</a:t>
              </a:r>
              <a:endParaRPr b="0" i="0" sz="1100" u="none" cap="none" strike="noStrike">
                <a:latin typeface="Arial"/>
                <a:ea typeface="Arial"/>
                <a:cs typeface="Arial"/>
                <a:sym typeface="Arial"/>
              </a:endParaRPr>
            </a:p>
          </p:txBody>
        </p:sp>
      </p:grpSp>
      <p:grpSp>
        <p:nvGrpSpPr>
          <p:cNvPr id="455" name="Google Shape;455;p26"/>
          <p:cNvGrpSpPr/>
          <p:nvPr/>
        </p:nvGrpSpPr>
        <p:grpSpPr>
          <a:xfrm>
            <a:off x="5319429" y="4406990"/>
            <a:ext cx="539182" cy="318984"/>
            <a:chOff x="0" y="-1"/>
            <a:chExt cx="743700" cy="459300"/>
          </a:xfrm>
        </p:grpSpPr>
        <p:sp>
          <p:nvSpPr>
            <p:cNvPr id="456" name="Google Shape;456;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latin typeface="Century Gothic"/>
                <a:ea typeface="Century Gothic"/>
                <a:cs typeface="Century Gothic"/>
                <a:sym typeface="Century Gothic"/>
              </a:endParaRPr>
            </a:p>
          </p:txBody>
        </p:sp>
        <p:sp>
          <p:nvSpPr>
            <p:cNvPr id="457" name="Google Shape;457;p26"/>
            <p:cNvSpPr txBox="1"/>
            <p:nvPr/>
          </p:nvSpPr>
          <p:spPr>
            <a:xfrm>
              <a:off x="13456" y="175848"/>
              <a:ext cx="716700" cy="1215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latin typeface="Century Gothic"/>
                  <a:ea typeface="Century Gothic"/>
                  <a:cs typeface="Century Gothic"/>
                  <a:sym typeface="Century Gothic"/>
                </a:rPr>
                <a:t>Etc</a:t>
              </a:r>
              <a:endParaRPr b="0" i="0" sz="1100" u="none" cap="none" strike="noStrike">
                <a:latin typeface="Arial"/>
                <a:ea typeface="Arial"/>
                <a:cs typeface="Arial"/>
                <a:sym typeface="Arial"/>
              </a:endParaRPr>
            </a:p>
          </p:txBody>
        </p:sp>
      </p:grpSp>
      <p:grpSp>
        <p:nvGrpSpPr>
          <p:cNvPr id="458" name="Google Shape;458;p26"/>
          <p:cNvGrpSpPr/>
          <p:nvPr/>
        </p:nvGrpSpPr>
        <p:grpSpPr>
          <a:xfrm>
            <a:off x="7084210" y="1271688"/>
            <a:ext cx="539182" cy="327524"/>
            <a:chOff x="0" y="-1"/>
            <a:chExt cx="743700" cy="471597"/>
          </a:xfrm>
        </p:grpSpPr>
        <p:sp>
          <p:nvSpPr>
            <p:cNvPr id="459" name="Google Shape;459;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60" name="Google Shape;460;p26"/>
            <p:cNvSpPr txBox="1"/>
            <p:nvPr/>
          </p:nvSpPr>
          <p:spPr>
            <a:xfrm>
              <a:off x="13456" y="122396"/>
              <a:ext cx="716700" cy="3492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DMCA takedown requests </a:t>
              </a:r>
              <a:endParaRPr b="0" i="0" sz="1100" u="none" cap="none" strike="noStrike">
                <a:solidFill>
                  <a:srgbClr val="333333"/>
                </a:solidFill>
                <a:latin typeface="Arial"/>
                <a:ea typeface="Arial"/>
                <a:cs typeface="Arial"/>
                <a:sym typeface="Arial"/>
              </a:endParaRPr>
            </a:p>
          </p:txBody>
        </p:sp>
      </p:grpSp>
      <p:grpSp>
        <p:nvGrpSpPr>
          <p:cNvPr id="461" name="Google Shape;461;p26"/>
          <p:cNvGrpSpPr/>
          <p:nvPr/>
        </p:nvGrpSpPr>
        <p:grpSpPr>
          <a:xfrm>
            <a:off x="7084210" y="1620055"/>
            <a:ext cx="539182" cy="318984"/>
            <a:chOff x="0" y="-1"/>
            <a:chExt cx="743700" cy="459300"/>
          </a:xfrm>
        </p:grpSpPr>
        <p:sp>
          <p:nvSpPr>
            <p:cNvPr id="462" name="Google Shape;462;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63" name="Google Shape;463;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Spam domestic actors with lawsuits</a:t>
              </a:r>
              <a:endParaRPr b="0" i="0" sz="1100" u="none" cap="none" strike="noStrike">
                <a:solidFill>
                  <a:srgbClr val="333333"/>
                </a:solidFill>
                <a:latin typeface="Arial"/>
                <a:ea typeface="Arial"/>
                <a:cs typeface="Arial"/>
                <a:sym typeface="Arial"/>
              </a:endParaRPr>
            </a:p>
          </p:txBody>
        </p:sp>
      </p:grpSp>
      <p:grpSp>
        <p:nvGrpSpPr>
          <p:cNvPr id="464" name="Google Shape;464;p26"/>
          <p:cNvGrpSpPr/>
          <p:nvPr/>
        </p:nvGrpSpPr>
        <p:grpSpPr>
          <a:xfrm>
            <a:off x="7084210" y="1968422"/>
            <a:ext cx="539182" cy="318984"/>
            <a:chOff x="0" y="-1"/>
            <a:chExt cx="743700" cy="459300"/>
          </a:xfrm>
        </p:grpSpPr>
        <p:sp>
          <p:nvSpPr>
            <p:cNvPr id="465" name="Google Shape;465;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66" name="Google Shape;466;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Seize and analyse botnet servers</a:t>
              </a:r>
              <a:endParaRPr b="0" i="0" sz="1100" u="none" cap="none" strike="noStrike">
                <a:solidFill>
                  <a:srgbClr val="333333"/>
                </a:solidFill>
                <a:latin typeface="Arial"/>
                <a:ea typeface="Arial"/>
                <a:cs typeface="Arial"/>
                <a:sym typeface="Arial"/>
              </a:endParaRPr>
            </a:p>
          </p:txBody>
        </p:sp>
      </p:grpSp>
      <p:grpSp>
        <p:nvGrpSpPr>
          <p:cNvPr id="467" name="Google Shape;467;p26"/>
          <p:cNvGrpSpPr/>
          <p:nvPr/>
        </p:nvGrpSpPr>
        <p:grpSpPr>
          <a:xfrm>
            <a:off x="7713988" y="1271688"/>
            <a:ext cx="539182" cy="368912"/>
            <a:chOff x="0" y="-1"/>
            <a:chExt cx="743700" cy="531191"/>
          </a:xfrm>
        </p:grpSpPr>
        <p:sp>
          <p:nvSpPr>
            <p:cNvPr id="468" name="Google Shape;468;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69" name="Google Shape;469;p26"/>
            <p:cNvSpPr txBox="1"/>
            <p:nvPr/>
          </p:nvSpPr>
          <p:spPr>
            <a:xfrm>
              <a:off x="13456" y="82390"/>
              <a:ext cx="716700" cy="448800"/>
            </a:xfrm>
            <a:prstGeom prst="rect">
              <a:avLst/>
            </a:prstGeom>
            <a:solidFill>
              <a:srgbClr val="DFCBAB"/>
            </a:solidFill>
            <a:ln>
              <a:noFill/>
            </a:ln>
          </p:spPr>
          <p:txBody>
            <a:bodyPr anchorCtr="0" anchor="ctr" bIns="17150" lIns="17150" spcFirstLastPara="1" rIns="17150" wrap="square" tIns="17150">
              <a:spAutoFit/>
            </a:bodyPr>
            <a:lstStyle/>
            <a:p>
              <a:pPr indent="0" lvl="0" marL="0" marR="0" rtl="0" algn="ctr">
                <a:lnSpc>
                  <a:spcPct val="90000"/>
                </a:lnSpc>
                <a:spcBef>
                  <a:spcPts val="0"/>
                </a:spcBef>
                <a:spcAft>
                  <a:spcPts val="0"/>
                </a:spcAft>
                <a:buClr>
                  <a:schemeClr val="dk1"/>
                </a:buClr>
                <a:buSzPts val="500"/>
                <a:buFont typeface="Century Gothic"/>
                <a:buNone/>
              </a:pPr>
              <a:r>
                <a:rPr b="0" i="0" lang="en" sz="500" u="none" cap="none" strike="noStrike">
                  <a:solidFill>
                    <a:srgbClr val="333333"/>
                  </a:solidFill>
                  <a:latin typeface="Century Gothic"/>
                  <a:ea typeface="Century Gothic"/>
                  <a:cs typeface="Century Gothic"/>
                  <a:sym typeface="Century Gothic"/>
                </a:rPr>
                <a:t>Poison monitoring and evaluation data</a:t>
              </a:r>
              <a:endParaRPr b="0" i="0" sz="1100" u="none" cap="none" strike="noStrike">
                <a:solidFill>
                  <a:srgbClr val="333333"/>
                </a:solidFill>
                <a:latin typeface="Arial"/>
                <a:ea typeface="Arial"/>
                <a:cs typeface="Arial"/>
                <a:sym typeface="Arial"/>
              </a:endParaRPr>
            </a:p>
          </p:txBody>
        </p:sp>
      </p:grpSp>
      <p:grpSp>
        <p:nvGrpSpPr>
          <p:cNvPr id="470" name="Google Shape;470;p26"/>
          <p:cNvGrpSpPr/>
          <p:nvPr/>
        </p:nvGrpSpPr>
        <p:grpSpPr>
          <a:xfrm>
            <a:off x="7713988" y="1620055"/>
            <a:ext cx="539182" cy="318984"/>
            <a:chOff x="0" y="-1"/>
            <a:chExt cx="743700" cy="459300"/>
          </a:xfrm>
        </p:grpSpPr>
        <p:sp>
          <p:nvSpPr>
            <p:cNvPr id="471" name="Google Shape;471;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72" name="Google Shape;472;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Bomb link shorteners with calls</a:t>
              </a:r>
              <a:endParaRPr b="0" i="0" sz="1100" u="none" cap="none" strike="noStrike">
                <a:solidFill>
                  <a:srgbClr val="333333"/>
                </a:solidFill>
                <a:latin typeface="Arial"/>
                <a:ea typeface="Arial"/>
                <a:cs typeface="Arial"/>
                <a:sym typeface="Arial"/>
              </a:endParaRPr>
            </a:p>
          </p:txBody>
        </p:sp>
      </p:grpSp>
      <p:grpSp>
        <p:nvGrpSpPr>
          <p:cNvPr id="473" name="Google Shape;473;p26"/>
          <p:cNvGrpSpPr/>
          <p:nvPr/>
        </p:nvGrpSpPr>
        <p:grpSpPr>
          <a:xfrm>
            <a:off x="7713988" y="1968422"/>
            <a:ext cx="539182" cy="318984"/>
            <a:chOff x="0" y="-1"/>
            <a:chExt cx="743700" cy="459300"/>
          </a:xfrm>
        </p:grpSpPr>
        <p:sp>
          <p:nvSpPr>
            <p:cNvPr id="474" name="Google Shape;474;p26"/>
            <p:cNvSpPr/>
            <p:nvPr/>
          </p:nvSpPr>
          <p:spPr>
            <a:xfrm>
              <a:off x="0" y="-1"/>
              <a:ext cx="743700" cy="459300"/>
            </a:xfrm>
            <a:prstGeom prst="roundRect">
              <a:avLst>
                <a:gd fmla="val 10000" name="adj"/>
              </a:avLst>
            </a:prstGeom>
            <a:solidFill>
              <a:srgbClr val="DFCBAB"/>
            </a:solidFill>
            <a:ln cap="rnd" cmpd="sng" w="1905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entury Gothic"/>
                <a:buNone/>
              </a:pPr>
              <a:r>
                <a:t/>
              </a:r>
              <a:endParaRPr b="0" i="0" sz="1400" u="none" cap="none" strike="noStrike">
                <a:solidFill>
                  <a:srgbClr val="333333"/>
                </a:solidFill>
                <a:latin typeface="Century Gothic"/>
                <a:ea typeface="Century Gothic"/>
                <a:cs typeface="Century Gothic"/>
                <a:sym typeface="Century Gothic"/>
              </a:endParaRPr>
            </a:p>
          </p:txBody>
        </p:sp>
        <p:sp>
          <p:nvSpPr>
            <p:cNvPr id="475" name="Google Shape;475;p26"/>
            <p:cNvSpPr txBox="1"/>
            <p:nvPr/>
          </p:nvSpPr>
          <p:spPr>
            <a:xfrm>
              <a:off x="13456" y="138269"/>
              <a:ext cx="716700" cy="201300"/>
            </a:xfrm>
            <a:prstGeom prst="rect">
              <a:avLst/>
            </a:prstGeom>
            <a:solidFill>
              <a:srgbClr val="DFCBAB"/>
            </a:solidFill>
            <a:ln>
              <a:noFill/>
            </a:ln>
          </p:spPr>
          <p:txBody>
            <a:bodyPr anchorCtr="0" anchor="ctr" bIns="14300" lIns="14300" spcFirstLastPara="1" rIns="14300" wrap="square" tIns="14300">
              <a:spAutoFit/>
            </a:bodyPr>
            <a:lstStyle/>
            <a:p>
              <a:pPr indent="0" lvl="0" marL="0" marR="0" rtl="0" algn="ctr">
                <a:lnSpc>
                  <a:spcPct val="90000"/>
                </a:lnSpc>
                <a:spcBef>
                  <a:spcPts val="0"/>
                </a:spcBef>
                <a:spcAft>
                  <a:spcPts val="0"/>
                </a:spcAft>
                <a:buClr>
                  <a:schemeClr val="dk1"/>
                </a:buClr>
                <a:buSzPts val="400"/>
                <a:buFont typeface="Century Gothic"/>
                <a:buNone/>
              </a:pPr>
              <a:r>
                <a:rPr b="0" i="0" lang="en" sz="400" u="none" cap="none" strike="noStrike">
                  <a:solidFill>
                    <a:srgbClr val="333333"/>
                  </a:solidFill>
                  <a:latin typeface="Century Gothic"/>
                  <a:ea typeface="Century Gothic"/>
                  <a:cs typeface="Century Gothic"/>
                  <a:sym typeface="Century Gothic"/>
                </a:rPr>
                <a:t>Add random links to network graphs</a:t>
              </a:r>
              <a:endParaRPr b="0" i="0" sz="1100" u="none" cap="none" strike="noStrike">
                <a:solidFill>
                  <a:srgbClr val="333333"/>
                </a:solidFill>
                <a:latin typeface="Arial"/>
                <a:ea typeface="Arial"/>
                <a:cs typeface="Arial"/>
                <a:sym typeface="Arial"/>
              </a:endParaRPr>
            </a:p>
          </p:txBody>
        </p:sp>
      </p:grpSp>
      <p:sp>
        <p:nvSpPr>
          <p:cNvPr id="476" name="Google Shape;476;p26"/>
          <p:cNvSpPr txBox="1"/>
          <p:nvPr>
            <p:ph idx="4294967295" type="title"/>
          </p:nvPr>
        </p:nvSpPr>
        <p:spPr>
          <a:xfrm>
            <a:off x="537400" y="-3475"/>
            <a:ext cx="7870500" cy="578400"/>
          </a:xfrm>
          <a:prstGeom prst="rect">
            <a:avLst/>
          </a:prstGeom>
          <a:noFill/>
          <a:ln>
            <a:noFill/>
          </a:ln>
        </p:spPr>
        <p:txBody>
          <a:bodyPr anchorCtr="0" anchor="ctr" bIns="34250" lIns="34250" spcFirstLastPara="1" rIns="34250" wrap="square" tIns="34250">
            <a:normAutofit/>
          </a:bodyPr>
          <a:lstStyle/>
          <a:p>
            <a:pPr indent="0" lvl="0" marL="0" rtl="0" algn="l">
              <a:lnSpc>
                <a:spcPct val="100000"/>
              </a:lnSpc>
              <a:spcBef>
                <a:spcPts val="0"/>
              </a:spcBef>
              <a:spcAft>
                <a:spcPts val="0"/>
              </a:spcAft>
              <a:buClr>
                <a:srgbClr val="FFFFFF"/>
              </a:buClr>
              <a:buSzPts val="2300"/>
              <a:buFont typeface="Arial"/>
              <a:buNone/>
            </a:pPr>
            <a:r>
              <a:rPr b="0" i="0" lang="en" sz="3000" u="none" cap="none" strike="noStrike">
                <a:latin typeface="Arial"/>
                <a:ea typeface="Arial"/>
                <a:cs typeface="Arial"/>
                <a:sym typeface="Arial"/>
              </a:rPr>
              <a:t>AMITT B</a:t>
            </a:r>
            <a:r>
              <a:rPr b="0" lang="en" sz="3000"/>
              <a:t>lue</a:t>
            </a:r>
            <a:r>
              <a:rPr b="0" i="0" lang="en" sz="3000" u="none" cap="none" strike="noStrike">
                <a:latin typeface="Arial"/>
                <a:ea typeface="Arial"/>
                <a:cs typeface="Arial"/>
                <a:sym typeface="Arial"/>
              </a:rPr>
              <a:t>: </a:t>
            </a:r>
            <a:r>
              <a:rPr b="0" lang="en" sz="3000"/>
              <a:t>Countermeasures Framework</a:t>
            </a:r>
            <a:endParaRPr b="0"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Mitigations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ph type="title"/>
          </p:nvPr>
        </p:nvSpPr>
        <p:spPr>
          <a:xfrm>
            <a:off x="311700" y="17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Acting at all c</a:t>
            </a:r>
            <a:r>
              <a:rPr lang="en"/>
              <a:t>risis stages</a:t>
            </a:r>
            <a:endParaRPr/>
          </a:p>
        </p:txBody>
      </p:sp>
      <p:pic>
        <p:nvPicPr>
          <p:cNvPr id="487" name="Google Shape;487;p28"/>
          <p:cNvPicPr preferRelativeResize="0"/>
          <p:nvPr/>
        </p:nvPicPr>
        <p:blipFill>
          <a:blip r:embed="rId3">
            <a:alphaModFix/>
          </a:blip>
          <a:stretch>
            <a:fillRect/>
          </a:stretch>
        </p:blipFill>
        <p:spPr>
          <a:xfrm>
            <a:off x="152400" y="1158963"/>
            <a:ext cx="8839198" cy="28255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9"/>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a:t>
            </a:r>
            <a:endParaRPr/>
          </a:p>
        </p:txBody>
      </p:sp>
      <p:sp>
        <p:nvSpPr>
          <p:cNvPr id="493" name="Google Shape;49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94" name="Google Shape;494;p29"/>
          <p:cNvSpPr txBox="1"/>
          <p:nvPr>
            <p:ph idx="1" type="body"/>
          </p:nvPr>
        </p:nvSpPr>
        <p:spPr>
          <a:xfrm>
            <a:off x="311700" y="790350"/>
            <a:ext cx="40662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342900" lvl="0" marL="457200" rtl="0" algn="l">
              <a:spcBef>
                <a:spcPts val="1200"/>
              </a:spcBef>
              <a:spcAft>
                <a:spcPts val="0"/>
              </a:spcAft>
              <a:buSzPts val="1800"/>
              <a:buChar char="●"/>
            </a:pPr>
            <a:r>
              <a:rPr lang="en"/>
              <a:t>General public</a:t>
            </a:r>
            <a:endParaRPr/>
          </a:p>
          <a:p>
            <a:pPr indent="-342900" lvl="0" marL="457200" rtl="0" algn="l">
              <a:spcBef>
                <a:spcPts val="0"/>
              </a:spcBef>
              <a:spcAft>
                <a:spcPts val="0"/>
              </a:spcAft>
              <a:buSzPts val="1800"/>
              <a:buChar char="●"/>
            </a:pPr>
            <a:r>
              <a:rPr lang="en"/>
              <a:t>Influencers</a:t>
            </a:r>
            <a:endParaRPr/>
          </a:p>
          <a:p>
            <a:pPr indent="-317500" lvl="1" marL="914400" rtl="0" algn="l">
              <a:spcBef>
                <a:spcPts val="0"/>
              </a:spcBef>
              <a:spcAft>
                <a:spcPts val="0"/>
              </a:spcAft>
              <a:buSzPts val="1400"/>
              <a:buChar char="○"/>
            </a:pPr>
            <a:r>
              <a:rPr lang="en"/>
              <a:t>E.g. Media</a:t>
            </a:r>
            <a:endParaRPr/>
          </a:p>
          <a:p>
            <a:pPr indent="-342900" lvl="0" marL="457200" rtl="0" algn="l">
              <a:spcBef>
                <a:spcPts val="0"/>
              </a:spcBef>
              <a:spcAft>
                <a:spcPts val="0"/>
              </a:spcAft>
              <a:buSzPts val="1800"/>
              <a:buChar char="●"/>
            </a:pPr>
            <a:r>
              <a:rPr lang="en"/>
              <a:t>responders</a:t>
            </a:r>
            <a:endParaRPr/>
          </a:p>
        </p:txBody>
      </p:sp>
      <p:sp>
        <p:nvSpPr>
          <p:cNvPr id="495" name="Google Shape;495;p29"/>
          <p:cNvSpPr txBox="1"/>
          <p:nvPr>
            <p:ph idx="1" type="body"/>
          </p:nvPr>
        </p:nvSpPr>
        <p:spPr>
          <a:xfrm>
            <a:off x="4766100" y="884425"/>
            <a:ext cx="40662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Landscape improvement</a:t>
            </a:r>
            <a:endParaRPr/>
          </a:p>
          <a:p>
            <a:pPr indent="-342900" lvl="0" marL="457200" rtl="0" algn="l">
              <a:spcBef>
                <a:spcPts val="1200"/>
              </a:spcBef>
              <a:spcAft>
                <a:spcPts val="0"/>
              </a:spcAft>
              <a:buSzPts val="1800"/>
              <a:buChar char="●"/>
            </a:pPr>
            <a:r>
              <a:rPr lang="en"/>
              <a:t>Removing spoof accounts</a:t>
            </a:r>
            <a:endParaRPr/>
          </a:p>
          <a:p>
            <a:pPr indent="-342900" lvl="0" marL="457200" rtl="0" algn="l">
              <a:spcBef>
                <a:spcPts val="0"/>
              </a:spcBef>
              <a:spcAft>
                <a:spcPts val="0"/>
              </a:spcAft>
              <a:buSzPts val="1800"/>
              <a:buChar char="●"/>
            </a:pPr>
            <a:r>
              <a:rPr lang="en"/>
              <a:t>Muting superspreaders</a:t>
            </a:r>
            <a:endParaRPr/>
          </a:p>
          <a:p>
            <a:pPr indent="-342900" lvl="0" marL="457200" rtl="0" algn="l">
              <a:spcBef>
                <a:spcPts val="0"/>
              </a:spcBef>
              <a:spcAft>
                <a:spcPts val="0"/>
              </a:spcAft>
              <a:buSzPts val="1800"/>
              <a:buChar char="●"/>
            </a:pPr>
            <a:r>
              <a:rPr lang="en"/>
              <a:t>Reducing repeat rates</a:t>
            </a:r>
            <a:endParaRPr/>
          </a:p>
          <a:p>
            <a:pPr indent="-342900" lvl="0" marL="457200" rtl="0" algn="l">
              <a:spcBef>
                <a:spcPts val="0"/>
              </a:spcBef>
              <a:spcAft>
                <a:spcPts val="0"/>
              </a:spcAft>
              <a:buSzPts val="1800"/>
              <a:buChar char="●"/>
            </a:pPr>
            <a:r>
              <a:rPr lang="en"/>
              <a:t>Improving positive influencer effectiveness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501" name="Google Shape;50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2" name="Google Shape;502;p30"/>
          <p:cNvPicPr preferRelativeResize="0"/>
          <p:nvPr/>
        </p:nvPicPr>
        <p:blipFill>
          <a:blip r:embed="rId3">
            <a:alphaModFix/>
          </a:blip>
          <a:stretch>
            <a:fillRect/>
          </a:stretch>
        </p:blipFill>
        <p:spPr>
          <a:xfrm>
            <a:off x="1699850" y="640000"/>
            <a:ext cx="5904328" cy="413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1"/>
          <p:cNvSpPr txBox="1"/>
          <p:nvPr>
            <p:ph type="title"/>
          </p:nvPr>
        </p:nvSpPr>
        <p:spPr>
          <a:xfrm>
            <a:off x="49725" y="251825"/>
            <a:ext cx="9029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Improve the information/influence environment</a:t>
            </a:r>
            <a:endParaRPr/>
          </a:p>
        </p:txBody>
      </p:sp>
      <p:pic>
        <p:nvPicPr>
          <p:cNvPr id="508" name="Google Shape;508;p31"/>
          <p:cNvPicPr preferRelativeResize="0"/>
          <p:nvPr/>
        </p:nvPicPr>
        <p:blipFill rotWithShape="1">
          <a:blip r:embed="rId3">
            <a:alphaModFix/>
          </a:blip>
          <a:srcRect b="0" l="0" r="0" t="0"/>
          <a:stretch/>
        </p:blipFill>
        <p:spPr>
          <a:xfrm>
            <a:off x="522675" y="993025"/>
            <a:ext cx="7924526" cy="296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514" name="Google Shape;5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515" name="Google Shape;515;p32"/>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 Search Engine etc policies</a:t>
            </a:r>
            <a:endParaRPr/>
          </a:p>
          <a:p>
            <a:pPr indent="0" lvl="0" marL="0" rtl="0" algn="l">
              <a:spcBef>
                <a:spcPts val="1200"/>
              </a:spcBef>
              <a:spcAft>
                <a:spcPts val="1200"/>
              </a:spcAft>
              <a:buNone/>
            </a:pPr>
            <a:r>
              <a:rPr lang="en"/>
              <a:t>Government policies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INST408C Week 7 </a:t>
            </a:r>
            <a:endParaRPr/>
          </a:p>
        </p:txBody>
      </p:sp>
      <p:sp>
        <p:nvSpPr>
          <p:cNvPr id="73" name="Google Shape;73;p15"/>
          <p:cNvSpPr txBox="1"/>
          <p:nvPr>
            <p:ph idx="1" type="body"/>
          </p:nvPr>
        </p:nvSpPr>
        <p:spPr>
          <a:xfrm>
            <a:off x="364050" y="707400"/>
            <a:ext cx="4182600" cy="203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Monday</a:t>
            </a:r>
            <a:endParaRPr/>
          </a:p>
          <a:p>
            <a:pPr indent="-342900" lvl="0" marL="457200" rtl="0" algn="l">
              <a:spcBef>
                <a:spcPts val="1200"/>
              </a:spcBef>
              <a:spcAft>
                <a:spcPts val="0"/>
              </a:spcAft>
              <a:buSzPts val="1800"/>
              <a:buChar char="●"/>
            </a:pPr>
            <a:r>
              <a:rPr lang="en"/>
              <a:t>Responses</a:t>
            </a:r>
            <a:endParaRPr/>
          </a:p>
        </p:txBody>
      </p:sp>
      <p:sp>
        <p:nvSpPr>
          <p:cNvPr id="74" name="Google Shape;74;p15"/>
          <p:cNvSpPr txBox="1"/>
          <p:nvPr>
            <p:ph idx="1" type="body"/>
          </p:nvPr>
        </p:nvSpPr>
        <p:spPr>
          <a:xfrm>
            <a:off x="364050" y="2839925"/>
            <a:ext cx="4182600" cy="178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Readings</a:t>
            </a:r>
            <a:endParaRPr/>
          </a:p>
          <a:p>
            <a:pPr indent="-342900" lvl="0" marL="457200" rtl="0" algn="l">
              <a:spcBef>
                <a:spcPts val="1200"/>
              </a:spcBef>
              <a:spcAft>
                <a:spcPts val="0"/>
              </a:spcAft>
              <a:buSzPts val="1800"/>
              <a:buChar char="●"/>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ph idx="1" type="body"/>
          </p:nvPr>
        </p:nvSpPr>
        <p:spPr>
          <a:xfrm>
            <a:off x="4752750" y="2839925"/>
            <a:ext cx="4182600" cy="178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Assignments</a:t>
            </a:r>
            <a:endParaRPr/>
          </a:p>
          <a:p>
            <a:pPr indent="-342900" lvl="0" marL="457200" rtl="0" algn="l">
              <a:spcBef>
                <a:spcPts val="1200"/>
              </a:spcBef>
              <a:spcAft>
                <a:spcPts val="0"/>
              </a:spcAft>
              <a:buSzPts val="1800"/>
              <a:buChar char="●"/>
            </a:pPr>
            <a:r>
              <a:t/>
            </a:r>
            <a:endParaRPr/>
          </a:p>
        </p:txBody>
      </p:sp>
      <p:sp>
        <p:nvSpPr>
          <p:cNvPr id="77" name="Google Shape;77;p15"/>
          <p:cNvSpPr txBox="1"/>
          <p:nvPr>
            <p:ph idx="1" type="body"/>
          </p:nvPr>
        </p:nvSpPr>
        <p:spPr>
          <a:xfrm>
            <a:off x="4752750" y="707500"/>
            <a:ext cx="4182600" cy="203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Wednesday</a:t>
            </a:r>
            <a:endParaRPr/>
          </a:p>
          <a:p>
            <a:pPr indent="-342900" lvl="0" marL="457200" rtl="0" algn="l">
              <a:spcBef>
                <a:spcPts val="1200"/>
              </a:spcBef>
              <a:spcAft>
                <a:spcPts val="0"/>
              </a:spcAft>
              <a:buSzPts val="1800"/>
              <a:buChar char="●"/>
            </a:pPr>
            <a:r>
              <a:rPr lang="en"/>
              <a:t>Responses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Communication-based responses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4"/>
          <p:cNvSpPr txBox="1"/>
          <p:nvPr>
            <p:ph type="title"/>
          </p:nvPr>
        </p:nvSpPr>
        <p:spPr>
          <a:xfrm>
            <a:off x="311700" y="18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Before a rumour happens: </a:t>
            </a:r>
            <a:r>
              <a:rPr lang="en"/>
              <a:t>Pre-bunking</a:t>
            </a:r>
            <a:endParaRPr/>
          </a:p>
        </p:txBody>
      </p:sp>
      <p:pic>
        <p:nvPicPr>
          <p:cNvPr id="526" name="Google Shape;526;p34"/>
          <p:cNvPicPr preferRelativeResize="0"/>
          <p:nvPr/>
        </p:nvPicPr>
        <p:blipFill rotWithShape="1">
          <a:blip r:embed="rId3">
            <a:alphaModFix/>
          </a:blip>
          <a:srcRect b="0" l="0" r="0" t="0"/>
          <a:stretch/>
        </p:blipFill>
        <p:spPr>
          <a:xfrm>
            <a:off x="1385775" y="855750"/>
            <a:ext cx="6372439" cy="38209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Pre-bunking: types, tips</a:t>
            </a:r>
            <a:endParaRPr/>
          </a:p>
        </p:txBody>
      </p:sp>
      <p:sp>
        <p:nvSpPr>
          <p:cNvPr id="532" name="Google Shape;532;p35"/>
          <p:cNvSpPr txBox="1"/>
          <p:nvPr>
            <p:ph idx="1" type="body"/>
          </p:nvPr>
        </p:nvSpPr>
        <p:spPr>
          <a:xfrm>
            <a:off x="311700" y="790350"/>
            <a:ext cx="39078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a:t>
            </a:r>
            <a:r>
              <a:rPr i="1" lang="en"/>
              <a:t>fact-based: correcting a specific false claim or narrative</a:t>
            </a:r>
            <a:endParaRPr i="1"/>
          </a:p>
          <a:p>
            <a:pPr indent="0" lvl="0" marL="0" rtl="0" algn="l">
              <a:spcBef>
                <a:spcPts val="1200"/>
              </a:spcBef>
              <a:spcAft>
                <a:spcPts val="0"/>
              </a:spcAft>
              <a:buNone/>
            </a:pPr>
            <a:r>
              <a:rPr i="1" lang="en"/>
              <a:t>logic-based: explaining tactics used to manipulate</a:t>
            </a:r>
            <a:endParaRPr i="1"/>
          </a:p>
          <a:p>
            <a:pPr indent="0" lvl="0" marL="0" rtl="0" algn="l">
              <a:spcBef>
                <a:spcPts val="1200"/>
              </a:spcBef>
              <a:spcAft>
                <a:spcPts val="0"/>
              </a:spcAft>
              <a:buNone/>
            </a:pPr>
            <a:r>
              <a:rPr i="1" lang="en"/>
              <a:t>source-based: pointing out bad sources of information”</a:t>
            </a:r>
            <a:endParaRPr i="1"/>
          </a:p>
          <a:p>
            <a:pPr indent="-342900" lvl="0" marL="457200" rtl="0" algn="l">
              <a:spcBef>
                <a:spcPts val="1200"/>
              </a:spcBef>
              <a:spcAft>
                <a:spcPts val="0"/>
              </a:spcAft>
              <a:buSzPts val="1800"/>
              <a:buChar char="-"/>
            </a:pPr>
            <a:r>
              <a:rPr i="1" lang="en"/>
              <a:t>FirstDraft</a:t>
            </a:r>
            <a:endParaRPr i="1"/>
          </a:p>
        </p:txBody>
      </p:sp>
      <p:sp>
        <p:nvSpPr>
          <p:cNvPr id="533" name="Google Shape;53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4" name="Google Shape;534;p35"/>
          <p:cNvPicPr preferRelativeResize="0"/>
          <p:nvPr/>
        </p:nvPicPr>
        <p:blipFill>
          <a:blip r:embed="rId3">
            <a:alphaModFix/>
          </a:blip>
          <a:stretch>
            <a:fillRect/>
          </a:stretch>
        </p:blipFill>
        <p:spPr>
          <a:xfrm>
            <a:off x="4572000" y="246175"/>
            <a:ext cx="4487650" cy="4487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6"/>
          <p:cNvSpPr txBox="1"/>
          <p:nvPr>
            <p:ph type="title"/>
          </p:nvPr>
        </p:nvSpPr>
        <p:spPr>
          <a:xfrm>
            <a:off x="311700" y="2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Disrupt the narratives: </a:t>
            </a:r>
            <a:r>
              <a:rPr lang="en"/>
              <a:t>Countermessaging</a:t>
            </a:r>
            <a:endParaRPr/>
          </a:p>
        </p:txBody>
      </p:sp>
      <p:pic>
        <p:nvPicPr>
          <p:cNvPr id="540" name="Google Shape;540;p36"/>
          <p:cNvPicPr preferRelativeResize="0"/>
          <p:nvPr/>
        </p:nvPicPr>
        <p:blipFill rotWithShape="1">
          <a:blip r:embed="rId3">
            <a:alphaModFix/>
          </a:blip>
          <a:srcRect b="0" l="0" r="0" t="0"/>
          <a:stretch/>
        </p:blipFill>
        <p:spPr>
          <a:xfrm>
            <a:off x="2390100" y="695750"/>
            <a:ext cx="4102169" cy="4110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Mentioning it: Lakoff’s Truth Sandwich</a:t>
            </a:r>
            <a:endParaRPr/>
          </a:p>
        </p:txBody>
      </p:sp>
      <p:sp>
        <p:nvSpPr>
          <p:cNvPr id="546" name="Google Shape;546;p37"/>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Start with the truth. The first frame gets the advantage.</a:t>
            </a:r>
            <a:endParaRPr/>
          </a:p>
          <a:p>
            <a:pPr indent="0" lvl="0" marL="0" rtl="0" algn="l">
              <a:spcBef>
                <a:spcPts val="1200"/>
              </a:spcBef>
              <a:spcAft>
                <a:spcPts val="0"/>
              </a:spcAft>
              <a:buNone/>
            </a:pPr>
            <a:r>
              <a:rPr lang="en"/>
              <a:t>2 Indicate the lie. Avoid amplifying the specific language, if possible.</a:t>
            </a:r>
            <a:endParaRPr/>
          </a:p>
          <a:p>
            <a:pPr indent="0" lvl="0" marL="0" rtl="0" algn="l">
              <a:spcBef>
                <a:spcPts val="1200"/>
              </a:spcBef>
              <a:spcAft>
                <a:spcPts val="0"/>
              </a:spcAft>
              <a:buNone/>
            </a:pPr>
            <a:r>
              <a:rPr lang="en"/>
              <a:t>3 Return to the truth. Always repeat truths more than lies.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a:t>
            </a:r>
            <a:r>
              <a:rPr i="1" lang="en"/>
              <a:t>“Never drink bleach. You may have heard that bleach can kill the coronavirus, but this only works on surfaces — not inside your body. Drinking bleach can cause serious illness and death, and it doesn’t cure COVID-19.”</a:t>
            </a:r>
            <a:r>
              <a:rPr lang="en"/>
              <a:t> - CommunicateHealth</a:t>
            </a:r>
            <a:endParaRPr/>
          </a:p>
        </p:txBody>
      </p:sp>
      <p:sp>
        <p:nvSpPr>
          <p:cNvPr id="547" name="Google Shape;54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UNICEF truth sandwich</a:t>
            </a:r>
            <a:endParaRPr/>
          </a:p>
        </p:txBody>
      </p:sp>
      <p:sp>
        <p:nvSpPr>
          <p:cNvPr id="553" name="Google Shape;55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4" name="Google Shape;554;p38"/>
          <p:cNvPicPr preferRelativeResize="0"/>
          <p:nvPr/>
        </p:nvPicPr>
        <p:blipFill>
          <a:blip r:embed="rId3">
            <a:alphaModFix/>
          </a:blip>
          <a:stretch>
            <a:fillRect/>
          </a:stretch>
        </p:blipFill>
        <p:spPr>
          <a:xfrm>
            <a:off x="996450" y="912550"/>
            <a:ext cx="6819900" cy="3667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Engaging: Dennett’s 4 points</a:t>
            </a:r>
            <a:endParaRPr/>
          </a:p>
        </p:txBody>
      </p:sp>
      <p:sp>
        <p:nvSpPr>
          <p:cNvPr id="560" name="Google Shape;560;p39"/>
          <p:cNvSpPr txBox="1"/>
          <p:nvPr>
            <p:ph idx="1" type="body"/>
          </p:nvPr>
        </p:nvSpPr>
        <p:spPr>
          <a:xfrm>
            <a:off x="311700" y="790338"/>
            <a:ext cx="8520600" cy="377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333333"/>
                </a:solidFill>
                <a:highlight>
                  <a:srgbClr val="FFFFFF"/>
                </a:highlight>
              </a:rPr>
              <a:t>1. Attempt to re-express your target’s position so clearly, vividly and fairly that your target says: “Thanks, I wish I’d thought of putting it that way.”</a:t>
            </a:r>
            <a:endParaRPr sz="1900">
              <a:solidFill>
                <a:srgbClr val="333333"/>
              </a:solidFill>
              <a:highlight>
                <a:srgbClr val="FFFFFF"/>
              </a:highlight>
            </a:endParaRPr>
          </a:p>
          <a:p>
            <a:pPr indent="0" lvl="0" marL="0" rtl="0" algn="l">
              <a:lnSpc>
                <a:spcPct val="115000"/>
              </a:lnSpc>
              <a:spcBef>
                <a:spcPts val="2100"/>
              </a:spcBef>
              <a:spcAft>
                <a:spcPts val="0"/>
              </a:spcAft>
              <a:buClr>
                <a:schemeClr val="dk1"/>
              </a:buClr>
              <a:buSzPts val="1100"/>
              <a:buFont typeface="Arial"/>
              <a:buNone/>
            </a:pPr>
            <a:r>
              <a:rPr lang="en" sz="1900">
                <a:solidFill>
                  <a:srgbClr val="333333"/>
                </a:solidFill>
                <a:highlight>
                  <a:srgbClr val="FFFFFF"/>
                </a:highlight>
              </a:rPr>
              <a:t>2. List any points of agreement (especially if they are not matters of general or widespread agreement).</a:t>
            </a:r>
            <a:endParaRPr sz="1900">
              <a:solidFill>
                <a:srgbClr val="333333"/>
              </a:solidFill>
              <a:highlight>
                <a:srgbClr val="FFFFFF"/>
              </a:highlight>
            </a:endParaRPr>
          </a:p>
          <a:p>
            <a:pPr indent="0" lvl="0" marL="0" rtl="0" algn="l">
              <a:lnSpc>
                <a:spcPct val="115000"/>
              </a:lnSpc>
              <a:spcBef>
                <a:spcPts val="2100"/>
              </a:spcBef>
              <a:spcAft>
                <a:spcPts val="0"/>
              </a:spcAft>
              <a:buClr>
                <a:schemeClr val="dk1"/>
              </a:buClr>
              <a:buSzPts val="1100"/>
              <a:buFont typeface="Arial"/>
              <a:buNone/>
            </a:pPr>
            <a:r>
              <a:rPr lang="en" sz="1900">
                <a:solidFill>
                  <a:srgbClr val="333333"/>
                </a:solidFill>
                <a:highlight>
                  <a:srgbClr val="FFFFFF"/>
                </a:highlight>
              </a:rPr>
              <a:t>3. Mention anything you have learned from your target.</a:t>
            </a:r>
            <a:endParaRPr sz="1900">
              <a:solidFill>
                <a:srgbClr val="333333"/>
              </a:solidFill>
              <a:highlight>
                <a:srgbClr val="FFFFFF"/>
              </a:highlight>
            </a:endParaRPr>
          </a:p>
          <a:p>
            <a:pPr indent="0" lvl="0" marL="0" rtl="0" algn="l">
              <a:lnSpc>
                <a:spcPct val="115000"/>
              </a:lnSpc>
              <a:spcBef>
                <a:spcPts val="2100"/>
              </a:spcBef>
              <a:spcAft>
                <a:spcPts val="2100"/>
              </a:spcAft>
              <a:buSzPts val="1800"/>
              <a:buNone/>
            </a:pPr>
            <a:r>
              <a:rPr lang="en" sz="1900">
                <a:solidFill>
                  <a:srgbClr val="333333"/>
                </a:solidFill>
                <a:highlight>
                  <a:srgbClr val="FFFFFF"/>
                </a:highlight>
              </a:rPr>
              <a:t>4. Only then are you permitted to say so much as a word of rebuttal or criticism.</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Environment</a:t>
            </a:r>
            <a:r>
              <a:rPr lang="en"/>
              <a:t>-based responses</a:t>
            </a:r>
            <a:endParaRPr/>
          </a:p>
        </p:txBody>
      </p:sp>
      <p:sp>
        <p:nvSpPr>
          <p:cNvPr id="566" name="Google Shape;56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responses</a:t>
            </a:r>
            <a:endParaRPr/>
          </a:p>
        </p:txBody>
      </p:sp>
      <p:sp>
        <p:nvSpPr>
          <p:cNvPr id="572" name="Google Shape;57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573" name="Google Shape;573;p41"/>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Account / message removal</a:t>
            </a:r>
            <a:endParaRPr/>
          </a:p>
          <a:p>
            <a:pPr indent="0" lvl="0" marL="0" rtl="0" algn="l">
              <a:spcBef>
                <a:spcPts val="1200"/>
              </a:spcBef>
              <a:spcAft>
                <a:spcPts val="0"/>
              </a:spcAft>
              <a:buNone/>
            </a:pPr>
            <a:r>
              <a:rPr lang="en"/>
              <a:t>Rate limiting / soft blocking</a:t>
            </a:r>
            <a:endParaRPr/>
          </a:p>
          <a:p>
            <a:pPr indent="0" lvl="0" marL="0" rtl="0" algn="l">
              <a:spcBef>
                <a:spcPts val="1200"/>
              </a:spcBef>
              <a:spcAft>
                <a:spcPts val="0"/>
              </a:spcAft>
              <a:buNone/>
            </a:pPr>
            <a:r>
              <a:rPr lang="en"/>
              <a:t>Search engine changes (e.g. TikTok, Google etc) </a:t>
            </a:r>
            <a:endParaRPr/>
          </a:p>
          <a:p>
            <a:pPr indent="0" lvl="0" marL="0" rtl="0" algn="l">
              <a:spcBef>
                <a:spcPts val="1200"/>
              </a:spcBef>
              <a:spcAft>
                <a:spcPts val="0"/>
              </a:spcAft>
              <a:buNone/>
            </a:pPr>
            <a:r>
              <a:rPr lang="en"/>
              <a:t>Hashtag flooding / jacking (kPop etc)</a:t>
            </a:r>
            <a:endParaRPr/>
          </a:p>
          <a:p>
            <a:pPr indent="0" lvl="0" marL="0" rtl="0" algn="l">
              <a:spcBef>
                <a:spcPts val="1200"/>
              </a:spcBef>
              <a:spcAft>
                <a:spcPts val="0"/>
              </a:spcAft>
              <a:buNone/>
            </a:pPr>
            <a:r>
              <a:rPr lang="en"/>
              <a:t>Honeypots</a:t>
            </a:r>
            <a:endParaRPr/>
          </a:p>
          <a:p>
            <a:pPr indent="0" lvl="0" marL="0" rtl="0" algn="l">
              <a:spcBef>
                <a:spcPts val="1200"/>
              </a:spcBef>
              <a:spcAft>
                <a:spcPts val="0"/>
              </a:spcAft>
              <a:buNone/>
            </a:pPr>
            <a:r>
              <a:rPr lang="en"/>
              <a:t>Domain white/blacklisting</a:t>
            </a:r>
            <a:endParaRPr/>
          </a:p>
          <a:p>
            <a:pPr indent="0" lvl="0" marL="0" rtl="0" algn="l">
              <a:spcBef>
                <a:spcPts val="1200"/>
              </a:spcBef>
              <a:spcAft>
                <a:spcPts val="0"/>
              </a:spcAft>
              <a:buNone/>
            </a:pPr>
            <a:r>
              <a:rPr lang="en"/>
              <a:t>Rebuilding communities / connections</a:t>
            </a:r>
            <a:endParaRPr/>
          </a:p>
          <a:p>
            <a:pPr indent="0" lvl="0" marL="0" rtl="0" algn="l">
              <a:spcBef>
                <a:spcPts val="1200"/>
              </a:spcBef>
              <a:spcAft>
                <a:spcPts val="1200"/>
              </a:spcAft>
              <a:buNone/>
            </a:pPr>
            <a:r>
              <a:rPr lang="en"/>
              <a:t>Expire ability to “like” / reshare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Action-based responses</a:t>
            </a:r>
            <a:endParaRPr/>
          </a:p>
        </p:txBody>
      </p:sp>
      <p:sp>
        <p:nvSpPr>
          <p:cNvPr id="579" name="Google Shape;57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039675"/>
            <a:ext cx="4045200" cy="1675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Response</a:t>
            </a:r>
            <a:endParaRPr/>
          </a:p>
        </p:txBody>
      </p:sp>
      <p:sp>
        <p:nvSpPr>
          <p:cNvPr id="83" name="Google Shape;83;p16"/>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what do we do now?</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5" name="Google Shape;85;p16"/>
          <p:cNvPicPr preferRelativeResize="0"/>
          <p:nvPr/>
        </p:nvPicPr>
        <p:blipFill rotWithShape="1">
          <a:blip r:embed="rId3">
            <a:alphaModFix/>
          </a:blip>
          <a:srcRect b="0" l="0" r="0" t="0"/>
          <a:stretch/>
        </p:blipFill>
        <p:spPr>
          <a:xfrm>
            <a:off x="4834800" y="516375"/>
            <a:ext cx="4102169" cy="41107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ph type="title"/>
          </p:nvPr>
        </p:nvSpPr>
        <p:spPr>
          <a:xfrm>
            <a:off x="55900" y="-2100"/>
            <a:ext cx="8833800" cy="642300"/>
          </a:xfrm>
          <a:prstGeom prst="rect">
            <a:avLst/>
          </a:prstGeom>
          <a:noFill/>
          <a:ln>
            <a:noFill/>
          </a:ln>
        </p:spPr>
        <p:txBody>
          <a:bodyPr anchorCtr="0" anchor="ctr" bIns="34250" lIns="34250" spcFirstLastPara="1" rIns="34250" wrap="square" tIns="34250">
            <a:normAutofit/>
          </a:bodyPr>
          <a:lstStyle/>
          <a:p>
            <a:pPr indent="0" lvl="0" marL="0" marR="0" rtl="0" algn="l">
              <a:lnSpc>
                <a:spcPct val="100000"/>
              </a:lnSpc>
              <a:spcBef>
                <a:spcPts val="0"/>
              </a:spcBef>
              <a:spcAft>
                <a:spcPts val="0"/>
              </a:spcAft>
              <a:buClr>
                <a:srgbClr val="FFFFFF"/>
              </a:buClr>
              <a:buSzPts val="3000"/>
              <a:buFont typeface="Arial"/>
              <a:buNone/>
            </a:pPr>
            <a:r>
              <a:rPr lang="en" sz="3000"/>
              <a:t>Disrupt the chain</a:t>
            </a:r>
            <a:endParaRPr sz="3000"/>
          </a:p>
        </p:txBody>
      </p:sp>
      <p:sp>
        <p:nvSpPr>
          <p:cNvPr id="585" name="Google Shape;585;p43"/>
          <p:cNvSpPr txBox="1"/>
          <p:nvPr/>
        </p:nvSpPr>
        <p:spPr>
          <a:xfrm>
            <a:off x="2882353" y="4204163"/>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DECEIVE</a:t>
            </a:r>
            <a:endParaRPr b="0" i="0" sz="1100" u="none" cap="none" strike="noStrike">
              <a:solidFill>
                <a:schemeClr val="dk2"/>
              </a:solidFill>
              <a:latin typeface="Arial"/>
              <a:ea typeface="Arial"/>
              <a:cs typeface="Arial"/>
              <a:sym typeface="Arial"/>
            </a:endParaRPr>
          </a:p>
        </p:txBody>
      </p:sp>
      <p:sp>
        <p:nvSpPr>
          <p:cNvPr id="586" name="Google Shape;586;p43"/>
          <p:cNvSpPr txBox="1"/>
          <p:nvPr/>
        </p:nvSpPr>
        <p:spPr>
          <a:xfrm>
            <a:off x="7100288" y="2070224"/>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DENY</a:t>
            </a:r>
            <a:endParaRPr b="0" i="0" sz="1100" u="none" cap="none" strike="noStrike">
              <a:solidFill>
                <a:schemeClr val="dk2"/>
              </a:solidFill>
              <a:latin typeface="Arial"/>
              <a:ea typeface="Arial"/>
              <a:cs typeface="Arial"/>
              <a:sym typeface="Arial"/>
            </a:endParaRPr>
          </a:p>
        </p:txBody>
      </p:sp>
      <p:sp>
        <p:nvSpPr>
          <p:cNvPr id="587" name="Google Shape;587;p43"/>
          <p:cNvSpPr txBox="1"/>
          <p:nvPr/>
        </p:nvSpPr>
        <p:spPr>
          <a:xfrm>
            <a:off x="2756803" y="2070224"/>
            <a:ext cx="13965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DESTROY</a:t>
            </a:r>
            <a:endParaRPr b="0" i="0" sz="1100" u="none" cap="none" strike="noStrike">
              <a:solidFill>
                <a:schemeClr val="dk2"/>
              </a:solidFill>
              <a:latin typeface="Arial"/>
              <a:ea typeface="Arial"/>
              <a:cs typeface="Arial"/>
              <a:sym typeface="Arial"/>
            </a:endParaRPr>
          </a:p>
        </p:txBody>
      </p:sp>
      <p:sp>
        <p:nvSpPr>
          <p:cNvPr id="588" name="Google Shape;588;p43"/>
          <p:cNvSpPr txBox="1"/>
          <p:nvPr/>
        </p:nvSpPr>
        <p:spPr>
          <a:xfrm>
            <a:off x="4963388" y="2070224"/>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DETER</a:t>
            </a:r>
            <a:endParaRPr b="0" i="0" sz="1100" u="none" cap="none" strike="noStrike">
              <a:solidFill>
                <a:schemeClr val="dk2"/>
              </a:solidFill>
              <a:latin typeface="Arial"/>
              <a:ea typeface="Arial"/>
              <a:cs typeface="Arial"/>
              <a:sym typeface="Arial"/>
            </a:endParaRPr>
          </a:p>
        </p:txBody>
      </p:sp>
      <p:sp>
        <p:nvSpPr>
          <p:cNvPr id="589" name="Google Shape;589;p43"/>
          <p:cNvSpPr txBox="1"/>
          <p:nvPr/>
        </p:nvSpPr>
        <p:spPr>
          <a:xfrm>
            <a:off x="7020524" y="4204163"/>
            <a:ext cx="13050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DEGRADE</a:t>
            </a:r>
            <a:endParaRPr b="0" i="0" sz="1100" u="none" cap="none" strike="noStrike">
              <a:solidFill>
                <a:schemeClr val="dk2"/>
              </a:solidFill>
              <a:latin typeface="Arial"/>
              <a:ea typeface="Arial"/>
              <a:cs typeface="Arial"/>
              <a:sym typeface="Arial"/>
            </a:endParaRPr>
          </a:p>
        </p:txBody>
      </p:sp>
      <p:sp>
        <p:nvSpPr>
          <p:cNvPr id="590" name="Google Shape;590;p43"/>
          <p:cNvSpPr txBox="1"/>
          <p:nvPr/>
        </p:nvSpPr>
        <p:spPr>
          <a:xfrm>
            <a:off x="4963388" y="4204163"/>
            <a:ext cx="11454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DISRUPT</a:t>
            </a:r>
            <a:endParaRPr b="0" i="0" sz="1100" u="none" cap="none" strike="noStrike">
              <a:solidFill>
                <a:schemeClr val="dk2"/>
              </a:solidFill>
              <a:latin typeface="Arial"/>
              <a:ea typeface="Arial"/>
              <a:cs typeface="Arial"/>
              <a:sym typeface="Arial"/>
            </a:endParaRPr>
          </a:p>
        </p:txBody>
      </p:sp>
      <p:pic>
        <p:nvPicPr>
          <p:cNvPr descr="Google Shape;452;p62" id="591" name="Google Shape;591;p43"/>
          <p:cNvPicPr preferRelativeResize="0"/>
          <p:nvPr/>
        </p:nvPicPr>
        <p:blipFill rotWithShape="1">
          <a:blip r:embed="rId3">
            <a:alphaModFix/>
          </a:blip>
          <a:srcRect b="0" l="0" r="0" t="0"/>
          <a:stretch/>
        </p:blipFill>
        <p:spPr>
          <a:xfrm>
            <a:off x="2459756" y="2844019"/>
            <a:ext cx="1994876" cy="1360145"/>
          </a:xfrm>
          <a:prstGeom prst="rect">
            <a:avLst/>
          </a:prstGeom>
          <a:noFill/>
          <a:ln>
            <a:noFill/>
          </a:ln>
        </p:spPr>
      </p:pic>
      <p:pic>
        <p:nvPicPr>
          <p:cNvPr descr="Google Shape;453;p62" id="592" name="Google Shape;592;p43"/>
          <p:cNvPicPr preferRelativeResize="0"/>
          <p:nvPr/>
        </p:nvPicPr>
        <p:blipFill rotWithShape="1">
          <a:blip r:embed="rId4">
            <a:alphaModFix/>
          </a:blip>
          <a:srcRect b="0" l="0" r="0" t="0"/>
          <a:stretch/>
        </p:blipFill>
        <p:spPr>
          <a:xfrm>
            <a:off x="7020524" y="565631"/>
            <a:ext cx="1505776" cy="1504600"/>
          </a:xfrm>
          <a:prstGeom prst="rect">
            <a:avLst/>
          </a:prstGeom>
          <a:noFill/>
          <a:ln>
            <a:noFill/>
          </a:ln>
        </p:spPr>
      </p:pic>
      <p:pic>
        <p:nvPicPr>
          <p:cNvPr descr="Google Shape;454;p62" id="593" name="Google Shape;593;p43"/>
          <p:cNvPicPr preferRelativeResize="0"/>
          <p:nvPr/>
        </p:nvPicPr>
        <p:blipFill rotWithShape="1">
          <a:blip r:embed="rId5">
            <a:alphaModFix/>
          </a:blip>
          <a:srcRect b="0" l="0" r="0" t="0"/>
          <a:stretch/>
        </p:blipFill>
        <p:spPr>
          <a:xfrm>
            <a:off x="2687430" y="637847"/>
            <a:ext cx="1535337" cy="1360164"/>
          </a:xfrm>
          <a:prstGeom prst="rect">
            <a:avLst/>
          </a:prstGeom>
          <a:noFill/>
          <a:ln>
            <a:noFill/>
          </a:ln>
        </p:spPr>
      </p:pic>
      <p:pic>
        <p:nvPicPr>
          <p:cNvPr descr="Google Shape;455;p62" id="594" name="Google Shape;594;p43"/>
          <p:cNvPicPr preferRelativeResize="0"/>
          <p:nvPr/>
        </p:nvPicPr>
        <p:blipFill rotWithShape="1">
          <a:blip r:embed="rId6">
            <a:alphaModFix/>
          </a:blip>
          <a:srcRect b="0" l="0" r="0" t="0"/>
          <a:stretch/>
        </p:blipFill>
        <p:spPr>
          <a:xfrm>
            <a:off x="6866641" y="2778656"/>
            <a:ext cx="1813550" cy="1360162"/>
          </a:xfrm>
          <a:prstGeom prst="rect">
            <a:avLst/>
          </a:prstGeom>
          <a:noFill/>
          <a:ln>
            <a:noFill/>
          </a:ln>
        </p:spPr>
      </p:pic>
      <p:pic>
        <p:nvPicPr>
          <p:cNvPr descr="Google Shape;456;p62" id="595" name="Google Shape;595;p43"/>
          <p:cNvPicPr preferRelativeResize="0"/>
          <p:nvPr/>
        </p:nvPicPr>
        <p:blipFill rotWithShape="1">
          <a:blip r:embed="rId7">
            <a:alphaModFix/>
          </a:blip>
          <a:srcRect b="0" l="0" r="0" t="0"/>
          <a:stretch/>
        </p:blipFill>
        <p:spPr>
          <a:xfrm>
            <a:off x="4798900" y="2721506"/>
            <a:ext cx="1474463" cy="1474462"/>
          </a:xfrm>
          <a:prstGeom prst="rect">
            <a:avLst/>
          </a:prstGeom>
          <a:noFill/>
          <a:ln>
            <a:noFill/>
          </a:ln>
        </p:spPr>
      </p:pic>
      <p:pic>
        <p:nvPicPr>
          <p:cNvPr descr="Google Shape;457;p62" id="596" name="Google Shape;596;p43"/>
          <p:cNvPicPr preferRelativeResize="0"/>
          <p:nvPr/>
        </p:nvPicPr>
        <p:blipFill rotWithShape="1">
          <a:blip r:embed="rId8">
            <a:alphaModFix/>
          </a:blip>
          <a:srcRect b="0" l="0" r="0" t="0"/>
          <a:stretch/>
        </p:blipFill>
        <p:spPr>
          <a:xfrm>
            <a:off x="4594112" y="675131"/>
            <a:ext cx="1980594" cy="1360163"/>
          </a:xfrm>
          <a:prstGeom prst="rect">
            <a:avLst/>
          </a:prstGeom>
          <a:noFill/>
          <a:ln>
            <a:noFill/>
          </a:ln>
        </p:spPr>
      </p:pic>
      <p:sp>
        <p:nvSpPr>
          <p:cNvPr id="597" name="Google Shape;597;p43"/>
          <p:cNvSpPr txBox="1"/>
          <p:nvPr/>
        </p:nvSpPr>
        <p:spPr>
          <a:xfrm>
            <a:off x="461260" y="2437875"/>
            <a:ext cx="1396500" cy="396600"/>
          </a:xfrm>
          <a:prstGeom prst="rect">
            <a:avLst/>
          </a:prstGeom>
          <a:noFill/>
          <a:ln>
            <a:noFill/>
          </a:ln>
        </p:spPr>
        <p:txBody>
          <a:bodyPr anchorCtr="0" anchor="t"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1800"/>
              <a:buFont typeface="Arial"/>
              <a:buNone/>
            </a:pPr>
            <a:r>
              <a:rPr b="1" i="0" lang="en" sz="1800" u="none" cap="none" strike="noStrike">
                <a:solidFill>
                  <a:schemeClr val="dk2"/>
                </a:solidFill>
                <a:latin typeface="Arial"/>
                <a:ea typeface="Arial"/>
                <a:cs typeface="Arial"/>
                <a:sym typeface="Arial"/>
              </a:rPr>
              <a:t>DETECT</a:t>
            </a:r>
            <a:endParaRPr b="0" i="0" sz="1100" u="none" cap="none" strike="noStrike">
              <a:solidFill>
                <a:schemeClr val="dk2"/>
              </a:solidFill>
              <a:latin typeface="Arial"/>
              <a:ea typeface="Arial"/>
              <a:cs typeface="Arial"/>
              <a:sym typeface="Arial"/>
            </a:endParaRPr>
          </a:p>
        </p:txBody>
      </p:sp>
      <p:sp>
        <p:nvSpPr>
          <p:cNvPr id="598" name="Google Shape;598;p43"/>
          <p:cNvSpPr/>
          <p:nvPr/>
        </p:nvSpPr>
        <p:spPr>
          <a:xfrm>
            <a:off x="246318" y="652144"/>
            <a:ext cx="1860600" cy="1816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Google Shape;460;p62" id="599" name="Google Shape;599;p43"/>
          <p:cNvPicPr preferRelativeResize="0"/>
          <p:nvPr/>
        </p:nvPicPr>
        <p:blipFill rotWithShape="1">
          <a:blip r:embed="rId9">
            <a:alphaModFix/>
          </a:blip>
          <a:srcRect b="0" l="0" r="0" t="0"/>
          <a:stretch/>
        </p:blipFill>
        <p:spPr>
          <a:xfrm>
            <a:off x="267806" y="592424"/>
            <a:ext cx="1980601" cy="19805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605" name="Google Shape;605;p44"/>
          <p:cNvSpPr txBox="1"/>
          <p:nvPr>
            <p:ph idx="1" type="body"/>
          </p:nvPr>
        </p:nvSpPr>
        <p:spPr>
          <a:xfrm>
            <a:off x="311700" y="7327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Remove troll farm ability to act</a:t>
            </a:r>
            <a:endParaRPr/>
          </a:p>
          <a:p>
            <a:pPr indent="0" lvl="0" marL="0" rtl="0" algn="l">
              <a:spcBef>
                <a:spcPts val="1200"/>
              </a:spcBef>
              <a:spcAft>
                <a:spcPts val="0"/>
              </a:spcAft>
              <a:buNone/>
            </a:pPr>
            <a:r>
              <a:rPr lang="en"/>
              <a:t>Cut off banking access</a:t>
            </a:r>
            <a:endParaRPr/>
          </a:p>
          <a:p>
            <a:pPr indent="0" lvl="0" marL="0" rtl="0" algn="l">
              <a:spcBef>
                <a:spcPts val="1200"/>
              </a:spcBef>
              <a:spcAft>
                <a:spcPts val="0"/>
              </a:spcAft>
              <a:buNone/>
            </a:pPr>
            <a:r>
              <a:rPr lang="en"/>
              <a:t>Seize botnet servers</a:t>
            </a:r>
            <a:endParaRPr/>
          </a:p>
          <a:p>
            <a:pPr indent="0" lvl="0" marL="0" rtl="0" algn="l">
              <a:spcBef>
                <a:spcPts val="1200"/>
              </a:spcBef>
              <a:spcAft>
                <a:spcPts val="0"/>
              </a:spcAft>
              <a:buNone/>
            </a:pPr>
            <a:r>
              <a:rPr lang="en"/>
              <a:t>Lawsuits</a:t>
            </a:r>
            <a:endParaRPr/>
          </a:p>
          <a:p>
            <a:pPr indent="0" lvl="0" marL="0" rtl="0" algn="l">
              <a:spcBef>
                <a:spcPts val="1200"/>
              </a:spcBef>
              <a:spcAft>
                <a:spcPts val="0"/>
              </a:spcAft>
              <a:buNone/>
            </a:pPr>
            <a:r>
              <a:rPr lang="en"/>
              <a:t>etc</a:t>
            </a:r>
            <a:endParaRPr/>
          </a:p>
          <a:p>
            <a:pPr indent="0" lvl="0" marL="0" rtl="0" algn="l">
              <a:spcBef>
                <a:spcPts val="1200"/>
              </a:spcBef>
              <a:spcAft>
                <a:spcPts val="1200"/>
              </a:spcAft>
              <a:buNone/>
            </a:pPr>
            <a:r>
              <a:t/>
            </a:r>
            <a:endParaRPr/>
          </a:p>
        </p:txBody>
      </p:sp>
      <p:sp>
        <p:nvSpPr>
          <p:cNvPr id="606" name="Google Shape;60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a:t>Response</a:t>
            </a:r>
            <a:endParaRPr/>
          </a:p>
        </p:txBody>
      </p:sp>
      <p:sp>
        <p:nvSpPr>
          <p:cNvPr id="91" name="Google Shape;91;p17"/>
          <p:cNvSpPr txBox="1"/>
          <p:nvPr>
            <p:ph idx="1" type="body"/>
          </p:nvPr>
        </p:nvSpPr>
        <p:spPr>
          <a:xfrm>
            <a:off x="311700" y="732775"/>
            <a:ext cx="39999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a:solidFill>
                  <a:srgbClr val="000000"/>
                </a:solidFill>
                <a:latin typeface="Avenir"/>
                <a:ea typeface="Avenir"/>
                <a:cs typeface="Avenir"/>
                <a:sym typeface="Avenir"/>
              </a:rPr>
              <a:t>Responders</a:t>
            </a:r>
            <a:endParaRPr b="1">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
                <a:solidFill>
                  <a:srgbClr val="000000"/>
                </a:solidFill>
                <a:latin typeface="Avenir"/>
                <a:ea typeface="Avenir"/>
                <a:cs typeface="Avenir"/>
                <a:sym typeface="Avenir"/>
              </a:rPr>
              <a:t>Responder types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
                <a:solidFill>
                  <a:srgbClr val="000000"/>
                </a:solidFill>
                <a:latin typeface="Avenir"/>
                <a:ea typeface="Avenir"/>
                <a:cs typeface="Avenir"/>
                <a:sym typeface="Avenir"/>
              </a:rPr>
              <a:t>Building response communities</a:t>
            </a:r>
            <a:endParaRPr>
              <a:solidFill>
                <a:srgbClr val="000000"/>
              </a:solidFill>
              <a:latin typeface="Avenir"/>
              <a:ea typeface="Avenir"/>
              <a:cs typeface="Avenir"/>
              <a:sym typeface="Avenir"/>
            </a:endParaRPr>
          </a:p>
          <a:p>
            <a:pPr indent="-311150" lvl="1" marL="914400" rtl="0" algn="l">
              <a:lnSpc>
                <a:spcPct val="100000"/>
              </a:lnSpc>
              <a:spcBef>
                <a:spcPts val="0"/>
              </a:spcBef>
              <a:spcAft>
                <a:spcPts val="0"/>
              </a:spcAft>
              <a:buClr>
                <a:srgbClr val="000000"/>
              </a:buClr>
              <a:buSzPts val="1300"/>
              <a:buFont typeface="Avenir"/>
              <a:buChar char="o"/>
            </a:pPr>
            <a:r>
              <a:rPr lang="en" sz="1300">
                <a:solidFill>
                  <a:srgbClr val="000000"/>
                </a:solidFill>
                <a:latin typeface="Avenir"/>
                <a:ea typeface="Avenir"/>
                <a:cs typeface="Avenir"/>
                <a:sym typeface="Avenir"/>
              </a:rPr>
              <a:t>types of misinformation and disinformation response groups that exist</a:t>
            </a:r>
            <a:endParaRPr sz="1300">
              <a:solidFill>
                <a:srgbClr val="000000"/>
              </a:solidFill>
              <a:latin typeface="Avenir"/>
              <a:ea typeface="Avenir"/>
              <a:cs typeface="Avenir"/>
              <a:sym typeface="Avenir"/>
            </a:endParaRPr>
          </a:p>
          <a:p>
            <a:pPr indent="-311150" lvl="1" marL="914400" rtl="0" algn="l">
              <a:lnSpc>
                <a:spcPct val="100000"/>
              </a:lnSpc>
              <a:spcBef>
                <a:spcPts val="0"/>
              </a:spcBef>
              <a:spcAft>
                <a:spcPts val="0"/>
              </a:spcAft>
              <a:buClr>
                <a:srgbClr val="000000"/>
              </a:buClr>
              <a:buSzPts val="1300"/>
              <a:buFont typeface="Avenir"/>
              <a:buChar char="o"/>
            </a:pPr>
            <a:r>
              <a:rPr lang="en" sz="1300">
                <a:solidFill>
                  <a:srgbClr val="000000"/>
                </a:solidFill>
                <a:latin typeface="Avenir"/>
                <a:ea typeface="Avenir"/>
                <a:cs typeface="Avenir"/>
                <a:sym typeface="Avenir"/>
              </a:rPr>
              <a:t>types of responses that they can and do implement.</a:t>
            </a:r>
            <a:endParaRPr sz="1300">
              <a:solidFill>
                <a:srgbClr val="000000"/>
              </a:solidFill>
              <a:latin typeface="Avenir"/>
              <a:ea typeface="Avenir"/>
              <a:cs typeface="Avenir"/>
              <a:sym typeface="Avenir"/>
            </a:endParaRPr>
          </a:p>
          <a:p>
            <a:pPr indent="-311150" lvl="1" marL="914400" rtl="0" algn="l">
              <a:lnSpc>
                <a:spcPct val="100000"/>
              </a:lnSpc>
              <a:spcBef>
                <a:spcPts val="0"/>
              </a:spcBef>
              <a:spcAft>
                <a:spcPts val="0"/>
              </a:spcAft>
              <a:buClr>
                <a:srgbClr val="000000"/>
              </a:buClr>
              <a:buSzPts val="1300"/>
              <a:buFont typeface="Avenir"/>
              <a:buChar char="o"/>
            </a:pPr>
            <a:r>
              <a:rPr lang="en" sz="1300">
                <a:solidFill>
                  <a:srgbClr val="000000"/>
                </a:solidFill>
                <a:latin typeface="Avenir"/>
                <a:ea typeface="Avenir"/>
                <a:cs typeface="Avenir"/>
                <a:sym typeface="Avenir"/>
              </a:rPr>
              <a:t>how to share information between responding groups. </a:t>
            </a:r>
            <a:endParaRPr sz="1300">
              <a:solidFill>
                <a:srgbClr val="000000"/>
              </a:solidFill>
              <a:latin typeface="Avenir"/>
              <a:ea typeface="Avenir"/>
              <a:cs typeface="Avenir"/>
              <a:sym typeface="Avenir"/>
            </a:endParaRPr>
          </a:p>
          <a:p>
            <a:pPr indent="0" lvl="0" marL="0" rtl="0" algn="l">
              <a:lnSpc>
                <a:spcPct val="100000"/>
              </a:lnSpc>
              <a:spcBef>
                <a:spcPts val="0"/>
              </a:spcBef>
              <a:spcAft>
                <a:spcPts val="0"/>
              </a:spcAft>
              <a:buSzPts val="1300"/>
              <a:buNone/>
            </a:pPr>
            <a:r>
              <a:t/>
            </a:r>
            <a:endParaRPr b="1">
              <a:solidFill>
                <a:srgbClr val="000000"/>
              </a:solidFill>
              <a:latin typeface="Avenir"/>
              <a:ea typeface="Avenir"/>
              <a:cs typeface="Avenir"/>
              <a:sym typeface="Avenir"/>
            </a:endParaRPr>
          </a:p>
        </p:txBody>
      </p:sp>
      <p:sp>
        <p:nvSpPr>
          <p:cNvPr id="92" name="Google Shape;92;p17"/>
          <p:cNvSpPr txBox="1"/>
          <p:nvPr>
            <p:ph idx="2" type="body"/>
          </p:nvPr>
        </p:nvSpPr>
        <p:spPr>
          <a:xfrm>
            <a:off x="4832400" y="732775"/>
            <a:ext cx="39999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solidFill>
                  <a:srgbClr val="000000"/>
                </a:solidFill>
                <a:latin typeface="Avenir"/>
                <a:ea typeface="Avenir"/>
                <a:cs typeface="Avenir"/>
                <a:sym typeface="Avenir"/>
              </a:rPr>
              <a:t>Responses</a:t>
            </a:r>
            <a:endParaRPr>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
                <a:solidFill>
                  <a:srgbClr val="000000"/>
                </a:solidFill>
                <a:latin typeface="Avenir"/>
                <a:ea typeface="Avenir"/>
                <a:cs typeface="Avenir"/>
                <a:sym typeface="Avenir"/>
              </a:rPr>
              <a:t>Message-based responses: countermessaging, prebunking, debunking</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
                <a:solidFill>
                  <a:srgbClr val="000000"/>
                </a:solidFill>
                <a:latin typeface="Avenir"/>
                <a:ea typeface="Avenir"/>
                <a:cs typeface="Avenir"/>
                <a:sym typeface="Avenir"/>
              </a:rPr>
              <a:t>Action-based responses</a:t>
            </a:r>
            <a:endParaRPr sz="1500">
              <a:solidFill>
                <a:srgbClr val="000000"/>
              </a:solidFill>
              <a:latin typeface="Avenir"/>
              <a:ea typeface="Avenir"/>
              <a:cs typeface="Avenir"/>
              <a:sym typeface="Avenir"/>
            </a:endParaRPr>
          </a:p>
          <a:p>
            <a:pPr indent="-311150" lvl="0" marL="457200" rtl="0" algn="l">
              <a:lnSpc>
                <a:spcPct val="100000"/>
              </a:lnSpc>
              <a:spcBef>
                <a:spcPts val="0"/>
              </a:spcBef>
              <a:spcAft>
                <a:spcPts val="0"/>
              </a:spcAft>
              <a:buClr>
                <a:srgbClr val="000000"/>
              </a:buClr>
              <a:buSzPts val="1300"/>
              <a:buFont typeface="Avenir"/>
              <a:buChar char="●"/>
            </a:pPr>
            <a:r>
              <a:rPr lang="en">
                <a:solidFill>
                  <a:srgbClr val="000000"/>
                </a:solidFill>
                <a:latin typeface="Avenir"/>
                <a:ea typeface="Avenir"/>
                <a:cs typeface="Avenir"/>
                <a:sym typeface="Avenir"/>
              </a:rPr>
              <a:t>First, do no harm</a:t>
            </a:r>
            <a:endParaRPr b="1">
              <a:solidFill>
                <a:srgbClr val="000000"/>
              </a:solidFill>
              <a:latin typeface="Avenir"/>
              <a:ea typeface="Avenir"/>
              <a:cs typeface="Avenir"/>
              <a:sym typeface="Avenir"/>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Responders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06699" y="19050"/>
            <a:ext cx="8130600" cy="614100"/>
          </a:xfrm>
          <a:prstGeom prst="rect">
            <a:avLst/>
          </a:prstGeom>
          <a:noFill/>
          <a:ln>
            <a:noFill/>
          </a:ln>
        </p:spPr>
        <p:txBody>
          <a:bodyPr anchorCtr="0" anchor="ctr" bIns="34250" lIns="34250" spcFirstLastPara="1" rIns="34250" wrap="square" tIns="34250">
            <a:normAutofit fontScale="90000"/>
          </a:bodyPr>
          <a:lstStyle/>
          <a:p>
            <a:pPr indent="0" lvl="0" marL="0" rtl="0" algn="l">
              <a:lnSpc>
                <a:spcPct val="100000"/>
              </a:lnSpc>
              <a:spcBef>
                <a:spcPts val="0"/>
              </a:spcBef>
              <a:spcAft>
                <a:spcPts val="0"/>
              </a:spcAft>
              <a:buClr>
                <a:srgbClr val="FFFFFF"/>
              </a:buClr>
              <a:buSzPct val="63888"/>
              <a:buFont typeface="Arial"/>
              <a:buNone/>
            </a:pPr>
            <a:r>
              <a:rPr lang="en"/>
              <a:t>Responder Types</a:t>
            </a:r>
            <a:endParaRPr/>
          </a:p>
        </p:txBody>
      </p:sp>
      <p:sp>
        <p:nvSpPr>
          <p:cNvPr id="103" name="Google Shape;103;p19"/>
          <p:cNvSpPr txBox="1"/>
          <p:nvPr>
            <p:ph idx="1" type="body"/>
          </p:nvPr>
        </p:nvSpPr>
        <p:spPr>
          <a:xfrm>
            <a:off x="506700" y="787856"/>
            <a:ext cx="3324600" cy="3717300"/>
          </a:xfrm>
          <a:prstGeom prst="rect">
            <a:avLst/>
          </a:prstGeom>
          <a:noFill/>
          <a:ln>
            <a:noFill/>
          </a:ln>
        </p:spPr>
        <p:txBody>
          <a:bodyPr anchorCtr="0" anchor="t" bIns="34250" lIns="34250" spcFirstLastPara="1" rIns="34250" wrap="square" tIns="34250">
            <a:normAutofit/>
          </a:bodyPr>
          <a:lstStyle/>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Government/ LE</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Platform</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Corporation</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Media</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Educator</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Nonprofit</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General Public</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Community group</a:t>
            </a:r>
            <a:endParaRPr sz="1800">
              <a:latin typeface="Corbel"/>
              <a:ea typeface="Corbel"/>
              <a:cs typeface="Corbel"/>
              <a:sym typeface="Corbel"/>
            </a:endParaRPr>
          </a:p>
          <a:p>
            <a:pPr indent="-342900" lvl="0" marL="457200" rtl="0" algn="l">
              <a:lnSpc>
                <a:spcPct val="150000"/>
              </a:lnSpc>
              <a:spcBef>
                <a:spcPts val="0"/>
              </a:spcBef>
              <a:spcAft>
                <a:spcPts val="0"/>
              </a:spcAft>
              <a:buSzPts val="1800"/>
              <a:buFont typeface="Corbel"/>
              <a:buChar char="●"/>
            </a:pPr>
            <a:r>
              <a:rPr lang="en" sz="1800">
                <a:latin typeface="Corbel"/>
                <a:ea typeface="Corbel"/>
                <a:cs typeface="Corbel"/>
                <a:sym typeface="Corbel"/>
              </a:rPr>
              <a:t>Influencer</a:t>
            </a:r>
            <a:endParaRPr sz="1800">
              <a:latin typeface="Corbel"/>
              <a:ea typeface="Corbel"/>
              <a:cs typeface="Corbel"/>
              <a:sym typeface="Corbel"/>
            </a:endParaRPr>
          </a:p>
        </p:txBody>
      </p:sp>
      <p:sp>
        <p:nvSpPr>
          <p:cNvPr id="104" name="Google Shape;104;p19"/>
          <p:cNvSpPr txBox="1"/>
          <p:nvPr>
            <p:ph idx="4294967295" type="sldNum"/>
          </p:nvPr>
        </p:nvSpPr>
        <p:spPr>
          <a:xfrm>
            <a:off x="8712728" y="4731263"/>
            <a:ext cx="341700" cy="327900"/>
          </a:xfrm>
          <a:prstGeom prst="rect">
            <a:avLst/>
          </a:prstGeom>
          <a:noFill/>
          <a:ln>
            <a:noFill/>
          </a:ln>
        </p:spPr>
        <p:txBody>
          <a:bodyPr anchorCtr="0" anchor="ctr" bIns="34250" lIns="34250" spcFirstLastPara="1" rIns="34250" wrap="square" tIns="34250">
            <a:normAutofit lnSpcReduction="20000"/>
          </a:bodyPr>
          <a:lstStyle/>
          <a:p>
            <a:pPr indent="0" lvl="0" marL="0" rtl="0" algn="r">
              <a:lnSpc>
                <a:spcPct val="100000"/>
              </a:lnSpc>
              <a:spcBef>
                <a:spcPts val="0"/>
              </a:spcBef>
              <a:spcAft>
                <a:spcPts val="0"/>
              </a:spcAft>
              <a:buClr>
                <a:srgbClr val="FFFFFF"/>
              </a:buClr>
              <a:buSzPts val="1800"/>
              <a:buFont typeface="Arial"/>
              <a:buNone/>
            </a:pPr>
            <a:fld id="{00000000-1234-1234-1234-123412341234}" type="slidenum">
              <a:rPr lang="en" sz="1800">
                <a:solidFill>
                  <a:srgbClr val="FFFFFF"/>
                </a:solidFill>
              </a:rPr>
              <a:t>‹#›</a:t>
            </a:fld>
            <a:endParaRPr/>
          </a:p>
        </p:txBody>
      </p:sp>
      <p:pic>
        <p:nvPicPr>
          <p:cNvPr id="105" name="Google Shape;105;p19"/>
          <p:cNvPicPr preferRelativeResize="0"/>
          <p:nvPr/>
        </p:nvPicPr>
        <p:blipFill rotWithShape="1">
          <a:blip r:embed="rId3">
            <a:alphaModFix/>
          </a:blip>
          <a:srcRect b="0" l="0" r="0" t="0"/>
          <a:stretch/>
        </p:blipFill>
        <p:spPr>
          <a:xfrm>
            <a:off x="3025675" y="748325"/>
            <a:ext cx="5842949" cy="3817324"/>
          </a:xfrm>
          <a:prstGeom prst="rect">
            <a:avLst/>
          </a:prstGeom>
          <a:noFill/>
          <a:ln cap="flat" cmpd="sng" w="19050">
            <a:solidFill>
              <a:srgbClr val="A7A7A7"/>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Capabilities and limits</a:t>
            </a:r>
            <a:endParaRPr/>
          </a:p>
        </p:txBody>
      </p:sp>
      <p:sp>
        <p:nvSpPr>
          <p:cNvPr id="111" name="Google Shape;111;p20"/>
          <p:cNvSpPr txBox="1"/>
          <p:nvPr>
            <p:ph idx="1" type="body"/>
          </p:nvPr>
        </p:nvSpPr>
        <p:spPr>
          <a:xfrm>
            <a:off x="311700" y="682350"/>
            <a:ext cx="4074900" cy="377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Experience</a:t>
            </a:r>
            <a:endParaRPr/>
          </a:p>
          <a:p>
            <a:pPr indent="-342900" lvl="0" marL="457200" rtl="0" algn="l">
              <a:spcBef>
                <a:spcPts val="0"/>
              </a:spcBef>
              <a:spcAft>
                <a:spcPts val="0"/>
              </a:spcAft>
              <a:buSzPts val="1800"/>
              <a:buChar char="●"/>
            </a:pPr>
            <a:r>
              <a:rPr lang="en"/>
              <a:t>Existing processes</a:t>
            </a:r>
            <a:endParaRPr/>
          </a:p>
          <a:p>
            <a:pPr indent="-342900" lvl="0" marL="457200" rtl="0" algn="l">
              <a:spcBef>
                <a:spcPts val="0"/>
              </a:spcBef>
              <a:spcAft>
                <a:spcPts val="0"/>
              </a:spcAft>
              <a:buSzPts val="1800"/>
              <a:buChar char="●"/>
            </a:pPr>
            <a:r>
              <a:rPr lang="en"/>
              <a:t>Access to knowledge</a:t>
            </a:r>
            <a:endParaRPr/>
          </a:p>
          <a:p>
            <a:pPr indent="-342900" lvl="0" marL="457200" rtl="0" algn="l">
              <a:spcBef>
                <a:spcPts val="0"/>
              </a:spcBef>
              <a:spcAft>
                <a:spcPts val="0"/>
              </a:spcAft>
              <a:buSzPts val="1800"/>
              <a:buChar char="●"/>
            </a:pPr>
            <a:r>
              <a:rPr lang="en"/>
              <a:t>Access to communities</a:t>
            </a:r>
            <a:endParaRPr/>
          </a:p>
          <a:p>
            <a:pPr indent="-342900" lvl="0" marL="457200" rtl="0" algn="l">
              <a:spcBef>
                <a:spcPts val="0"/>
              </a:spcBef>
              <a:spcAft>
                <a:spcPts val="0"/>
              </a:spcAft>
              <a:buSzPts val="1800"/>
              <a:buChar char="●"/>
            </a:pPr>
            <a:r>
              <a:rPr lang="en"/>
              <a:t>Connections</a:t>
            </a:r>
            <a:endParaRPr/>
          </a:p>
          <a:p>
            <a:pPr indent="-342900" lvl="0" marL="457200" rtl="0" algn="l">
              <a:spcBef>
                <a:spcPts val="0"/>
              </a:spcBef>
              <a:spcAft>
                <a:spcPts val="0"/>
              </a:spcAft>
              <a:buSzPts val="1800"/>
              <a:buChar char="●"/>
            </a:pPr>
            <a:r>
              <a:rPr lang="en"/>
              <a:t>Place in disaster cycle</a:t>
            </a:r>
            <a:endParaRPr/>
          </a:p>
          <a:p>
            <a:pPr indent="-317500" lvl="1" marL="914400" rtl="0" algn="l">
              <a:spcBef>
                <a:spcPts val="0"/>
              </a:spcBef>
              <a:spcAft>
                <a:spcPts val="0"/>
              </a:spcAft>
              <a:buSzPts val="1400"/>
              <a:buChar char="○"/>
            </a:pPr>
            <a:r>
              <a:rPr lang="en"/>
              <a:t>Mitigation</a:t>
            </a:r>
            <a:endParaRPr/>
          </a:p>
          <a:p>
            <a:pPr indent="-317500" lvl="1" marL="914400" rtl="0" algn="l">
              <a:spcBef>
                <a:spcPts val="0"/>
              </a:spcBef>
              <a:spcAft>
                <a:spcPts val="0"/>
              </a:spcAft>
              <a:buSzPts val="1400"/>
              <a:buChar char="○"/>
            </a:pPr>
            <a:r>
              <a:rPr lang="en"/>
              <a:t>Preparation</a:t>
            </a:r>
            <a:endParaRPr/>
          </a:p>
          <a:p>
            <a:pPr indent="-317500" lvl="1" marL="914400" rtl="0" algn="l">
              <a:spcBef>
                <a:spcPts val="0"/>
              </a:spcBef>
              <a:spcAft>
                <a:spcPts val="0"/>
              </a:spcAft>
              <a:buSzPts val="1400"/>
              <a:buChar char="○"/>
            </a:pPr>
            <a:r>
              <a:rPr lang="en"/>
              <a:t>Response</a:t>
            </a:r>
            <a:endParaRPr/>
          </a:p>
          <a:p>
            <a:pPr indent="-317500" lvl="1" marL="914400" rtl="0" algn="l">
              <a:spcBef>
                <a:spcPts val="0"/>
              </a:spcBef>
              <a:spcAft>
                <a:spcPts val="0"/>
              </a:spcAft>
              <a:buSzPts val="1400"/>
              <a:buChar char="○"/>
            </a:pPr>
            <a:r>
              <a:rPr lang="en"/>
              <a:t>Recovery</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0"/>
          <p:cNvSpPr txBox="1"/>
          <p:nvPr>
            <p:ph idx="1" type="body"/>
          </p:nvPr>
        </p:nvSpPr>
        <p:spPr>
          <a:xfrm>
            <a:off x="4757400" y="682350"/>
            <a:ext cx="4074900" cy="377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Size / funding</a:t>
            </a:r>
            <a:endParaRPr/>
          </a:p>
          <a:p>
            <a:pPr indent="-342900" lvl="0" marL="457200" rtl="0" algn="l">
              <a:spcBef>
                <a:spcPts val="0"/>
              </a:spcBef>
              <a:spcAft>
                <a:spcPts val="0"/>
              </a:spcAft>
              <a:buSzPts val="1800"/>
              <a:buChar char="●"/>
            </a:pPr>
            <a:r>
              <a:rPr lang="en"/>
              <a:t>Training</a:t>
            </a:r>
            <a:endParaRPr/>
          </a:p>
          <a:p>
            <a:pPr indent="-342900" lvl="0" marL="457200" rtl="0" algn="l">
              <a:spcBef>
                <a:spcPts val="0"/>
              </a:spcBef>
              <a:spcAft>
                <a:spcPts val="0"/>
              </a:spcAft>
              <a:buSzPts val="1800"/>
              <a:buChar char="●"/>
            </a:pPr>
            <a:r>
              <a:rPr lang="en"/>
              <a:t>Data storage/use</a:t>
            </a:r>
            <a:endParaRPr/>
          </a:p>
          <a:p>
            <a:pPr indent="-342900" lvl="0" marL="457200" rtl="0" algn="l">
              <a:spcBef>
                <a:spcPts val="0"/>
              </a:spcBef>
              <a:spcAft>
                <a:spcPts val="0"/>
              </a:spcAft>
              <a:buSzPts val="1800"/>
              <a:buChar char="●"/>
            </a:pPr>
            <a:r>
              <a:rPr lang="en"/>
              <a:t>Type of response (so much fact checking)</a:t>
            </a:r>
            <a:endParaRPr/>
          </a:p>
          <a:p>
            <a:pPr indent="-342900" lvl="0" marL="457200" rtl="0" algn="l">
              <a:spcBef>
                <a:spcPts val="0"/>
              </a:spcBef>
              <a:spcAft>
                <a:spcPts val="0"/>
              </a:spcAft>
              <a:buSzPts val="1800"/>
              <a:buChar char="●"/>
            </a:pPr>
            <a:r>
              <a:rPr lang="en"/>
              <a:t>Focus (women, media etc)</a:t>
            </a:r>
            <a:endParaRPr/>
          </a:p>
          <a:p>
            <a:pPr indent="-342900" lvl="0" marL="457200" rtl="0" algn="l">
              <a:spcBef>
                <a:spcPts val="0"/>
              </a:spcBef>
              <a:spcAft>
                <a:spcPts val="0"/>
              </a:spcAft>
              <a:buSzPts val="1800"/>
              <a:buChar char="●"/>
            </a:pPr>
            <a:r>
              <a:rPr lang="en"/>
              <a:t>Legal restrictions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Typical configuration</a:t>
            </a:r>
            <a:endParaRPr/>
          </a:p>
        </p:txBody>
      </p:sp>
      <p:pic>
        <p:nvPicPr>
          <p:cNvPr id="119" name="Google Shape;119;p21"/>
          <p:cNvPicPr preferRelativeResize="0"/>
          <p:nvPr/>
        </p:nvPicPr>
        <p:blipFill rotWithShape="1">
          <a:blip r:embed="rId3">
            <a:alphaModFix/>
          </a:blip>
          <a:srcRect b="0" l="0" r="0" t="0"/>
          <a:stretch/>
        </p:blipFill>
        <p:spPr>
          <a:xfrm>
            <a:off x="1263500" y="852725"/>
            <a:ext cx="6113676" cy="40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Responder behaviours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