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03AB13-9495-4B69-A933-C8C46C54760C}">
  <a:tblStyle styleId="{2303AB13-9495-4B69-A933-C8C46C5476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smat-app.com/p/api-advice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ndas.pydata.org/pandas-docs/version/1.1.3/reference/api/pandas.read_json.html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hubspot.com/website/what-is-xml-file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acticaldatascience.co.uk/data-science/how-to-read-an-rss-feed-in-python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rt.me/p/vjv80b/first-draft-basic-toolkit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uides.github.com/activities/hello-world/" TargetMode="External"/><Relationship Id="rId3" Type="http://schemas.openxmlformats.org/officeDocument/2006/relationships/hyperlink" Target="https://docs.github.com/en/desktop/installing-and-configuring-github-desktop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9bce282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9bce282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4cbe835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4cbe835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94cbe835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94cbe835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305369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305369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7305369d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7305369d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7305369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7305369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7305369d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7305369d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305369d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7305369d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99bce282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99bce282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99bce282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99bce282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bbf382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bbf382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7305369d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7305369d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99bce282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99bce282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99bce282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99bce282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SMAT output from </a:t>
            </a:r>
            <a:r>
              <a:rPr lang="en"/>
              <a:t>search</a:t>
            </a:r>
            <a:r>
              <a:rPr lang="en"/>
              <a:t> on 4chan for stopthesteal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SMAT api: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https://blog.smat-app.com/p/api-advice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9bce282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99bce282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99bce282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99bce282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libraries and functions: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Json: load, loads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Pandas: read_json, json_normalize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https://pandas.pydata.org/pandas-docs/version/1.1.3/reference/api/pandas.read_json.html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99bce282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99bce282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https://blog.hubspot.com/website/what-is-xml-file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99bce282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99bce282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99bce282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99bce282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https://practicaldatascience.co.uk/data-science/how-to-read-an-rss-feed-in-python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99bce282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99bce282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9bce282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9bce282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downloaded from CrowdTangle extension.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all the junk at the 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99bce28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99bce2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Ticketing system, e.g. Jira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place to start is First Draft’s list of tools: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https://start.me/p/vjv80b/first-draft-basic-toolkit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99bce282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99bce282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https://guides.github.com/activities/hello-world/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https://docs.github.com/en/desktop/installing-and-configuring-github-desktop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4cbe8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4cbe8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9bce282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9bce282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9bce282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9bce282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9bce282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9bce282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4cbe835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4cbe835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4cbe835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94cbe835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options are a ticketing system (e.g. Jira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Misinformation_related_to_the_2019%E2%80%9320_coronavirus_pandemic" TargetMode="External"/><Relationship Id="rId10" Type="http://schemas.openxmlformats.org/officeDocument/2006/relationships/hyperlink" Target="https://www.smat-app.com/" TargetMode="External"/><Relationship Id="rId13" Type="http://schemas.openxmlformats.org/officeDocument/2006/relationships/hyperlink" Target="https://www.cmu.edu/ideas-social-cybersecurity/research/coronavirus.html" TargetMode="External"/><Relationship Id="rId12" Type="http://schemas.openxmlformats.org/officeDocument/2006/relationships/hyperlink" Target="https://www.who.int/emergencies/diseases/novel-coronavirus-2019/advice-for-public/myth-buster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witter.com/search-advanced" TargetMode="External"/><Relationship Id="rId4" Type="http://schemas.openxmlformats.org/officeDocument/2006/relationships/hyperlink" Target="https://blog.twitter.com/developer/en_us/topics/tools/2020/covid19_public_conversation_data" TargetMode="External"/><Relationship Id="rId9" Type="http://schemas.openxmlformats.org/officeDocument/2006/relationships/hyperlink" Target="http://tgstat.com" TargetMode="External"/><Relationship Id="rId15" Type="http://schemas.openxmlformats.org/officeDocument/2006/relationships/hyperlink" Target="https://covid19misinfo.org/" TargetMode="External"/><Relationship Id="rId14" Type="http://schemas.openxmlformats.org/officeDocument/2006/relationships/hyperlink" Target="https://covid19misinfo.org/" TargetMode="External"/><Relationship Id="rId17" Type="http://schemas.openxmlformats.org/officeDocument/2006/relationships/hyperlink" Target="http://radio.garden/" TargetMode="External"/><Relationship Id="rId16" Type="http://schemas.openxmlformats.org/officeDocument/2006/relationships/hyperlink" Target="https://www.gdeltproject.org/" TargetMode="External"/><Relationship Id="rId5" Type="http://schemas.openxmlformats.org/officeDocument/2006/relationships/hyperlink" Target="https://crisisnlp.qcri.org/covid19" TargetMode="External"/><Relationship Id="rId6" Type="http://schemas.openxmlformats.org/officeDocument/2006/relationships/hyperlink" Target="https://www.newsguardtech.com/" TargetMode="External"/><Relationship Id="rId7" Type="http://schemas.openxmlformats.org/officeDocument/2006/relationships/hyperlink" Target="https://tweets.covid19misinfo.org/" TargetMode="External"/><Relationship Id="rId8" Type="http://schemas.openxmlformats.org/officeDocument/2006/relationships/hyperlink" Target="https://trends.google.com/trend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 8 class 1: setting up investigations - getting started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some lists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(these will help guide you)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</a:t>
            </a:r>
            <a:r>
              <a:rPr lang="en"/>
              <a:t>ata analysis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707400"/>
            <a:ext cx="4037100" cy="3778800"/>
          </a:xfrm>
          <a:prstGeom prst="rect">
            <a:avLst/>
          </a:prstGeom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</a:t>
            </a:r>
            <a:r>
              <a:rPr lang="en"/>
              <a:t> or create some lists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arratives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terms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this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This/these communities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This/these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reach analysis on influencers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google search as input on what people are looking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those searches yourself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795200" y="707388"/>
            <a:ext cx="4037100" cy="37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channels list to gather data. Use: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scrapes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Analyse data for new: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 /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Incidents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Narratives list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5" y="707400"/>
            <a:ext cx="8167657" cy="400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terms list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950" y="707400"/>
            <a:ext cx="6338323" cy="41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Term Translations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707400"/>
            <a:ext cx="54292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 list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363" y="620650"/>
            <a:ext cx="4091268" cy="41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Influencers list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800"/>
            <a:ext cx="8839204" cy="302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Datasources list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575250" y="628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{2303AB13-9495-4B69-A933-C8C46C54760C}</a:tableStyleId>
              </a:tblPr>
              <a:tblGrid>
                <a:gridCol w="3789200"/>
                <a:gridCol w="4108000"/>
              </a:tblGrid>
              <a:tr h="3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Looking for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source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Twitter posts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Twitter search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Twitter covid19 dataset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QCRI covid dataset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alerts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HealthGuard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(misinformation list)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Ryerson Uni labelled list of websites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Online searches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Google Trends</a:t>
                      </a:r>
                      <a:r>
                        <a:rPr lang="en" sz="1000"/>
                        <a:t> (people’s searches)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Telegram posts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TGStat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Gab, Parler, 4chan, 8kun, poal, telegram, </a:t>
                      </a:r>
                      <a:r>
                        <a:rPr lang="en" sz="1000"/>
                        <a:t>getter</a:t>
                      </a:r>
                      <a:r>
                        <a:rPr lang="en" sz="1000"/>
                        <a:t>, bitchute posts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Social Media Analysis Toolkit (SMAT)</a:t>
                      </a:r>
                      <a:endParaRPr sz="10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covid19 misinformation narratives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1"/>
                        </a:rPr>
                        <a:t>wikipedia list of covid19 rumours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WHO covid19 myths list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CMU ideas list of covid19 misinformation narratives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Ryerson university Covid19 misinformation portal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Covid19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misinformation automation, spread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Ryerson university Covid19 misinformation portal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 and news artlcles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GDELT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/>
                        </a:rPr>
                        <a:t>Radio Garden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data</a:t>
            </a:r>
            <a:endParaRPr/>
          </a:p>
        </p:txBody>
      </p:sp>
      <p:sp>
        <p:nvSpPr>
          <p:cNvPr id="191" name="Google Shape;191;p3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(many ways to do this…)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data analysis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707400"/>
            <a:ext cx="4037100" cy="37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or create some lists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Narratives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terms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this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This/these communities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This/these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reach analysis on influencers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google search as input on what people are looking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those searches yourself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4795200" y="707388"/>
            <a:ext cx="4037100" cy="3778800"/>
          </a:xfrm>
          <a:prstGeom prst="rect">
            <a:avLst/>
          </a:prstGeom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channels list to gather data. Use: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scrapes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Analyse data for new: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 /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Incidents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8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</a:t>
            </a:r>
            <a:r>
              <a:rPr lang="en"/>
              <a:t>investigations</a:t>
            </a:r>
            <a:r>
              <a:rPr lang="en"/>
              <a:t>: getting started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investigations: getting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SAFETY!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social media accounts for investigations.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your personal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“fbclid=” will happen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platforms (linkedin etc) will show who’s looking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need accounts to get into closed platforms / groups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data formats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CSV: your all-purpose, most apps can process this,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Excel: yeah, people will give you these. Use pd.read_excel()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Json: the one with the curly brackets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Xml: the one with the angle brackets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475" y="93700"/>
            <a:ext cx="7244974" cy="487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25" y="56625"/>
            <a:ext cx="6605577" cy="49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open(jsonfile, "r") as read_file: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jsondata = json.load(read_file)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smatdata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pandas as pd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df = pd.read_json(jsonfile)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This specific  example:  nested json inside a larger json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dfdata = pd.json_normalize(jsondata['hits']['hits'])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950" y="123575"/>
            <a:ext cx="7504750" cy="4714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100" y="81325"/>
            <a:ext cx="7186349" cy="4862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Will get to this one… </a:t>
            </a:r>
            <a:endParaRPr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</a:t>
            </a:r>
            <a:endParaRPr/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538" y="0"/>
            <a:ext cx="5542925" cy="48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1"/>
          <p:cNvSpPr/>
          <p:nvPr/>
        </p:nvSpPr>
        <p:spPr>
          <a:xfrm>
            <a:off x="6411975" y="488325"/>
            <a:ext cx="1000800" cy="580800"/>
          </a:xfrm>
          <a:prstGeom prst="flowChartConnector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</a:t>
            </a:r>
            <a:endParaRPr/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25" y="625025"/>
            <a:ext cx="7846871" cy="41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88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toolset: data </a:t>
            </a:r>
            <a:r>
              <a:rPr lang="en"/>
              <a:t>gathering</a:t>
            </a:r>
            <a:r>
              <a:rPr lang="en"/>
              <a:t> and storage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48525" y="827200"/>
            <a:ext cx="2526600" cy="35580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Data gathering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Crowdtangle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Tineye / Yandex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Hypothes.is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Maltego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Profil3r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CheckUserNames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Hootsuite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Data storage and sharing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CSVs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STIX / TAXII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Archive.org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168875" y="827200"/>
            <a:ext cx="2629200" cy="3558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Information sharing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MISP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Ticketing system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Googledocs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Spreadsheets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Response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Googledocs &amp; spreadsheets</a:t>
            </a:r>
            <a:endParaRPr sz="13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362850" y="827200"/>
            <a:ext cx="2418300" cy="3558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Analysis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Jupyter notebooks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Python libraries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(Pandas)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Gephi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AMITT Navigator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inVid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en" sz="1310"/>
              <a:t>BuiltWith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the gentle introduction</a:t>
            </a:r>
            <a:endParaRPr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time it’s going to be “git clone &lt;repoaddress&gt;” from the terminal 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desktop takes away a lot of the pain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investigation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things-to-do list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investigation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your available resources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People, processes, technology, culture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a </a:t>
            </a:r>
            <a:r>
              <a:rPr lang="en"/>
              <a:t>response</a:t>
            </a:r>
            <a:r>
              <a:rPr lang="en"/>
              <a:t> summary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Describe and bound what you’re doing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you have a list of incidents / investigations, add this to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 situation assessment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Gather principal artefacts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Gather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(state what you’re doing)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available resources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Coordination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Toolset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Culture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Team safety measures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- and bound - what you’re doing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topic/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geographical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channels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needs / can act on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started this investigation? E.g. An area? An artifact? An anticipated need? 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log - simple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82025"/>
            <a:ext cx="8839204" cy="337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