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PT Sans Narrow"/>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PTSansNarrow-bold.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oks.google.com/books?hl=en&amp;lr=&amp;id=SMI2EAAAQBAJ&amp;oi=fnd&amp;pg=PA46&amp;ots=Ok6MCC3d85&amp;sig=fKzIQEnjzM9LMO9G4IZhUeZsBvQ#v=onepage&amp;q&amp;f=false" TargetMode="External"/><Relationship Id="rId3" Type="http://schemas.openxmlformats.org/officeDocument/2006/relationships/hyperlink" Target="https://datalab-old.csd.auth.gr/wp-content/uploads/publications/GRAVANIS2019201.pdf" TargetMode="External"/><Relationship Id="rId4" Type="http://schemas.openxmlformats.org/officeDocument/2006/relationships/hyperlink" Target="https://arxiv.org/pdf/2109.12773.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ocial_network_analysis_software"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ritersdigest.com/write-better-fiction/semantics-vs-syntax-vs-pragmatics-grammar-rul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python-named-entity-recognition-ner-using-spacy/"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nkeylearn.com/sentiment-analysi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Is-there-a-free-online-sentiment-analysis-service-for-social-media-account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cmu.edu/~ckingsf/bioinfo-lectures/modularity.pdf"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rstmonday.org/ojs/index.php/fm/article/view/10633/9548"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ireeye.com/blog/threat-research/2019/11/combatting-social-media-information-operations-neural-language-model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cepoint.com/cyber-edu/threat-intelligence" TargetMode="External"/><Relationship Id="rId3" Type="http://schemas.openxmlformats.org/officeDocument/2006/relationships/hyperlink" Target="https://www.recordedfuture.com/definition-of-intelligence-analysis/" TargetMode="External"/><Relationship Id="rId4" Type="http://schemas.openxmlformats.org/officeDocument/2006/relationships/hyperlink" Target="https://www.rand.org/content/dam/rand/pubs/research_reports/RR1900/RR1964/RAND_RR1964.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bbf3828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bbf382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65d6c65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f65d6c6552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Read the blogpost btw - it’s a lovely description of what happens in data science.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5d6c65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65d6c65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65d6c655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f65d6c6552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65d6c6552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65d6c6552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t>
            </a:r>
            <a:endParaRPr/>
          </a:p>
          <a:p>
            <a:pPr indent="-298450" lvl="0" marL="457200" rtl="0" algn="l">
              <a:spcBef>
                <a:spcPts val="0"/>
              </a:spcBef>
              <a:spcAft>
                <a:spcPts val="0"/>
              </a:spcAft>
              <a:buSzPts val="1100"/>
              <a:buChar char="●"/>
            </a:pPr>
            <a:r>
              <a:rPr lang="en" u="sng">
                <a:solidFill>
                  <a:schemeClr val="hlink"/>
                </a:solidFill>
                <a:hlinkClick r:id="rId2"/>
              </a:rPr>
              <a:t>https://books.google.com/books?hl=en&amp;lr=&amp;id=SMI2EAAAQBAJ&amp;oi=fnd&amp;pg=PA46&amp;ots=Ok6MCC3d85&amp;sig=fKzIQEnjzM9LMO9G4IZhUeZsBvQ#v=onepage&amp;q&amp;f=false</a:t>
            </a:r>
            <a:endParaRPr/>
          </a:p>
          <a:p>
            <a:pPr indent="-298450" lvl="0" marL="457200" rtl="0" algn="l">
              <a:spcBef>
                <a:spcPts val="0"/>
              </a:spcBef>
              <a:spcAft>
                <a:spcPts val="0"/>
              </a:spcAft>
              <a:buSzPts val="1100"/>
              <a:buChar char="●"/>
            </a:pPr>
            <a:r>
              <a:rPr lang="en" u="sng">
                <a:solidFill>
                  <a:schemeClr val="hlink"/>
                </a:solidFill>
                <a:hlinkClick r:id="rId3"/>
              </a:rPr>
              <a:t>https://datalab-old.csd.auth.gr/wp-content/uploads/publications/GRAVANIS2019201.pdf</a:t>
            </a:r>
            <a:r>
              <a:rPr lang="en"/>
              <a:t> </a:t>
            </a:r>
            <a:endParaRPr/>
          </a:p>
          <a:p>
            <a:pPr indent="-298450" lvl="0" marL="457200" rtl="0" algn="l">
              <a:spcBef>
                <a:spcPts val="0"/>
              </a:spcBef>
              <a:spcAft>
                <a:spcPts val="0"/>
              </a:spcAft>
              <a:buSzPts val="1100"/>
              <a:buChar char="●"/>
            </a:pPr>
            <a:r>
              <a:rPr lang="en" u="sng">
                <a:solidFill>
                  <a:schemeClr val="hlink"/>
                </a:solidFill>
                <a:hlinkClick r:id="rId4"/>
              </a:rPr>
              <a:t>https://arxiv.org/pdf/2109.12773.pdf</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65d6c655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f65d6c6552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850"/>
              <a:t>Longer list:</a:t>
            </a:r>
            <a:r>
              <a:rPr lang="en" sz="850" u="sng">
                <a:solidFill>
                  <a:srgbClr val="42C7DA"/>
                </a:solidFill>
                <a:hlinkClick r:id="rId2">
                  <a:extLst>
                    <a:ext uri="{A12FA001-AC4F-418D-AE19-62706E023703}">
                      <ahyp:hlinkClr val="tx"/>
                    </a:ext>
                  </a:extLst>
                </a:hlinkClick>
              </a:rPr>
              <a:t> http://en.wikipedia.org/wiki/Social_network_analysis_software</a:t>
            </a:r>
            <a:endParaRPr sz="850" u="sng">
              <a:solidFill>
                <a:srgbClr val="42C7DA"/>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65d6c655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65d6c655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65d6c655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65d6c6552_0_8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d6c6552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f65d6c6552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See e.g. </a:t>
            </a:r>
            <a:r>
              <a:rPr lang="en" u="sng">
                <a:solidFill>
                  <a:schemeClr val="hlink"/>
                </a:solidFill>
                <a:hlinkClick r:id="rId2"/>
              </a:rPr>
              <a:t>https://www.writersdigest.com/write-better-fiction/semantics-vs-syntax-vs-pragmatics-grammar-rules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5d6c6552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5d6c6552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5d6c6552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f65d6c6552_0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bbbf3828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bbbf3828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65d6c6552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f65d6c6552_0_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sklearn.feature_extraction import text</a:t>
            </a:r>
            <a:endParaRPr/>
          </a:p>
          <a:p>
            <a:pPr indent="0" lvl="0" marL="0" rtl="0" algn="l">
              <a:lnSpc>
                <a:spcPct val="100000"/>
              </a:lnSpc>
              <a:spcBef>
                <a:spcPts val="0"/>
              </a:spcBef>
              <a:spcAft>
                <a:spcPts val="0"/>
              </a:spcAft>
              <a:buSzPts val="1100"/>
              <a:buNone/>
            </a:pPr>
            <a:r>
              <a:rPr lang="en"/>
              <a:t>xxx = list(text.ENGLISH_STOP_WORDS)</a:t>
            </a:r>
            <a:endParaRPr/>
          </a:p>
          <a:p>
            <a:pPr indent="0" lvl="0" marL="0" rtl="0" algn="l">
              <a:lnSpc>
                <a:spcPct val="100000"/>
              </a:lnSpc>
              <a:spcBef>
                <a:spcPts val="0"/>
              </a:spcBef>
              <a:spcAft>
                <a:spcPts val="0"/>
              </a:spcAft>
              <a:buSzPts val="1100"/>
              <a:buNone/>
            </a:pPr>
            <a:r>
              <a:rPr lang="en"/>
              <a:t>xxx.sort()</a:t>
            </a:r>
            <a:endParaRPr/>
          </a:p>
          <a:p>
            <a:pPr indent="0" lvl="0" marL="0" rtl="0" algn="l">
              <a:lnSpc>
                <a:spcPct val="100000"/>
              </a:lnSpc>
              <a:spcBef>
                <a:spcPts val="0"/>
              </a:spcBef>
              <a:spcAft>
                <a:spcPts val="0"/>
              </a:spcAft>
              <a:buSzPts val="1100"/>
              <a:buNone/>
            </a:pPr>
            <a:r>
              <a:rPr lang="en"/>
              <a:t>print('{}'.format(xxx))</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65d6c655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f65d6c6552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See </a:t>
            </a:r>
            <a:r>
              <a:rPr lang="en" u="sng">
                <a:solidFill>
                  <a:schemeClr val="hlink"/>
                </a:solidFill>
                <a:hlinkClick r:id="rId2"/>
              </a:rPr>
              <a:t>https://www.geeksforgeeks.org/python-named-entity-recognition-ner-using-spacy/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65d6c6552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f65d6c6552_0_8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latin typeface="Roboto"/>
                <a:ea typeface="Roboto"/>
                <a:cs typeface="Roboto"/>
                <a:sym typeface="Roboto"/>
              </a:rPr>
              <a:t># if you want to look at bigrams, try</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
                <a:solidFill>
                  <a:schemeClr val="dk1"/>
                </a:solidFill>
                <a:latin typeface="Roboto"/>
                <a:ea typeface="Roboto"/>
                <a:cs typeface="Roboto"/>
                <a:sym typeface="Roboto"/>
              </a:rPr>
              <a:t>count_vect = CountVectorizer(ngram_range =(2, 2))</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65d6c6552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f65d6c6552_0_8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65d6c6552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f65d6c6552_0_8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(word 2849 is ‘dalje’ btw)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65d6c6552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f65d6c6552_0_8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Examples: </a:t>
            </a:r>
            <a:r>
              <a:rPr lang="en" u="sng">
                <a:solidFill>
                  <a:schemeClr val="hlink"/>
                </a:solidFill>
                <a:hlinkClick r:id="rId2"/>
              </a:rPr>
              <a:t>https://monkeylearn.com/sentiment-analysis/</a:t>
            </a:r>
            <a:endParaRPr/>
          </a:p>
          <a:p>
            <a:pPr indent="0" lvl="0" marL="0" rtl="0" algn="l">
              <a:lnSpc>
                <a:spcPct val="100000"/>
              </a:lnSpc>
              <a:spcBef>
                <a:spcPts val="0"/>
              </a:spcBef>
              <a:spcAft>
                <a:spcPts val="0"/>
              </a:spcAft>
              <a:buSzPts val="1100"/>
              <a:buNone/>
            </a:pPr>
            <a:r>
              <a:rPr lang="en"/>
              <a:t>Why always 5 things on a scale?  Because it’s a Likert scale</a:t>
            </a:r>
            <a:endParaRPr/>
          </a:p>
          <a:p>
            <a:pPr indent="0" lvl="0" marL="0" rtl="0" algn="l">
              <a:lnSpc>
                <a:spcPct val="100000"/>
              </a:lnSpc>
              <a:spcBef>
                <a:spcPts val="0"/>
              </a:spcBef>
              <a:spcAft>
                <a:spcPts val="0"/>
              </a:spcAft>
              <a:buSzPts val="1100"/>
              <a:buNone/>
            </a:pPr>
            <a:r>
              <a:rPr lang="en"/>
              <a:t>Again semantics might matter: aspect-based sentiment analysis = working out *what* people are happy, sad etc about.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65d6c6552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f65d6c6552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https://www.quora.com/Is-there-a-free-online-sentiment-analysis-service-for-social-media-accounts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5d6c6552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f65d6c6552_0_9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Classic modularity algs: </a:t>
            </a:r>
            <a:r>
              <a:rPr lang="en" u="sng">
                <a:solidFill>
                  <a:schemeClr val="hlink"/>
                </a:solidFill>
                <a:hlinkClick r:id="rId2"/>
              </a:rPr>
              <a:t>https://www.cs.cmu.edu/~ckingsf/bioinfo-lectures/modularity.pdf</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5d6c655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65d6c6552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65d6c655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f65d6c6552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https://firstmonday.org/ojs/index.php/fm/article/view/10633/9548</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65d6c65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65d6c6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65d6c655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f65d6c6552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Lee Foster, Phil Tully, Sajidur Rahman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2"/>
              </a:rPr>
              <a:t>https://www.fireeye.com/blog/threat-research/2019/11/combatting-social-media-information-operations-neural-language-models.html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65d6c65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65d6c65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5d6c6552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5d6c6552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5d6c65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f65d6c655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65d6c65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f65d6c655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TI definition: </a:t>
            </a:r>
            <a:r>
              <a:rPr lang="en" u="sng">
                <a:solidFill>
                  <a:schemeClr val="hlink"/>
                </a:solidFill>
                <a:hlinkClick r:id="rId2"/>
              </a:rPr>
              <a:t>https://www.forcepoint.com/cyber-edu/threat-intelligence</a:t>
            </a:r>
            <a:endParaRPr/>
          </a:p>
          <a:p>
            <a:pPr indent="0" lvl="0" marL="0" rtl="0" algn="l">
              <a:lnSpc>
                <a:spcPct val="100000"/>
              </a:lnSpc>
              <a:spcBef>
                <a:spcPts val="0"/>
              </a:spcBef>
              <a:spcAft>
                <a:spcPts val="0"/>
              </a:spcAft>
              <a:buSzPts val="1100"/>
              <a:buNone/>
            </a:pPr>
            <a:r>
              <a:rPr lang="en"/>
              <a:t>IA definition: </a:t>
            </a:r>
            <a:r>
              <a:rPr lang="en" u="sng">
                <a:solidFill>
                  <a:schemeClr val="hlink"/>
                </a:solidFill>
                <a:hlinkClick r:id="rId3"/>
              </a:rPr>
              <a:t>https://www.recordedfuture.com/definition-of-intelligence-analysis/</a:t>
            </a:r>
            <a:r>
              <a:rPr lang="en"/>
              <a:t> - cool cool, looks like situation awareness definitions of old. E.g WTF is going on, what’s targetting us, what can we do about it?</a:t>
            </a:r>
            <a:endParaRPr/>
          </a:p>
          <a:p>
            <a:pPr indent="0" lvl="0" marL="0" rtl="0" algn="l">
              <a:lnSpc>
                <a:spcPct val="100000"/>
              </a:lnSpc>
              <a:spcBef>
                <a:spcPts val="0"/>
              </a:spcBef>
              <a:spcAft>
                <a:spcPts val="0"/>
              </a:spcAft>
              <a:buSzPts val="1100"/>
              <a:buNone/>
            </a:pPr>
            <a:r>
              <a:rPr lang="en"/>
              <a:t>OSINT definition: </a:t>
            </a:r>
            <a:r>
              <a:rPr lang="en" u="sng">
                <a:solidFill>
                  <a:schemeClr val="hlink"/>
                </a:solidFill>
                <a:hlinkClick r:id="rId4"/>
              </a:rPr>
              <a:t>https://www.rand.org/content/dam/rand/pubs/research_reports/RR1900/RR1964/RAND_RR1964.pdf</a:t>
            </a:r>
            <a:r>
              <a:rPr lang="en"/>
              <a:t> (which talks about how OSINT processing used to be simple: translation, then all-source analysis)</a:t>
            </a:r>
            <a:endParaRPr/>
          </a:p>
          <a:p>
            <a:pPr indent="0" lvl="0" marL="0" rtl="0" algn="l">
              <a:lnSpc>
                <a:spcPct val="100000"/>
              </a:lnSpc>
              <a:spcBef>
                <a:spcPts val="0"/>
              </a:spcBef>
              <a:spcAft>
                <a:spcPts val="0"/>
              </a:spcAft>
              <a:buSzPts val="1100"/>
              <a:buNone/>
            </a:pPr>
            <a:r>
              <a:rPr lang="en"/>
              <a:t>Data science is still debated, e.g. wikipedia says “</a:t>
            </a:r>
            <a:r>
              <a:rPr b="1" lang="en" sz="1050">
                <a:solidFill>
                  <a:srgbClr val="5F6368"/>
                </a:solidFill>
                <a:highlight>
                  <a:srgbClr val="FFFFFF"/>
                </a:highlight>
                <a:latin typeface="Roboto"/>
                <a:ea typeface="Roboto"/>
                <a:cs typeface="Roboto"/>
                <a:sym typeface="Roboto"/>
              </a:rPr>
              <a:t>Data science</a:t>
            </a:r>
            <a:r>
              <a:rPr lang="en" sz="1050">
                <a:solidFill>
                  <a:srgbClr val="4D5156"/>
                </a:solidFill>
                <a:highlight>
                  <a:srgbClr val="FFFFFF"/>
                </a:highlight>
                <a:latin typeface="Roboto"/>
                <a:ea typeface="Roboto"/>
                <a:cs typeface="Roboto"/>
                <a:sym typeface="Roboto"/>
              </a:rPr>
              <a:t> is an inter-disciplinary field that uses scientific methods, processes, algorithms ... in managing a digital data collection. There is still no consensus on the </a:t>
            </a:r>
            <a:r>
              <a:rPr b="1" lang="en" sz="1050">
                <a:solidFill>
                  <a:srgbClr val="5F6368"/>
                </a:solidFill>
                <a:highlight>
                  <a:srgbClr val="FFFFFF"/>
                </a:highlight>
                <a:latin typeface="Roboto"/>
                <a:ea typeface="Roboto"/>
                <a:cs typeface="Roboto"/>
                <a:sym typeface="Roboto"/>
              </a:rPr>
              <a:t>definition</a:t>
            </a:r>
            <a:r>
              <a:rPr lang="en" sz="1050">
                <a:solidFill>
                  <a:srgbClr val="4D5156"/>
                </a:solidFill>
                <a:highlight>
                  <a:srgbClr val="FFFFFF"/>
                </a:highlight>
                <a:latin typeface="Roboto"/>
                <a:ea typeface="Roboto"/>
                <a:cs typeface="Roboto"/>
                <a:sym typeface="Roboto"/>
              </a:rPr>
              <a:t> of </a:t>
            </a:r>
            <a:r>
              <a:rPr b="1" lang="en" sz="1050">
                <a:solidFill>
                  <a:srgbClr val="5F6368"/>
                </a:solidFill>
                <a:highlight>
                  <a:srgbClr val="FFFFFF"/>
                </a:highlight>
                <a:latin typeface="Roboto"/>
                <a:ea typeface="Roboto"/>
                <a:cs typeface="Roboto"/>
                <a:sym typeface="Roboto"/>
              </a:rPr>
              <a:t>data science</a:t>
            </a:r>
            <a:r>
              <a:rPr lang="en" sz="1050">
                <a:solidFill>
                  <a:srgbClr val="4D5156"/>
                </a:solidFill>
                <a:highlight>
                  <a:srgbClr val="FFFFFF"/>
                </a:highlight>
                <a:latin typeface="Roboto"/>
                <a:ea typeface="Roboto"/>
                <a:cs typeface="Roboto"/>
                <a:sym typeface="Roboto"/>
              </a:rPr>
              <a:t> and it is considered by some to be a buzzword.”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5d6c6552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5d6c6552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65d6c65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f65d6c655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004144" y="1022025"/>
            <a:ext cx="7136668" cy="152400"/>
            <a:chOff x="1346429" y="1011300"/>
            <a:chExt cx="6452100" cy="152400"/>
          </a:xfrm>
        </p:grpSpPr>
        <p:cxnSp>
          <p:nvCxnSpPr>
            <p:cNvPr id="12" name="Google Shape;12;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3" name="Google Shape;13;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4" name="Google Shape;14;p2"/>
          <p:cNvGrpSpPr/>
          <p:nvPr/>
        </p:nvGrpSpPr>
        <p:grpSpPr>
          <a:xfrm>
            <a:off x="1004151" y="3969100"/>
            <a:ext cx="7136668" cy="152400"/>
            <a:chOff x="1346435" y="3969088"/>
            <a:chExt cx="6452100" cy="152400"/>
          </a:xfrm>
        </p:grpSpPr>
        <p:cxnSp>
          <p:nvCxnSpPr>
            <p:cNvPr id="15" name="Google Shape;15;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6" name="Google Shape;16;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7" name="Google Shape;17;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8" name="Google Shape;18;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6" name="Google Shape;56;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5">
    <p:spTree>
      <p:nvGrpSpPr>
        <p:cNvPr id="60" name="Shape 60"/>
        <p:cNvGrpSpPr/>
        <p:nvPr/>
      </p:nvGrpSpPr>
      <p:grpSpPr>
        <a:xfrm>
          <a:off x="0" y="0"/>
          <a:ext cx="0" cy="0"/>
          <a:chOff x="0" y="0"/>
          <a:chExt cx="0" cy="0"/>
        </a:xfrm>
      </p:grpSpPr>
      <p:sp>
        <p:nvSpPr>
          <p:cNvPr id="61" name="Google Shape;61;p13"/>
          <p:cNvSpPr txBox="1"/>
          <p:nvPr>
            <p:ph idx="12" type="sldNum"/>
          </p:nvPr>
        </p:nvSpPr>
        <p:spPr>
          <a:xfrm>
            <a:off x="8124758" y="4462701"/>
            <a:ext cx="174300" cy="1770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b="0" sz="8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4"/>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5"/>
          <p:cNvSpPr txBox="1"/>
          <p:nvPr>
            <p:ph idx="1" type="body"/>
          </p:nvPr>
        </p:nvSpPr>
        <p:spPr>
          <a:xfrm>
            <a:off x="3117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3600" cy="2148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8"/>
          <p:cNvSpPr txBox="1"/>
          <p:nvPr/>
        </p:nvSpPr>
        <p:spPr>
          <a:xfrm>
            <a:off x="658150" y="2772600"/>
            <a:ext cx="456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2000">
                <a:solidFill>
                  <a:schemeClr val="dk2"/>
                </a:solidFill>
                <a:latin typeface="Open Sans"/>
                <a:ea typeface="Open Sans"/>
                <a:cs typeface="Open Sans"/>
                <a:sym typeface="Open Sans"/>
              </a:defRPr>
            </a:lvl1pPr>
            <a:lvl2pPr lvl="1" algn="r">
              <a:buNone/>
              <a:defRPr sz="2000">
                <a:solidFill>
                  <a:schemeClr val="dk2"/>
                </a:solidFill>
                <a:latin typeface="Open Sans"/>
                <a:ea typeface="Open Sans"/>
                <a:cs typeface="Open Sans"/>
                <a:sym typeface="Open Sans"/>
              </a:defRPr>
            </a:lvl2pPr>
            <a:lvl3pPr lvl="2" algn="r">
              <a:buNone/>
              <a:defRPr sz="2000">
                <a:solidFill>
                  <a:schemeClr val="dk2"/>
                </a:solidFill>
                <a:latin typeface="Open Sans"/>
                <a:ea typeface="Open Sans"/>
                <a:cs typeface="Open Sans"/>
                <a:sym typeface="Open Sans"/>
              </a:defRPr>
            </a:lvl3pPr>
            <a:lvl4pPr lvl="3" algn="r">
              <a:buNone/>
              <a:defRPr sz="2000">
                <a:solidFill>
                  <a:schemeClr val="dk2"/>
                </a:solidFill>
                <a:latin typeface="Open Sans"/>
                <a:ea typeface="Open Sans"/>
                <a:cs typeface="Open Sans"/>
                <a:sym typeface="Open Sans"/>
              </a:defRPr>
            </a:lvl4pPr>
            <a:lvl5pPr lvl="4" algn="r">
              <a:buNone/>
              <a:defRPr sz="2000">
                <a:solidFill>
                  <a:schemeClr val="dk2"/>
                </a:solidFill>
                <a:latin typeface="Open Sans"/>
                <a:ea typeface="Open Sans"/>
                <a:cs typeface="Open Sans"/>
                <a:sym typeface="Open Sans"/>
              </a:defRPr>
            </a:lvl5pPr>
            <a:lvl6pPr lvl="5" algn="r">
              <a:buNone/>
              <a:defRPr sz="2000">
                <a:solidFill>
                  <a:schemeClr val="dk2"/>
                </a:solidFill>
                <a:latin typeface="Open Sans"/>
                <a:ea typeface="Open Sans"/>
                <a:cs typeface="Open Sans"/>
                <a:sym typeface="Open Sans"/>
              </a:defRPr>
            </a:lvl6pPr>
            <a:lvl7pPr lvl="6" algn="r">
              <a:buNone/>
              <a:defRPr sz="2000">
                <a:solidFill>
                  <a:schemeClr val="dk2"/>
                </a:solidFill>
                <a:latin typeface="Open Sans"/>
                <a:ea typeface="Open Sans"/>
                <a:cs typeface="Open Sans"/>
                <a:sym typeface="Open Sans"/>
              </a:defRPr>
            </a:lvl7pPr>
            <a:lvl8pPr lvl="7" algn="r">
              <a:buNone/>
              <a:defRPr sz="2000">
                <a:solidFill>
                  <a:schemeClr val="dk2"/>
                </a:solidFill>
                <a:latin typeface="Open Sans"/>
                <a:ea typeface="Open Sans"/>
                <a:cs typeface="Open Sans"/>
                <a:sym typeface="Open Sans"/>
              </a:defRPr>
            </a:lvl8pPr>
            <a:lvl9pPr lvl="8" algn="r">
              <a:buNone/>
              <a:defRPr sz="2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1462200" y="2402400"/>
            <a:ext cx="326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95959"/>
                </a:solidFill>
              </a:rPr>
              <a:t>INST409C: Cognitive Security | Fall 2021 | SJ Terp</a:t>
            </a:r>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medium.com/the-mission/deconstructing-data-science-breaking-the-complex-craft-into-its-simplest-parts-15b15420df2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valisresearch.com/products/content-analysis-software/wordstat-dictionary/sentiment-dictionaries/" TargetMode="External"/><Relationship Id="rId4" Type="http://schemas.openxmlformats.org/officeDocument/2006/relationships/hyperlink" Target="https://github.com/aesuli/SentiWord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vidstates.org/" TargetMode="External"/><Relationship Id="rId4" Type="http://schemas.openxmlformats.org/officeDocument/2006/relationships/hyperlink" Target="https://github.com/jgolbeck/fakenews" TargetMode="External"/><Relationship Id="rId5" Type="http://schemas.openxmlformats.org/officeDocument/2006/relationships/hyperlink" Target="https://github.com/KaiDMML/FakeNewsNet" TargetMode="External"/><Relationship Id="rId6" Type="http://schemas.openxmlformats.org/officeDocument/2006/relationships/hyperlink" Target="https://github.com/compsocial/CREDBANK-data" TargetMode="External"/><Relationship Id="rId7" Type="http://schemas.openxmlformats.org/officeDocument/2006/relationships/hyperlink" Target="https://commoncraw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Week 9 : misinformation data analysis</a:t>
            </a:r>
            <a:endParaRPr/>
          </a:p>
        </p:txBody>
      </p:sp>
      <p:sp>
        <p:nvSpPr>
          <p:cNvPr id="67" name="Google Shape;67;p14"/>
          <p:cNvSpPr txBox="1"/>
          <p:nvPr>
            <p:ph idx="1" type="subTitle"/>
          </p:nvPr>
        </p:nvSpPr>
        <p:spPr>
          <a:xfrm>
            <a:off x="1092775" y="3276425"/>
            <a:ext cx="7048200" cy="608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2800">
                <a:solidFill>
                  <a:srgbClr val="595959"/>
                </a:solidFill>
                <a:latin typeface="Arial"/>
                <a:ea typeface="Arial"/>
                <a:cs typeface="Arial"/>
                <a:sym typeface="Arial"/>
              </a:rPr>
              <a:t>INST408C: Cognitive Security | Fall 2021 | SJ Terp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912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Data Science Process</a:t>
            </a:r>
            <a:endParaRPr/>
          </a:p>
        </p:txBody>
      </p:sp>
      <p:pic>
        <p:nvPicPr>
          <p:cNvPr id="128" name="Google Shape;128;p23"/>
          <p:cNvPicPr preferRelativeResize="0"/>
          <p:nvPr/>
        </p:nvPicPr>
        <p:blipFill rotWithShape="1">
          <a:blip r:embed="rId3">
            <a:alphaModFix/>
          </a:blip>
          <a:srcRect b="0" l="0" r="0" t="0"/>
          <a:stretch/>
        </p:blipFill>
        <p:spPr>
          <a:xfrm>
            <a:off x="912500" y="535499"/>
            <a:ext cx="7435850" cy="3807500"/>
          </a:xfrm>
          <a:prstGeom prst="rect">
            <a:avLst/>
          </a:prstGeom>
          <a:noFill/>
          <a:ln>
            <a:noFill/>
          </a:ln>
        </p:spPr>
      </p:pic>
      <p:sp>
        <p:nvSpPr>
          <p:cNvPr id="129" name="Google Shape;129;p23"/>
          <p:cNvSpPr txBox="1"/>
          <p:nvPr/>
        </p:nvSpPr>
        <p:spPr>
          <a:xfrm>
            <a:off x="387900" y="4433450"/>
            <a:ext cx="8368200" cy="2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4"/>
              </a:rPr>
              <a:t>https://medium.com/the-mission/deconstructing-data-science-breaking-the-complex-craft-into-its-simplest-parts-15b15420df21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Basic text analysis</a:t>
            </a:r>
            <a:endParaRPr/>
          </a:p>
        </p:txBody>
      </p:sp>
      <p:sp>
        <p:nvSpPr>
          <p:cNvPr id="135" name="Google Shape;135;p2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Terms you need to know</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8827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a:t>Text Processing</a:t>
            </a:r>
            <a:endParaRPr/>
          </a:p>
        </p:txBody>
      </p:sp>
      <p:sp>
        <p:nvSpPr>
          <p:cNvPr id="142" name="Google Shape;142;p25"/>
          <p:cNvSpPr txBox="1"/>
          <p:nvPr>
            <p:ph idx="1" type="body"/>
          </p:nvPr>
        </p:nvSpPr>
        <p:spPr>
          <a:xfrm>
            <a:off x="167400" y="1010575"/>
            <a:ext cx="4404600" cy="3558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72222"/>
              <a:buNone/>
            </a:pPr>
            <a:r>
              <a:rPr lang="en"/>
              <a:t>Information retrieval</a:t>
            </a:r>
            <a:endParaRPr/>
          </a:p>
          <a:p>
            <a:pPr indent="-304958" lvl="0" marL="457200" rtl="0" algn="l">
              <a:lnSpc>
                <a:spcPct val="115000"/>
              </a:lnSpc>
              <a:spcBef>
                <a:spcPts val="1200"/>
              </a:spcBef>
              <a:spcAft>
                <a:spcPts val="0"/>
              </a:spcAft>
              <a:buSzPct val="72222"/>
              <a:buChar char="●"/>
            </a:pPr>
            <a:r>
              <a:rPr lang="en"/>
              <a:t>Search</a:t>
            </a:r>
            <a:endParaRPr/>
          </a:p>
          <a:p>
            <a:pPr indent="-304958" lvl="0" marL="457200" rtl="0" algn="l">
              <a:lnSpc>
                <a:spcPct val="115000"/>
              </a:lnSpc>
              <a:spcBef>
                <a:spcPts val="0"/>
              </a:spcBef>
              <a:spcAft>
                <a:spcPts val="0"/>
              </a:spcAft>
              <a:buSzPct val="72222"/>
              <a:buChar char="●"/>
            </a:pPr>
            <a:r>
              <a:rPr lang="en"/>
              <a:t>Named entity recognition</a:t>
            </a:r>
            <a:endParaRPr/>
          </a:p>
          <a:p>
            <a:pPr indent="0" lvl="0" marL="0" rtl="0" algn="l">
              <a:lnSpc>
                <a:spcPct val="115000"/>
              </a:lnSpc>
              <a:spcBef>
                <a:spcPts val="1200"/>
              </a:spcBef>
              <a:spcAft>
                <a:spcPts val="0"/>
              </a:spcAft>
              <a:buSzPct val="72222"/>
              <a:buNone/>
            </a:pPr>
            <a:r>
              <a:rPr lang="en"/>
              <a:t>Learning</a:t>
            </a:r>
            <a:endParaRPr/>
          </a:p>
          <a:p>
            <a:pPr indent="-304958" lvl="0" marL="457200" rtl="0" algn="l">
              <a:lnSpc>
                <a:spcPct val="115000"/>
              </a:lnSpc>
              <a:spcBef>
                <a:spcPts val="1200"/>
              </a:spcBef>
              <a:spcAft>
                <a:spcPts val="0"/>
              </a:spcAft>
              <a:buSzPct val="72222"/>
              <a:buChar char="●"/>
            </a:pPr>
            <a:r>
              <a:rPr lang="en"/>
              <a:t>Classification</a:t>
            </a:r>
            <a:endParaRPr/>
          </a:p>
          <a:p>
            <a:pPr indent="-304958" lvl="0" marL="457200" rtl="0" algn="l">
              <a:lnSpc>
                <a:spcPct val="115000"/>
              </a:lnSpc>
              <a:spcBef>
                <a:spcPts val="0"/>
              </a:spcBef>
              <a:spcAft>
                <a:spcPts val="0"/>
              </a:spcAft>
              <a:buSzPct val="72222"/>
              <a:buChar char="●"/>
            </a:pPr>
            <a:r>
              <a:rPr lang="en"/>
              <a:t>Clustering</a:t>
            </a:r>
            <a:endParaRPr/>
          </a:p>
          <a:p>
            <a:pPr indent="-304958" lvl="0" marL="457200" rtl="0" algn="l">
              <a:lnSpc>
                <a:spcPct val="115000"/>
              </a:lnSpc>
              <a:spcBef>
                <a:spcPts val="0"/>
              </a:spcBef>
              <a:spcAft>
                <a:spcPts val="0"/>
              </a:spcAft>
              <a:buSzPct val="72222"/>
              <a:buChar char="●"/>
            </a:pPr>
            <a:r>
              <a:rPr lang="en"/>
              <a:t>Topic identification/ topic following</a:t>
            </a:r>
            <a:endParaRPr/>
          </a:p>
          <a:p>
            <a:pPr indent="-304958" lvl="0" marL="457200" rtl="0" algn="l">
              <a:lnSpc>
                <a:spcPct val="115000"/>
              </a:lnSpc>
              <a:spcBef>
                <a:spcPts val="0"/>
              </a:spcBef>
              <a:spcAft>
                <a:spcPts val="0"/>
              </a:spcAft>
              <a:buSzPct val="72222"/>
              <a:buChar char="●"/>
            </a:pPr>
            <a:r>
              <a:rPr lang="en"/>
              <a:t>Sentiment analysis</a:t>
            </a:r>
            <a:endParaRPr/>
          </a:p>
          <a:p>
            <a:pPr indent="-304958" lvl="0" marL="457200" rtl="0" algn="l">
              <a:lnSpc>
                <a:spcPct val="115000"/>
              </a:lnSpc>
              <a:spcBef>
                <a:spcPts val="0"/>
              </a:spcBef>
              <a:spcAft>
                <a:spcPts val="0"/>
              </a:spcAft>
              <a:buSzPct val="72222"/>
              <a:buChar char="●"/>
            </a:pPr>
            <a:r>
              <a:rPr lang="en"/>
              <a:t>Network analysis (words, people etc)</a:t>
            </a:r>
            <a:endParaRPr/>
          </a:p>
          <a:p>
            <a:pPr indent="0" lvl="0" marL="0" rtl="0" algn="l">
              <a:lnSpc>
                <a:spcPct val="115000"/>
              </a:lnSpc>
              <a:spcBef>
                <a:spcPts val="1200"/>
              </a:spcBef>
              <a:spcAft>
                <a:spcPts val="1200"/>
              </a:spcAft>
              <a:buSzPct val="72222"/>
              <a:buNone/>
            </a:pPr>
            <a:r>
              <a:t/>
            </a:r>
            <a:endParaRPr/>
          </a:p>
        </p:txBody>
      </p:sp>
      <p:sp>
        <p:nvSpPr>
          <p:cNvPr id="143" name="Google Shape;143;p25"/>
          <p:cNvSpPr txBox="1"/>
          <p:nvPr>
            <p:ph idx="1" type="body"/>
          </p:nvPr>
        </p:nvSpPr>
        <p:spPr>
          <a:xfrm>
            <a:off x="5040550" y="1029900"/>
            <a:ext cx="3811200" cy="355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Comprehension</a:t>
            </a:r>
            <a:endParaRPr/>
          </a:p>
          <a:p>
            <a:pPr indent="-311150" lvl="0" marL="457200" rtl="0" algn="l">
              <a:lnSpc>
                <a:spcPct val="115000"/>
              </a:lnSpc>
              <a:spcBef>
                <a:spcPts val="1200"/>
              </a:spcBef>
              <a:spcAft>
                <a:spcPts val="0"/>
              </a:spcAft>
              <a:buSzPts val="1300"/>
              <a:buChar char="●"/>
            </a:pPr>
            <a:r>
              <a:rPr lang="en"/>
              <a:t>Natural language processing</a:t>
            </a:r>
            <a:endParaRPr/>
          </a:p>
          <a:p>
            <a:pPr indent="-311150" lvl="0" marL="457200" rtl="0" algn="l">
              <a:lnSpc>
                <a:spcPct val="115000"/>
              </a:lnSpc>
              <a:spcBef>
                <a:spcPts val="0"/>
              </a:spcBef>
              <a:spcAft>
                <a:spcPts val="0"/>
              </a:spcAft>
              <a:buSzPts val="1300"/>
              <a:buChar char="●"/>
            </a:pPr>
            <a:r>
              <a:rPr lang="en"/>
              <a:t>Translation</a:t>
            </a:r>
            <a:endParaRPr/>
          </a:p>
          <a:p>
            <a:pPr indent="-311150" lvl="0" marL="457200" rtl="0" algn="l">
              <a:lnSpc>
                <a:spcPct val="115000"/>
              </a:lnSpc>
              <a:spcBef>
                <a:spcPts val="0"/>
              </a:spcBef>
              <a:spcAft>
                <a:spcPts val="0"/>
              </a:spcAft>
              <a:buSzPts val="1300"/>
              <a:buChar char="●"/>
            </a:pPr>
            <a:r>
              <a:rPr lang="en"/>
              <a:t>Truthiness</a:t>
            </a:r>
            <a:endParaRPr/>
          </a:p>
          <a:p>
            <a:pPr indent="-311150" lvl="0" marL="457200" rtl="0" algn="l">
              <a:lnSpc>
                <a:spcPct val="115000"/>
              </a:lnSpc>
              <a:spcBef>
                <a:spcPts val="0"/>
              </a:spcBef>
              <a:spcAft>
                <a:spcPts val="0"/>
              </a:spcAft>
              <a:buSzPts val="1300"/>
              <a:buChar char="●"/>
            </a:pPr>
            <a:r>
              <a:rPr lang="en"/>
              <a:t>Gisting</a:t>
            </a:r>
            <a:endParaRPr/>
          </a:p>
          <a:p>
            <a:pPr indent="0" lvl="0" marL="0" rtl="0" algn="l">
              <a:lnSpc>
                <a:spcPct val="115000"/>
              </a:lnSpc>
              <a:spcBef>
                <a:spcPts val="1200"/>
              </a:spcBef>
              <a:spcAft>
                <a:spcPts val="0"/>
              </a:spcAft>
              <a:buSzPts val="1300"/>
              <a:buNone/>
            </a:pPr>
            <a:r>
              <a:rPr lang="en"/>
              <a:t>Creation</a:t>
            </a:r>
            <a:endParaRPr/>
          </a:p>
          <a:p>
            <a:pPr indent="-311150" lvl="0" marL="457200" rtl="0" algn="l">
              <a:lnSpc>
                <a:spcPct val="115000"/>
              </a:lnSpc>
              <a:spcBef>
                <a:spcPts val="1200"/>
              </a:spcBef>
              <a:spcAft>
                <a:spcPts val="0"/>
              </a:spcAft>
              <a:buSzPts val="1300"/>
              <a:buChar char="●"/>
            </a:pPr>
            <a:r>
              <a:rPr lang="en"/>
              <a:t>Text generation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Cognitive Security: text-based work</a:t>
            </a:r>
            <a:endParaRPr/>
          </a:p>
        </p:txBody>
      </p:sp>
      <p:sp>
        <p:nvSpPr>
          <p:cNvPr id="149" name="Google Shape;149;p26"/>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Pirolli et al</a:t>
            </a:r>
            <a:endParaRPr/>
          </a:p>
          <a:p>
            <a:pPr indent="-342900" lvl="0" marL="457200" rtl="0" algn="l">
              <a:spcBef>
                <a:spcPts val="1200"/>
              </a:spcBef>
              <a:spcAft>
                <a:spcPts val="0"/>
              </a:spcAft>
              <a:buSzPts val="1800"/>
              <a:buChar char="●"/>
            </a:pPr>
            <a:r>
              <a:rPr lang="en"/>
              <a:t>“Novel computational models of human responses to epidemic information and non-pharmacutical interventions”: Covid19 mask wearing</a:t>
            </a:r>
            <a:endParaRPr/>
          </a:p>
          <a:p>
            <a:pPr indent="-342900" lvl="0" marL="457200" rtl="0" algn="l">
              <a:spcBef>
                <a:spcPts val="0"/>
              </a:spcBef>
              <a:spcAft>
                <a:spcPts val="0"/>
              </a:spcAft>
              <a:buSzPts val="1800"/>
              <a:buChar char="●"/>
            </a:pPr>
            <a:r>
              <a:rPr lang="en"/>
              <a:t>Models beliefs, attitudes, intentions, behaviour</a:t>
            </a:r>
            <a:endParaRPr/>
          </a:p>
          <a:p>
            <a:pPr indent="0" lvl="0" marL="0" rtl="0" algn="l">
              <a:spcBef>
                <a:spcPts val="1200"/>
              </a:spcBef>
              <a:spcAft>
                <a:spcPts val="0"/>
              </a:spcAft>
              <a:buNone/>
            </a:pPr>
            <a:r>
              <a:rPr lang="en"/>
              <a:t>Tian et al on cross-language rumour detection</a:t>
            </a:r>
            <a:endParaRPr/>
          </a:p>
          <a:p>
            <a:pPr indent="-342900" lvl="0" marL="457200" rtl="0" algn="l">
              <a:spcBef>
                <a:spcPts val="1200"/>
              </a:spcBef>
              <a:spcAft>
                <a:spcPts val="0"/>
              </a:spcAft>
              <a:buSzPts val="1800"/>
              <a:buChar char="●"/>
            </a:pPr>
            <a:r>
              <a:rPr lang="en"/>
              <a:t>Automatic rumour </a:t>
            </a:r>
            <a:r>
              <a:rPr lang="en"/>
              <a:t>detection</a:t>
            </a:r>
            <a:endParaRPr/>
          </a:p>
          <a:p>
            <a:pPr indent="-342900" lvl="0" marL="457200" rtl="0" algn="l">
              <a:spcBef>
                <a:spcPts val="0"/>
              </a:spcBef>
              <a:spcAft>
                <a:spcPts val="0"/>
              </a:spcAft>
              <a:buSzPts val="1800"/>
              <a:buChar char="●"/>
            </a:pPr>
            <a:r>
              <a:rPr lang="en"/>
              <a:t>Uses pretrained language models (BERT)</a:t>
            </a:r>
            <a:endParaRPr/>
          </a:p>
          <a:p>
            <a:pPr indent="0" lvl="0" marL="0" rtl="0" algn="l">
              <a:spcBef>
                <a:spcPts val="1200"/>
              </a:spcBef>
              <a:spcAft>
                <a:spcPts val="0"/>
              </a:spcAft>
              <a:buNone/>
            </a:pPr>
            <a:r>
              <a:rPr lang="en"/>
              <a:t>Others</a:t>
            </a:r>
            <a:endParaRPr/>
          </a:p>
          <a:p>
            <a:pPr indent="-342900" lvl="0" marL="457200" rtl="0" algn="l">
              <a:spcBef>
                <a:spcPts val="1200"/>
              </a:spcBef>
              <a:spcAft>
                <a:spcPts val="0"/>
              </a:spcAft>
              <a:buSzPts val="1800"/>
              <a:buChar char="●"/>
            </a:pPr>
            <a:r>
              <a:rPr lang="en"/>
              <a:t>Psycholinguistics, forensic linguistics etc</a:t>
            </a:r>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87900" y="218400"/>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a:t>Common Tools</a:t>
            </a:r>
            <a:endParaRPr/>
          </a:p>
        </p:txBody>
      </p:sp>
      <p:sp>
        <p:nvSpPr>
          <p:cNvPr id="156" name="Google Shape;156;p27"/>
          <p:cNvSpPr txBox="1"/>
          <p:nvPr>
            <p:ph idx="1" type="body"/>
          </p:nvPr>
        </p:nvSpPr>
        <p:spPr>
          <a:xfrm>
            <a:off x="5100175" y="1209300"/>
            <a:ext cx="3572700" cy="354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Standalone Tools:</a:t>
            </a:r>
            <a:endParaRPr/>
          </a:p>
          <a:p>
            <a:pPr indent="-311150" lvl="0" marL="457200" rtl="0" algn="l">
              <a:lnSpc>
                <a:spcPct val="115000"/>
              </a:lnSpc>
              <a:spcBef>
                <a:spcPts val="1200"/>
              </a:spcBef>
              <a:spcAft>
                <a:spcPts val="0"/>
              </a:spcAft>
              <a:buSzPts val="1300"/>
              <a:buChar char="●"/>
            </a:pPr>
            <a:r>
              <a:rPr lang="en"/>
              <a:t>GPT2 / GPT3</a:t>
            </a:r>
            <a:endParaRPr/>
          </a:p>
          <a:p>
            <a:pPr indent="-311150" lvl="0" marL="457200" rtl="0" algn="l">
              <a:lnSpc>
                <a:spcPct val="115000"/>
              </a:lnSpc>
              <a:spcBef>
                <a:spcPts val="0"/>
              </a:spcBef>
              <a:spcAft>
                <a:spcPts val="0"/>
              </a:spcAft>
              <a:buSzPts val="1300"/>
              <a:buChar char="●"/>
            </a:pPr>
            <a:r>
              <a:rPr lang="en"/>
              <a:t>Weka</a:t>
            </a:r>
            <a:endParaRPr/>
          </a:p>
          <a:p>
            <a:pPr indent="0" lvl="0" marL="457200" rtl="0" algn="l">
              <a:lnSpc>
                <a:spcPct val="115000"/>
              </a:lnSpc>
              <a:spcBef>
                <a:spcPts val="1200"/>
              </a:spcBef>
              <a:spcAft>
                <a:spcPts val="1200"/>
              </a:spcAft>
              <a:buSzPts val="1300"/>
              <a:buNone/>
            </a:pPr>
            <a:r>
              <a:t/>
            </a:r>
            <a:endParaRPr/>
          </a:p>
        </p:txBody>
      </p:sp>
      <p:sp>
        <p:nvSpPr>
          <p:cNvPr id="157" name="Google Shape;157;p27"/>
          <p:cNvSpPr txBox="1"/>
          <p:nvPr>
            <p:ph idx="1" type="body"/>
          </p:nvPr>
        </p:nvSpPr>
        <p:spPr>
          <a:xfrm>
            <a:off x="876975" y="1246000"/>
            <a:ext cx="3572700" cy="354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Python libraries:</a:t>
            </a:r>
            <a:endParaRPr/>
          </a:p>
          <a:p>
            <a:pPr indent="-311150" lvl="0" marL="457200" rtl="0" algn="l">
              <a:lnSpc>
                <a:spcPct val="115000"/>
              </a:lnSpc>
              <a:spcBef>
                <a:spcPts val="1200"/>
              </a:spcBef>
              <a:spcAft>
                <a:spcPts val="0"/>
              </a:spcAft>
              <a:buSzPts val="1300"/>
              <a:buChar char="●"/>
            </a:pPr>
            <a:r>
              <a:rPr lang="en"/>
              <a:t>Scikit-Learn</a:t>
            </a:r>
            <a:endParaRPr/>
          </a:p>
          <a:p>
            <a:pPr indent="-311150" lvl="0" marL="457200" rtl="0" algn="l">
              <a:lnSpc>
                <a:spcPct val="115000"/>
              </a:lnSpc>
              <a:spcBef>
                <a:spcPts val="0"/>
              </a:spcBef>
              <a:spcAft>
                <a:spcPts val="0"/>
              </a:spcAft>
              <a:buSzPts val="1300"/>
              <a:buChar char="●"/>
            </a:pPr>
            <a:r>
              <a:rPr lang="en"/>
              <a:t>NLTK</a:t>
            </a:r>
            <a:endParaRPr/>
          </a:p>
          <a:p>
            <a:pPr indent="-311150" lvl="0" marL="457200" rtl="0" algn="l">
              <a:lnSpc>
                <a:spcPct val="115000"/>
              </a:lnSpc>
              <a:spcBef>
                <a:spcPts val="0"/>
              </a:spcBef>
              <a:spcAft>
                <a:spcPts val="0"/>
              </a:spcAft>
              <a:buSzPts val="1300"/>
              <a:buChar char="●"/>
            </a:pPr>
            <a:r>
              <a:rPr lang="en"/>
              <a:t>Gensim</a:t>
            </a:r>
            <a:endParaRPr/>
          </a:p>
          <a:p>
            <a:pPr indent="-311150" lvl="0" marL="457200" rtl="0" algn="l">
              <a:lnSpc>
                <a:spcPct val="115000"/>
              </a:lnSpc>
              <a:spcBef>
                <a:spcPts val="0"/>
              </a:spcBef>
              <a:spcAft>
                <a:spcPts val="0"/>
              </a:spcAft>
              <a:buSzPts val="1300"/>
              <a:buChar char="●"/>
            </a:pPr>
            <a:r>
              <a:rPr lang="en"/>
              <a:t>Spacy</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All text is data</a:t>
            </a:r>
            <a:endParaRPr/>
          </a:p>
        </p:txBody>
      </p:sp>
      <p:sp>
        <p:nvSpPr>
          <p:cNvPr id="163" name="Google Shape;163;p28"/>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(everything is)</a:t>
            </a:r>
            <a:endParaRPr/>
          </a:p>
        </p:txBody>
      </p:sp>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900" y="778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Let’s get some raw text</a:t>
            </a:r>
            <a:endParaRPr/>
          </a:p>
        </p:txBody>
      </p:sp>
      <p:sp>
        <p:nvSpPr>
          <p:cNvPr id="170" name="Google Shape;170;p29"/>
          <p:cNvSpPr txBox="1"/>
          <p:nvPr>
            <p:ph idx="1" type="body"/>
          </p:nvPr>
        </p:nvSpPr>
        <p:spPr>
          <a:xfrm>
            <a:off x="387900" y="1210400"/>
            <a:ext cx="4304100" cy="35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import pandas as pd</a:t>
            </a:r>
            <a:endParaRPr sz="1400"/>
          </a:p>
          <a:p>
            <a:pPr indent="0" lvl="0" marL="0" rtl="0" algn="l">
              <a:lnSpc>
                <a:spcPct val="100000"/>
              </a:lnSpc>
              <a:spcBef>
                <a:spcPts val="0"/>
              </a:spcBef>
              <a:spcAft>
                <a:spcPts val="0"/>
              </a:spcAft>
              <a:buSzPts val="1800"/>
              <a:buNone/>
            </a:pPr>
            <a:r>
              <a:rPr lang="en" sz="1400"/>
              <a:t>import json</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 Read dataset into a Pandas dataframe</a:t>
            </a:r>
            <a:endParaRPr sz="1400"/>
          </a:p>
          <a:p>
            <a:pPr indent="0" lvl="0" marL="0" rtl="0" algn="l">
              <a:lnSpc>
                <a:spcPct val="100000"/>
              </a:lnSpc>
              <a:spcBef>
                <a:spcPts val="0"/>
              </a:spcBef>
              <a:spcAft>
                <a:spcPts val="0"/>
              </a:spcAft>
              <a:buSzPts val="1800"/>
              <a:buNone/>
            </a:pPr>
            <a:r>
              <a:rPr lang="en" sz="1400"/>
              <a:t>infile = '20200711140613_covid-5g_tweets.json'</a:t>
            </a:r>
            <a:endParaRPr sz="1400"/>
          </a:p>
          <a:p>
            <a:pPr indent="0" lvl="0" marL="0" rtl="0" algn="l">
              <a:lnSpc>
                <a:spcPct val="100000"/>
              </a:lnSpc>
              <a:spcBef>
                <a:spcPts val="0"/>
              </a:spcBef>
              <a:spcAft>
                <a:spcPts val="0"/>
              </a:spcAft>
              <a:buSzPts val="1800"/>
              <a:buNone/>
            </a:pPr>
            <a:r>
              <a:rPr lang="en" sz="1400"/>
              <a:t>with open(infile) as json_file:</a:t>
            </a:r>
            <a:endParaRPr sz="1400"/>
          </a:p>
          <a:p>
            <a:pPr indent="0" lvl="0" marL="0" rtl="0" algn="l">
              <a:lnSpc>
                <a:spcPct val="100000"/>
              </a:lnSpc>
              <a:spcBef>
                <a:spcPts val="0"/>
              </a:spcBef>
              <a:spcAft>
                <a:spcPts val="0"/>
              </a:spcAft>
              <a:buSzPts val="1800"/>
              <a:buNone/>
            </a:pPr>
            <a:r>
              <a:rPr lang="en" sz="1400"/>
              <a:t>    jdata = json.load(json_file)</a:t>
            </a:r>
            <a:endParaRPr sz="1400"/>
          </a:p>
          <a:p>
            <a:pPr indent="0" lvl="0" marL="0" rtl="0" algn="l">
              <a:lnSpc>
                <a:spcPct val="100000"/>
              </a:lnSpc>
              <a:spcBef>
                <a:spcPts val="0"/>
              </a:spcBef>
              <a:spcAft>
                <a:spcPts val="0"/>
              </a:spcAft>
              <a:buSzPts val="1800"/>
              <a:buNone/>
            </a:pPr>
            <a:r>
              <a:rPr lang="en" sz="1400"/>
              <a:t>df = pd.DataFrame.from_dict(jdata, orient='index')</a:t>
            </a:r>
            <a:endParaRPr sz="1400"/>
          </a:p>
          <a:p>
            <a:pPr indent="0" lvl="0" marL="0" rtl="0" algn="l">
              <a:lnSpc>
                <a:spcPct val="100000"/>
              </a:lnSpc>
              <a:spcBef>
                <a:spcPts val="0"/>
              </a:spcBef>
              <a:spcAft>
                <a:spcPts val="0"/>
              </a:spcAft>
              <a:buSzPts val="1800"/>
              <a:buNone/>
            </a:pPr>
            <a:r>
              <a:rPr lang="en" sz="1400"/>
              <a:t>df.reset_index(level=0, inplace=True)</a:t>
            </a:r>
            <a:endParaRPr sz="1400"/>
          </a:p>
          <a:p>
            <a:pPr indent="0" lvl="0" marL="0" rtl="0" algn="l">
              <a:lnSpc>
                <a:spcPct val="100000"/>
              </a:lnSpc>
              <a:spcBef>
                <a:spcPts val="0"/>
              </a:spcBef>
              <a:spcAft>
                <a:spcPts val="0"/>
              </a:spcAft>
              <a:buSzPts val="1800"/>
              <a:buNone/>
            </a:pPr>
            <a:r>
              <a:rPr lang="en" sz="1400"/>
              <a:t>df.columns = ['url', 'text']</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 stick all the tweets together so we can look </a:t>
            </a:r>
            <a:endParaRPr sz="1400"/>
          </a:p>
          <a:p>
            <a:pPr indent="0" lvl="0" marL="0" rtl="0" algn="l">
              <a:lnSpc>
                <a:spcPct val="100000"/>
              </a:lnSpc>
              <a:spcBef>
                <a:spcPts val="0"/>
              </a:spcBef>
              <a:spcAft>
                <a:spcPts val="0"/>
              </a:spcAft>
              <a:buSzPts val="1800"/>
              <a:buNone/>
            </a:pPr>
            <a:r>
              <a:rPr lang="en" sz="1400"/>
              <a:t># at them as one big text chunk</a:t>
            </a:r>
            <a:endParaRPr sz="1400"/>
          </a:p>
          <a:p>
            <a:pPr indent="0" lvl="0" marL="0" rtl="0" algn="l">
              <a:lnSpc>
                <a:spcPct val="100000"/>
              </a:lnSpc>
              <a:spcBef>
                <a:spcPts val="0"/>
              </a:spcBef>
              <a:spcAft>
                <a:spcPts val="0"/>
              </a:spcAft>
              <a:buSzPts val="1800"/>
              <a:buNone/>
            </a:pPr>
            <a:r>
              <a:rPr lang="en" sz="1400"/>
              <a:t>alltext = [' '.join(df['text'].to_list())]</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400"/>
          </a:p>
        </p:txBody>
      </p:sp>
      <p:sp>
        <p:nvSpPr>
          <p:cNvPr id="171" name="Google Shape;171;p29"/>
          <p:cNvSpPr txBox="1"/>
          <p:nvPr>
            <p:ph idx="1" type="body"/>
          </p:nvPr>
        </p:nvSpPr>
        <p:spPr>
          <a:xfrm>
            <a:off x="4856175" y="336200"/>
            <a:ext cx="4112400" cy="44523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FFFFFF"/>
                </a:solidFill>
              </a:rPr>
              <a:t>"RT @Loli99704518: @francis66675984 @rafapal Pues sí. Ya podríamos los españoles tomar ejemplo de los serbios. El covid forma parte de un en… RT @KateShemirani: Oh really? Just like with radiation poisoning then. Put enough symptoms down on the diagnosis sheet and you can just abo… RT @KateShemirani: Oh really? Just like with radiation poisoning then. Put enough symptoms down on the diagnosis sheet and you can just abo… @AlbertoRodNews Recordemos #5Jul Día de la independencia y brote del COVID-5G en un desfile sin tapabocas, pensaron que el uniforme era inmune 🧫 RT @KateShemirani: Oh really? Just like with radiation poisoning then. Put enough symptoms down on the diagnosis sheet and you can just abo… RT @Walletwalking1: @Sterling2143 @AAureilus Anyone noticed COVID symptoms are same as 5G exposure. What have they been rolling out in the… RT @ADDiane: Let's tell the people who won't wear masks that it's not for covid, it's for tricking the facial recognition software that dee… Discourse "</a:t>
            </a:r>
            <a:endParaRPr sz="1200">
              <a:solidFill>
                <a:srgbClr val="FFFFFF"/>
              </a:solidFill>
            </a:endParaRPr>
          </a:p>
          <a:p>
            <a:pPr indent="0" lvl="0" marL="0" rtl="0" algn="l">
              <a:lnSpc>
                <a:spcPct val="115000"/>
              </a:lnSpc>
              <a:spcBef>
                <a:spcPts val="1600"/>
              </a:spcBef>
              <a:spcAft>
                <a:spcPts val="1600"/>
              </a:spcAft>
              <a:buSzPts val="1800"/>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91500" y="910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One way to look at text: meanings</a:t>
            </a:r>
            <a:endParaRPr/>
          </a:p>
        </p:txBody>
      </p:sp>
      <p:sp>
        <p:nvSpPr>
          <p:cNvPr id="177" name="Google Shape;177;p30"/>
          <p:cNvSpPr txBox="1"/>
          <p:nvPr>
            <p:ph idx="1" type="body"/>
          </p:nvPr>
        </p:nvSpPr>
        <p:spPr>
          <a:xfrm>
            <a:off x="387900" y="846875"/>
            <a:ext cx="8368200" cy="37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Syntax: the structure of sentences, a.g. Grammar</a:t>
            </a:r>
            <a:endParaRPr/>
          </a:p>
          <a:p>
            <a:pPr indent="-317500" lvl="1" marL="914400" rtl="0" algn="l">
              <a:lnSpc>
                <a:spcPct val="115000"/>
              </a:lnSpc>
              <a:spcBef>
                <a:spcPts val="0"/>
              </a:spcBef>
              <a:spcAft>
                <a:spcPts val="0"/>
              </a:spcAft>
              <a:buSzPts val="1400"/>
              <a:buChar char="○"/>
            </a:pPr>
            <a:r>
              <a:rPr lang="en"/>
              <a:t>Noun-verb order (e.g. German verbs go at the end of a sentence)</a:t>
            </a:r>
            <a:endParaRPr/>
          </a:p>
          <a:p>
            <a:pPr indent="-317500" lvl="1" marL="914400" rtl="0" algn="l">
              <a:lnSpc>
                <a:spcPct val="115000"/>
              </a:lnSpc>
              <a:spcBef>
                <a:spcPts val="0"/>
              </a:spcBef>
              <a:spcAft>
                <a:spcPts val="0"/>
              </a:spcAft>
              <a:buSzPts val="1400"/>
              <a:buChar char="○"/>
            </a:pPr>
            <a:r>
              <a:rPr lang="en"/>
              <a:t>Tenses, cases, gender agreements in languages that use them</a:t>
            </a:r>
            <a:endParaRPr/>
          </a:p>
          <a:p>
            <a:pPr indent="-342900" lvl="0" marL="457200" rtl="0" algn="l">
              <a:lnSpc>
                <a:spcPct val="115000"/>
              </a:lnSpc>
              <a:spcBef>
                <a:spcPts val="0"/>
              </a:spcBef>
              <a:spcAft>
                <a:spcPts val="0"/>
              </a:spcAft>
              <a:buSzPts val="1800"/>
              <a:buChar char="●"/>
            </a:pPr>
            <a:r>
              <a:rPr lang="en"/>
              <a:t>Semantics: the meanings of sentences</a:t>
            </a:r>
            <a:endParaRPr/>
          </a:p>
          <a:p>
            <a:pPr indent="-317500" lvl="1" marL="914400" rtl="0" algn="l">
              <a:lnSpc>
                <a:spcPct val="115000"/>
              </a:lnSpc>
              <a:spcBef>
                <a:spcPts val="0"/>
              </a:spcBef>
              <a:spcAft>
                <a:spcPts val="0"/>
              </a:spcAft>
              <a:buSzPts val="1400"/>
              <a:buChar char="○"/>
            </a:pPr>
            <a:r>
              <a:rPr lang="en"/>
              <a:t>Sensemaking</a:t>
            </a:r>
            <a:endParaRPr/>
          </a:p>
          <a:p>
            <a:pPr indent="-317500" lvl="1" marL="914400" rtl="0" algn="l">
              <a:lnSpc>
                <a:spcPct val="115000"/>
              </a:lnSpc>
              <a:spcBef>
                <a:spcPts val="0"/>
              </a:spcBef>
              <a:spcAft>
                <a:spcPts val="0"/>
              </a:spcAft>
              <a:buSzPts val="1400"/>
              <a:buChar char="○"/>
            </a:pPr>
            <a:r>
              <a:rPr lang="en"/>
              <a:t>“Just like with radiation poisoning then”, “Fruit flies like an apple”</a:t>
            </a:r>
            <a:endParaRPr/>
          </a:p>
          <a:p>
            <a:pPr indent="-342900" lvl="0" marL="457200" rtl="0" algn="l">
              <a:lnSpc>
                <a:spcPct val="115000"/>
              </a:lnSpc>
              <a:spcBef>
                <a:spcPts val="0"/>
              </a:spcBef>
              <a:spcAft>
                <a:spcPts val="0"/>
              </a:spcAft>
              <a:buSzPts val="1800"/>
              <a:buChar char="●"/>
            </a:pPr>
            <a:r>
              <a:rPr lang="en"/>
              <a:t>Pragmatics: the meaning of sentences, in context</a:t>
            </a:r>
            <a:endParaRPr/>
          </a:p>
          <a:p>
            <a:pPr indent="-317500" lvl="1" marL="914400" rtl="0" algn="l">
              <a:lnSpc>
                <a:spcPct val="115000"/>
              </a:lnSpc>
              <a:spcBef>
                <a:spcPts val="0"/>
              </a:spcBef>
              <a:spcAft>
                <a:spcPts val="0"/>
              </a:spcAft>
              <a:buSzPts val="1400"/>
              <a:buChar char="○"/>
            </a:pPr>
            <a:r>
              <a:rPr lang="en"/>
              <a:t>Adding history </a:t>
            </a:r>
            <a:endParaRPr/>
          </a:p>
          <a:p>
            <a:pPr indent="-317500" lvl="1" marL="914400" rtl="0" algn="l">
              <a:lnSpc>
                <a:spcPct val="115000"/>
              </a:lnSpc>
              <a:spcBef>
                <a:spcPts val="0"/>
              </a:spcBef>
              <a:spcAft>
                <a:spcPts val="0"/>
              </a:spcAft>
              <a:buSzPts val="1400"/>
              <a:buChar char="○"/>
            </a:pPr>
            <a:r>
              <a:rPr lang="en"/>
              <a:t>Resolving anaphora and filling in other missing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Semantics: using NLTK</a:t>
            </a:r>
            <a:endParaRPr/>
          </a:p>
        </p:txBody>
      </p:sp>
      <p:sp>
        <p:nvSpPr>
          <p:cNvPr id="183" name="Google Shape;18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1"/>
          <p:cNvPicPr preferRelativeResize="0"/>
          <p:nvPr/>
        </p:nvPicPr>
        <p:blipFill>
          <a:blip r:embed="rId3">
            <a:alphaModFix/>
          </a:blip>
          <a:stretch>
            <a:fillRect/>
          </a:stretch>
        </p:blipFill>
        <p:spPr>
          <a:xfrm>
            <a:off x="1244075" y="707400"/>
            <a:ext cx="5848204" cy="41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87900" y="1707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Text as “bags of words”</a:t>
            </a:r>
            <a:endParaRPr/>
          </a:p>
        </p:txBody>
      </p:sp>
      <p:sp>
        <p:nvSpPr>
          <p:cNvPr id="190" name="Google Shape;190;p32"/>
          <p:cNvSpPr txBox="1"/>
          <p:nvPr>
            <p:ph idx="1" type="body"/>
          </p:nvPr>
        </p:nvSpPr>
        <p:spPr>
          <a:xfrm>
            <a:off x="276200" y="989400"/>
            <a:ext cx="5261400" cy="3570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Sentences</a:t>
            </a:r>
            <a:r>
              <a:rPr lang="en"/>
              <a:t>: </a:t>
            </a:r>
            <a:endParaRPr/>
          </a:p>
          <a:p>
            <a:pPr indent="-317500" lvl="1" marL="914400" rtl="0" algn="l">
              <a:lnSpc>
                <a:spcPct val="115000"/>
              </a:lnSpc>
              <a:spcBef>
                <a:spcPts val="0"/>
              </a:spcBef>
              <a:spcAft>
                <a:spcPts val="0"/>
              </a:spcAft>
              <a:buSzPts val="1400"/>
              <a:buChar char="○"/>
            </a:pPr>
            <a:r>
              <a:rPr lang="en"/>
              <a:t>“Oh really?”, </a:t>
            </a:r>
            <a:endParaRPr/>
          </a:p>
          <a:p>
            <a:pPr indent="-317500" lvl="1" marL="914400" rtl="0" algn="l">
              <a:lnSpc>
                <a:spcPct val="115000"/>
              </a:lnSpc>
              <a:spcBef>
                <a:spcPts val="0"/>
              </a:spcBef>
              <a:spcAft>
                <a:spcPts val="0"/>
              </a:spcAft>
              <a:buSzPts val="1400"/>
              <a:buChar char="○"/>
            </a:pPr>
            <a:r>
              <a:rPr lang="en"/>
              <a:t>”Just like with radiation poisoning then.”</a:t>
            </a:r>
            <a:endParaRPr/>
          </a:p>
          <a:p>
            <a:pPr indent="-342900" lvl="0" marL="457200" rtl="0" algn="l">
              <a:lnSpc>
                <a:spcPct val="115000"/>
              </a:lnSpc>
              <a:spcBef>
                <a:spcPts val="0"/>
              </a:spcBef>
              <a:spcAft>
                <a:spcPts val="0"/>
              </a:spcAft>
              <a:buSzPts val="1800"/>
              <a:buChar char="●"/>
            </a:pPr>
            <a:r>
              <a:rPr b="1" lang="en"/>
              <a:t>Words</a:t>
            </a:r>
            <a:r>
              <a:rPr lang="en"/>
              <a:t>: “just”, “like”, “with”, etc</a:t>
            </a:r>
            <a:endParaRPr/>
          </a:p>
          <a:p>
            <a:pPr indent="-342900" lvl="0" marL="457200" rtl="0" algn="l">
              <a:lnSpc>
                <a:spcPct val="115000"/>
              </a:lnSpc>
              <a:spcBef>
                <a:spcPts val="0"/>
              </a:spcBef>
              <a:spcAft>
                <a:spcPts val="0"/>
              </a:spcAft>
              <a:buSzPts val="1800"/>
              <a:buChar char="●"/>
            </a:pPr>
            <a:r>
              <a:rPr b="1" lang="en"/>
              <a:t>Trigrams</a:t>
            </a:r>
            <a:r>
              <a:rPr lang="en"/>
              <a:t>: “jus”, “ust”, “st “, “t l”, “ li”, “lik” “ike”</a:t>
            </a:r>
            <a:endParaRPr/>
          </a:p>
          <a:p>
            <a:pPr indent="-342900" lvl="0" marL="457200" rtl="0" algn="l">
              <a:lnSpc>
                <a:spcPct val="115000"/>
              </a:lnSpc>
              <a:spcBef>
                <a:spcPts val="0"/>
              </a:spcBef>
              <a:spcAft>
                <a:spcPts val="0"/>
              </a:spcAft>
              <a:buSzPts val="1800"/>
              <a:buChar char="●"/>
            </a:pPr>
            <a:r>
              <a:rPr b="1" lang="en"/>
              <a:t>Bigrams</a:t>
            </a:r>
            <a:r>
              <a:rPr lang="en"/>
              <a:t>: “just like”, “like with”, “with radiation”, “radiation poisoning”</a:t>
            </a:r>
            <a:endParaRPr/>
          </a:p>
          <a:p>
            <a:pPr indent="-342900" lvl="0" marL="457200" rtl="0" algn="l">
              <a:lnSpc>
                <a:spcPct val="115000"/>
              </a:lnSpc>
              <a:spcBef>
                <a:spcPts val="0"/>
              </a:spcBef>
              <a:spcAft>
                <a:spcPts val="0"/>
              </a:spcAft>
              <a:buSzPts val="1800"/>
              <a:buChar char="●"/>
            </a:pPr>
            <a:r>
              <a:rPr b="1" lang="en"/>
              <a:t>Stopwords</a:t>
            </a:r>
            <a:r>
              <a:rPr lang="en"/>
              <a:t>: “with”, “on”, “then”, “what”, “have”, “they”, “been”, “out”, “in”, “the”, etc</a:t>
            </a:r>
            <a:endParaRPr/>
          </a:p>
        </p:txBody>
      </p:sp>
      <p:sp>
        <p:nvSpPr>
          <p:cNvPr id="191" name="Google Shape;191;p32"/>
          <p:cNvSpPr txBox="1"/>
          <p:nvPr/>
        </p:nvSpPr>
        <p:spPr>
          <a:xfrm>
            <a:off x="5756100" y="989400"/>
            <a:ext cx="3000000" cy="30000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 sz="1200" u="none" cap="none" strike="noStrike">
                <a:solidFill>
                  <a:schemeClr val="dk1"/>
                </a:solidFill>
                <a:latin typeface="Roboto"/>
                <a:ea typeface="Roboto"/>
                <a:cs typeface="Roboto"/>
                <a:sym typeface="Roboto"/>
              </a:rPr>
              <a:t>"RT @KateShemirani: Oh really? Just like with radiation poisoning then. Put enough symptoms down on the diagnosis sheet and you can just abo… RT @Walletwalking1: @Sterling2143 @AAureilus Anyone noticed COVID symptoms are same as 5G exposure. </a:t>
            </a:r>
            <a:r>
              <a:rPr b="0" i="0" lang="en" sz="1200" u="none" cap="none" strike="noStrike">
                <a:solidFill>
                  <a:schemeClr val="dk1"/>
                </a:solidFill>
                <a:highlight>
                  <a:srgbClr val="FF0000"/>
                </a:highlight>
                <a:latin typeface="Roboto"/>
                <a:ea typeface="Roboto"/>
                <a:cs typeface="Roboto"/>
                <a:sym typeface="Roboto"/>
              </a:rPr>
              <a:t>What have they been rolling out in the</a:t>
            </a:r>
            <a:r>
              <a:rPr b="0" i="0" lang="en" sz="1200" u="none" cap="none" strike="noStrike">
                <a:solidFill>
                  <a:schemeClr val="dk1"/>
                </a:solidFill>
                <a:latin typeface="Roboto"/>
                <a:ea typeface="Roboto"/>
                <a:cs typeface="Roboto"/>
                <a:sym typeface="Roboto"/>
              </a:rPr>
              <a:t>… RT @ADDiane: Let's tell the people who won't wear masks that it's not for covid, it's for tricking the facial recognition software that dee… Discourse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INST408C Week </a:t>
            </a:r>
            <a:endParaRPr/>
          </a:p>
        </p:txBody>
      </p:sp>
      <p:sp>
        <p:nvSpPr>
          <p:cNvPr id="73" name="Google Shape;73;p15"/>
          <p:cNvSpPr txBox="1"/>
          <p:nvPr>
            <p:ph idx="1" type="body"/>
          </p:nvPr>
        </p:nvSpPr>
        <p:spPr>
          <a:xfrm>
            <a:off x="364050" y="7074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Monday</a:t>
            </a:r>
            <a:endParaRPr/>
          </a:p>
          <a:p>
            <a:pPr indent="-342900" lvl="0" marL="457200" rtl="0" algn="l">
              <a:spcBef>
                <a:spcPts val="1200"/>
              </a:spcBef>
              <a:spcAft>
                <a:spcPts val="0"/>
              </a:spcAft>
              <a:buSzPts val="1800"/>
              <a:buChar char="●"/>
            </a:pPr>
            <a:r>
              <a:rPr lang="en"/>
              <a:t>Artifact features</a:t>
            </a:r>
            <a:endParaRPr/>
          </a:p>
        </p:txBody>
      </p:sp>
      <p:sp>
        <p:nvSpPr>
          <p:cNvPr id="74" name="Google Shape;74;p15"/>
          <p:cNvSpPr txBox="1"/>
          <p:nvPr>
            <p:ph idx="1" type="body"/>
          </p:nvPr>
        </p:nvSpPr>
        <p:spPr>
          <a:xfrm>
            <a:off x="3640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Readings</a:t>
            </a:r>
            <a:endParaRPr/>
          </a:p>
          <a:p>
            <a:pPr indent="-342900" lvl="0" marL="457200" rtl="0" algn="l">
              <a:spcBef>
                <a:spcPts val="1200"/>
              </a:spcBef>
              <a:spcAft>
                <a:spcPts val="0"/>
              </a:spcAft>
              <a:buSzPts val="1800"/>
              <a:buChar char="●"/>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idx="1" type="body"/>
          </p:nvPr>
        </p:nvSpPr>
        <p:spPr>
          <a:xfrm>
            <a:off x="47527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Assignments</a:t>
            </a:r>
            <a:endParaRPr/>
          </a:p>
          <a:p>
            <a:pPr indent="-342900" lvl="0" marL="457200" rtl="0" algn="l">
              <a:spcBef>
                <a:spcPts val="1200"/>
              </a:spcBef>
              <a:spcAft>
                <a:spcPts val="0"/>
              </a:spcAft>
              <a:buSzPts val="1800"/>
              <a:buChar char="●"/>
            </a:pPr>
            <a:r>
              <a:t/>
            </a:r>
            <a:endParaRPr/>
          </a:p>
        </p:txBody>
      </p:sp>
      <p:sp>
        <p:nvSpPr>
          <p:cNvPr id="77" name="Google Shape;77;p15"/>
          <p:cNvSpPr txBox="1"/>
          <p:nvPr>
            <p:ph idx="1" type="body"/>
          </p:nvPr>
        </p:nvSpPr>
        <p:spPr>
          <a:xfrm>
            <a:off x="4752750" y="7075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Wednesday</a:t>
            </a:r>
            <a:endParaRPr/>
          </a:p>
          <a:p>
            <a:pPr indent="-342900" lvl="0" marL="457200" rtl="0" algn="l">
              <a:spcBef>
                <a:spcPts val="1200"/>
              </a:spcBef>
              <a:spcAft>
                <a:spcPts val="0"/>
              </a:spcAft>
              <a:buSzPts val="1800"/>
              <a:buChar char="●"/>
            </a:pPr>
            <a:r>
              <a:rPr lang="en"/>
              <a:t>Artifact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87900" y="2027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Scikit-Learn’s default English stopwords </a:t>
            </a:r>
            <a:endParaRPr/>
          </a:p>
        </p:txBody>
      </p:sp>
      <p:sp>
        <p:nvSpPr>
          <p:cNvPr id="197" name="Google Shape;197;p33"/>
          <p:cNvSpPr txBox="1"/>
          <p:nvPr>
            <p:ph idx="1" type="body"/>
          </p:nvPr>
        </p:nvSpPr>
        <p:spPr>
          <a:xfrm>
            <a:off x="387900" y="1016450"/>
            <a:ext cx="8368200" cy="36798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FFFFFF"/>
                </a:solidFill>
                <a:latin typeface="Arial"/>
                <a:ea typeface="Arial"/>
                <a:cs typeface="Arial"/>
                <a:sym typeface="Arial"/>
              </a:rPr>
              <a:t>['a', 'about', 'above', 'across', 'after', 'afterwards', 'again', 'against', 'all', 'almost', 'alone', 'along', 'already', 'also', 'although', 'always', 'am', 'among', 'amongst', 'amoungst', 'amount', 'an', 'and', 'another', 'any', 'anyhow', 'anyone', 'anything', 'anyway', 'anywhere', 'are', 'around', 'as', 'at', 'back', 'be', 'became', 'because', 'become', 'becomes', 'becoming', 'been', 'before', 'beforehand', 'behind', 'being', 'below', 'beside', 'besides', 'between', 'beyond', 'bill', 'both', 'bottom', 'but', 'by', 'call', 'can', 'cannot', 'cant', 'co', 'con', 'could', 'couldnt', 'cry', 'de', 'describe', 'detail', 'do', 'done', 'down', 'due', 'during', 'each', 'eg', 'eight', 'either', 'eleven', 'else', 'elsewhere', 'empty', 'enough', 'etc', 'even', 'ever', 'every', 'everyone', 'everything', 'everywhere', 'except', 'few', 'fifteen', 'fifty', 'fill', 'find', 'fire', 'first', 'five', 'for', 'former', 'formerly', 'forty', 'found', 'four', 'from', 'front', 'full', 'further', 'get', 'give', 'go', 'had', 'has', 'hasnt', 'have', 'he', 'hence', 'her', 'here', 'hereafter', 'hereby', 'herein', 'hereupon', 'hers', 'herself', 'him', 'himself', 'his', 'how', 'however', 'hundred', 'i', 'ie', 'if', 'in', 'inc', 'indeed', 'interest', 'into', 'is', 'it', 'its', 'itself', 'keep', 'last', 'latter', 'latterly', 'least', 'less', 'ltd', 'made', 'many', 'may', 'me', 'meanwhile', 'might', 'mill', 'mine', 'more', 'moreover', 'most', 'mostly', 'move', 'much', 'must', 'my', 'myself', 'name', 'namely', 'neither', 'never', 'nevertheless', 'next', 'nine', 'no', 'nobody', 'none', 'noone', 'nor', 'not', 'nothing', 'now', 'nowhere', 'of', 'off', 'often', 'on', 'once', 'one', 'only', 'onto', 'or', 'other', 'others', 'otherwise', 'our', 'ours', 'ourselves', 'out', 'over', 'own', 'part', 'per', 'perhaps', 'please', 'put', 'rather', 're', 'same', 'see', 'seem', 'seemed', 'seeming', 'seems', 'serious', 'several', 'she', 'should', 'show', 'side', 'since', 'sincere', 'six', 'sixty', 'so', 'some', 'somehow', 'someone', 'something', 'sometime', 'sometimes', 'somewhere', 'still', 'such', 'system', 'take', 'ten', 'than', 'that', 'the', 'their', 'them', 'themselves', 'then', 'thence', 'there', 'thereafter', 'thereby', 'therefore', 'therein', 'thereupon', 'these', 'they', 'thick', 'thin', 'third', 'this', 'those', 'though', 'three', 'through', 'throughout', 'thru', 'thus', 'to', 'together', 'too', 'top', 'toward', 'towards', 'twelve', 'twenty', 'two', 'un', 'under', 'until', 'up', 'upon', 'us', 'very', 'via', 'was', 'we', 'well', 'were', 'what', 'whatever', 'when', 'whence', 'whenever', 'where', 'whereafter', 'whereas', 'whereby', 'wherein', 'whereupon', 'wherever', 'whether', 'which', 'while', 'whither', 'who', 'whoever', 'whole', 'whom', 'whose', 'why', 'will', 'with', 'within', 'without', 'would', 'yet', 'you', 'your', 'yours', 'yourself', 'yourselves']</a:t>
            </a:r>
            <a:endParaRPr sz="1100">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sz="11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87900" y="202700"/>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a:t>Word Importance: Named Entity Recognition</a:t>
            </a:r>
            <a:endParaRPr/>
          </a:p>
        </p:txBody>
      </p:sp>
      <p:sp>
        <p:nvSpPr>
          <p:cNvPr id="203" name="Google Shape;203;p34"/>
          <p:cNvSpPr txBox="1"/>
          <p:nvPr>
            <p:ph idx="1" type="body"/>
          </p:nvPr>
        </p:nvSpPr>
        <p:spPr>
          <a:xfrm>
            <a:off x="387900" y="1245825"/>
            <a:ext cx="8368200" cy="122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Finds names of people, organisations, locations etc in text</a:t>
            </a:r>
            <a:endParaRPr/>
          </a:p>
          <a:p>
            <a:pPr indent="0" lvl="0" marL="0" rtl="0" algn="l">
              <a:lnSpc>
                <a:spcPct val="115000"/>
              </a:lnSpc>
              <a:spcBef>
                <a:spcPts val="1200"/>
              </a:spcBef>
              <a:spcAft>
                <a:spcPts val="1200"/>
              </a:spcAft>
              <a:buSzPts val="1300"/>
              <a:buNone/>
            </a:pPr>
            <a:r>
              <a:rPr lang="en"/>
              <a:t>Can use to create social graphs</a:t>
            </a:r>
            <a:endParaRPr/>
          </a:p>
        </p:txBody>
      </p:sp>
      <p:sp>
        <p:nvSpPr>
          <p:cNvPr id="204" name="Google Shape;204;p34"/>
          <p:cNvSpPr txBox="1"/>
          <p:nvPr/>
        </p:nvSpPr>
        <p:spPr>
          <a:xfrm>
            <a:off x="734075" y="2474625"/>
            <a:ext cx="5106900" cy="17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import spacy</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nlp = spacy.load('en_core_web_sm')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sentence = "Bill Gates is selling 5G Covid19 data to Microsoft"</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doc = nlp(sentence)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for ent in doc.ents: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    print(ent.text, ent.label_) </a:t>
            </a:r>
            <a:endParaRPr b="0" i="0" sz="1400" u="none" cap="none" strike="noStrike">
              <a:solidFill>
                <a:schemeClr val="dk2"/>
              </a:solidFill>
              <a:latin typeface="Arial"/>
              <a:ea typeface="Arial"/>
              <a:cs typeface="Arial"/>
              <a:sym typeface="Arial"/>
            </a:endParaRPr>
          </a:p>
        </p:txBody>
      </p:sp>
      <p:sp>
        <p:nvSpPr>
          <p:cNvPr id="205" name="Google Shape;205;p34"/>
          <p:cNvSpPr txBox="1"/>
          <p:nvPr/>
        </p:nvSpPr>
        <p:spPr>
          <a:xfrm>
            <a:off x="6841075" y="2831650"/>
            <a:ext cx="1760400" cy="10224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Bill Gates PERSON</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5 CARDINAL</a:t>
            </a:r>
            <a:endParaRPr b="0" i="0" sz="14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Microsoft ORG</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87900" y="2026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Okay, let’s grab some text</a:t>
            </a:r>
            <a:endParaRPr/>
          </a:p>
        </p:txBody>
      </p:sp>
      <p:sp>
        <p:nvSpPr>
          <p:cNvPr id="211" name="Google Shape;211;p35"/>
          <p:cNvSpPr txBox="1"/>
          <p:nvPr>
            <p:ph idx="1" type="body"/>
          </p:nvPr>
        </p:nvSpPr>
        <p:spPr>
          <a:xfrm>
            <a:off x="387900" y="1006450"/>
            <a:ext cx="6665700" cy="13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from sklearn.feature_extraction.text import CountVectorizer</a:t>
            </a:r>
            <a:endParaRPr/>
          </a:p>
          <a:p>
            <a:pPr indent="0" lvl="0" marL="0" rtl="0" algn="l">
              <a:lnSpc>
                <a:spcPct val="115000"/>
              </a:lnSpc>
              <a:spcBef>
                <a:spcPts val="0"/>
              </a:spcBef>
              <a:spcAft>
                <a:spcPts val="0"/>
              </a:spcAft>
              <a:buSzPts val="1800"/>
              <a:buNone/>
            </a:pPr>
            <a:r>
              <a:rPr lang="en"/>
              <a:t>count_vect = CountVectorizer(stop_words='english')</a:t>
            </a:r>
            <a:endParaRPr/>
          </a:p>
          <a:p>
            <a:pPr indent="0" lvl="0" marL="0" rtl="0" algn="l">
              <a:lnSpc>
                <a:spcPct val="115000"/>
              </a:lnSpc>
              <a:spcBef>
                <a:spcPts val="0"/>
              </a:spcBef>
              <a:spcAft>
                <a:spcPts val="0"/>
              </a:spcAft>
              <a:buSzPts val="1800"/>
              <a:buNone/>
            </a:pPr>
            <a:r>
              <a:rPr lang="en"/>
              <a:t>word_counts = count_vect.fit_transform(df['text'])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12" name="Google Shape;212;p35"/>
          <p:cNvPicPr preferRelativeResize="0"/>
          <p:nvPr/>
        </p:nvPicPr>
        <p:blipFill rotWithShape="1">
          <a:blip r:embed="rId3">
            <a:alphaModFix/>
          </a:blip>
          <a:srcRect b="0" l="0" r="0" t="0"/>
          <a:stretch/>
        </p:blipFill>
        <p:spPr>
          <a:xfrm>
            <a:off x="7053600" y="1006450"/>
            <a:ext cx="1785600" cy="3451362"/>
          </a:xfrm>
          <a:prstGeom prst="rect">
            <a:avLst/>
          </a:prstGeom>
          <a:noFill/>
          <a:ln>
            <a:noFill/>
          </a:ln>
        </p:spPr>
      </p:pic>
      <p:pic>
        <p:nvPicPr>
          <p:cNvPr id="213" name="Google Shape;213;p35"/>
          <p:cNvPicPr preferRelativeResize="0"/>
          <p:nvPr/>
        </p:nvPicPr>
        <p:blipFill rotWithShape="1">
          <a:blip r:embed="rId4">
            <a:alphaModFix/>
          </a:blip>
          <a:srcRect b="0" l="0" r="0" t="0"/>
          <a:stretch/>
        </p:blipFill>
        <p:spPr>
          <a:xfrm>
            <a:off x="1915900" y="2571750"/>
            <a:ext cx="2919625" cy="201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0"/>
            <a:ext cx="8520600" cy="70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Word Importance: TFIDF</a:t>
            </a:r>
            <a:endParaRPr/>
          </a:p>
        </p:txBody>
      </p:sp>
      <p:sp>
        <p:nvSpPr>
          <p:cNvPr id="219" name="Google Shape;219;p36"/>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TF: Term Frequency</a:t>
            </a:r>
            <a:endParaRPr/>
          </a:p>
          <a:p>
            <a:pPr indent="-317500" lvl="1" marL="914400" rtl="0" algn="l">
              <a:lnSpc>
                <a:spcPct val="115000"/>
              </a:lnSpc>
              <a:spcBef>
                <a:spcPts val="1000"/>
              </a:spcBef>
              <a:spcAft>
                <a:spcPts val="0"/>
              </a:spcAft>
              <a:buSzPts val="1400"/>
              <a:buChar char="○"/>
            </a:pPr>
            <a:r>
              <a:rPr lang="en"/>
              <a:t>Word count / (number of words in this document)</a:t>
            </a:r>
            <a:endParaRPr/>
          </a:p>
          <a:p>
            <a:pPr indent="-317500" lvl="1" marL="914400" rtl="0" algn="l">
              <a:lnSpc>
                <a:spcPct val="115000"/>
              </a:lnSpc>
              <a:spcBef>
                <a:spcPts val="1000"/>
              </a:spcBef>
              <a:spcAft>
                <a:spcPts val="0"/>
              </a:spcAft>
              <a:buSzPts val="1400"/>
              <a:buChar char="○"/>
            </a:pPr>
            <a:r>
              <a:rPr lang="en"/>
              <a:t>“How important (0 to 1) is this word in this document?”</a:t>
            </a:r>
            <a:endParaRPr/>
          </a:p>
          <a:p>
            <a:pPr indent="-342900" lvl="0" marL="457200" rtl="0" algn="l">
              <a:lnSpc>
                <a:spcPct val="115000"/>
              </a:lnSpc>
              <a:spcBef>
                <a:spcPts val="1000"/>
              </a:spcBef>
              <a:spcAft>
                <a:spcPts val="0"/>
              </a:spcAft>
              <a:buSzPts val="1800"/>
              <a:buChar char="●"/>
            </a:pPr>
            <a:r>
              <a:rPr lang="en"/>
              <a:t>IDF: Inverse Document Frequency</a:t>
            </a:r>
            <a:endParaRPr/>
          </a:p>
          <a:p>
            <a:pPr indent="-317500" lvl="1" marL="914400" rtl="0" algn="l">
              <a:lnSpc>
                <a:spcPct val="115000"/>
              </a:lnSpc>
              <a:spcBef>
                <a:spcPts val="1000"/>
              </a:spcBef>
              <a:spcAft>
                <a:spcPts val="0"/>
              </a:spcAft>
              <a:buSzPts val="1400"/>
              <a:buChar char="○"/>
            </a:pPr>
            <a:r>
              <a:rPr lang="en"/>
              <a:t>1 / (number of documents this word appears in)</a:t>
            </a:r>
            <a:endParaRPr/>
          </a:p>
          <a:p>
            <a:pPr indent="-317500" lvl="1" marL="914400" rtl="0" algn="l">
              <a:lnSpc>
                <a:spcPct val="115000"/>
              </a:lnSpc>
              <a:spcBef>
                <a:spcPts val="1000"/>
              </a:spcBef>
              <a:spcAft>
                <a:spcPts val="0"/>
              </a:spcAft>
              <a:buSzPts val="1400"/>
              <a:buChar char="○"/>
            </a:pPr>
            <a:r>
              <a:rPr lang="en"/>
              <a:t>“How common is this word in this corpus?”</a:t>
            </a:r>
            <a:endParaRPr/>
          </a:p>
          <a:p>
            <a:pPr indent="-342900" lvl="0" marL="457200" rtl="0" algn="l">
              <a:lnSpc>
                <a:spcPct val="115000"/>
              </a:lnSpc>
              <a:spcBef>
                <a:spcPts val="1000"/>
              </a:spcBef>
              <a:spcAft>
                <a:spcPts val="0"/>
              </a:spcAft>
              <a:buSzPts val="1800"/>
              <a:buChar char="●"/>
            </a:pPr>
            <a:r>
              <a:rPr lang="en"/>
              <a:t>TFIDF: how important is this word in this document, in this corpus?</a:t>
            </a:r>
            <a:endParaRPr/>
          </a:p>
          <a:p>
            <a:pPr indent="-317500" lvl="1" marL="914400" rtl="0" algn="l">
              <a:lnSpc>
                <a:spcPct val="115000"/>
              </a:lnSpc>
              <a:spcBef>
                <a:spcPts val="1000"/>
              </a:spcBef>
              <a:spcAft>
                <a:spcPts val="0"/>
              </a:spcAft>
              <a:buSzPts val="1400"/>
              <a:buChar char="○"/>
            </a:pPr>
            <a:r>
              <a:rPr lang="en"/>
              <a:t>TFIDF = TF * IDF</a:t>
            </a:r>
            <a:endParaRPr/>
          </a:p>
          <a:p>
            <a:pPr indent="-317500" lvl="1" marL="914400" rtl="0" algn="l">
              <a:lnSpc>
                <a:spcPct val="115000"/>
              </a:lnSpc>
              <a:spcBef>
                <a:spcPts val="1000"/>
              </a:spcBef>
              <a:spcAft>
                <a:spcPts val="1000"/>
              </a:spcAft>
              <a:buSzPts val="1400"/>
              <a:buChar char="○"/>
            </a:pPr>
            <a:r>
              <a:rPr lang="en"/>
              <a:t>Important in doc * rare = really important</a:t>
            </a:r>
            <a:endParaRPr/>
          </a:p>
        </p:txBody>
      </p:sp>
      <p:sp>
        <p:nvSpPr>
          <p:cNvPr id="220" name="Google Shape;22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0"/>
            <a:ext cx="8520600" cy="70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TFIDF: Scikit-learn</a:t>
            </a:r>
            <a:endParaRPr/>
          </a:p>
        </p:txBody>
      </p:sp>
      <p:sp>
        <p:nvSpPr>
          <p:cNvPr id="226" name="Google Shape;226;p37"/>
          <p:cNvSpPr txBox="1"/>
          <p:nvPr>
            <p:ph idx="1" type="body"/>
          </p:nvPr>
        </p:nvSpPr>
        <p:spPr>
          <a:xfrm>
            <a:off x="387900" y="1489825"/>
            <a:ext cx="64743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from sklearn.feature_extraction.text import TfidfTransformer</a:t>
            </a:r>
            <a:endParaRPr/>
          </a:p>
          <a:p>
            <a:pPr indent="0" lvl="0" marL="0" rtl="0" algn="l">
              <a:lnSpc>
                <a:spcPct val="115000"/>
              </a:lnSpc>
              <a:spcBef>
                <a:spcPts val="1600"/>
              </a:spcBef>
              <a:spcAft>
                <a:spcPts val="0"/>
              </a:spcAft>
              <a:buSzPts val="1800"/>
              <a:buNone/>
            </a:pPr>
            <a:r>
              <a:rPr lang="en"/>
              <a:t>tf_transformer = TfidfTransformer(use_idf=True)</a:t>
            </a:r>
            <a:endParaRPr/>
          </a:p>
          <a:p>
            <a:pPr indent="0" lvl="0" marL="0" rtl="0" algn="l">
              <a:lnSpc>
                <a:spcPct val="115000"/>
              </a:lnSpc>
              <a:spcBef>
                <a:spcPts val="1600"/>
              </a:spcBef>
              <a:spcAft>
                <a:spcPts val="0"/>
              </a:spcAft>
              <a:buSzPts val="1800"/>
              <a:buNone/>
            </a:pPr>
            <a:r>
              <a:rPr lang="en"/>
              <a:t>tf_features = tf_transformer.fit_transform(word_counts)</a:t>
            </a:r>
            <a:endParaRPr/>
          </a:p>
          <a:p>
            <a:pPr indent="0" lvl="0" marL="0" rtl="0" algn="l">
              <a:lnSpc>
                <a:spcPct val="115000"/>
              </a:lnSpc>
              <a:spcBef>
                <a:spcPts val="1600"/>
              </a:spcBef>
              <a:spcAft>
                <a:spcPts val="1600"/>
              </a:spcAft>
              <a:buSzPts val="1800"/>
              <a:buNone/>
            </a:pPr>
            <a:r>
              <a:t/>
            </a:r>
            <a:endParaRPr/>
          </a:p>
        </p:txBody>
      </p:sp>
      <p:pic>
        <p:nvPicPr>
          <p:cNvPr id="227" name="Google Shape;227;p37"/>
          <p:cNvPicPr preferRelativeResize="0"/>
          <p:nvPr/>
        </p:nvPicPr>
        <p:blipFill rotWithShape="1">
          <a:blip r:embed="rId3">
            <a:alphaModFix/>
          </a:blip>
          <a:srcRect b="0" l="0" r="0" t="0"/>
          <a:stretch/>
        </p:blipFill>
        <p:spPr>
          <a:xfrm>
            <a:off x="6862200" y="556175"/>
            <a:ext cx="1976998" cy="2015575"/>
          </a:xfrm>
          <a:prstGeom prst="rect">
            <a:avLst/>
          </a:prstGeom>
          <a:noFill/>
          <a:ln>
            <a:noFill/>
          </a:ln>
        </p:spPr>
      </p:pic>
      <p:pic>
        <p:nvPicPr>
          <p:cNvPr id="228" name="Google Shape;228;p37"/>
          <p:cNvPicPr preferRelativeResize="0"/>
          <p:nvPr/>
        </p:nvPicPr>
        <p:blipFill rotWithShape="1">
          <a:blip r:embed="rId4">
            <a:alphaModFix/>
          </a:blip>
          <a:srcRect b="0" l="0" r="0" t="0"/>
          <a:stretch/>
        </p:blipFill>
        <p:spPr>
          <a:xfrm>
            <a:off x="6862200" y="3182159"/>
            <a:ext cx="1977000" cy="15185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87900" y="1707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Sentiment: (some of) the feels</a:t>
            </a:r>
            <a:endParaRPr/>
          </a:p>
        </p:txBody>
      </p:sp>
      <p:sp>
        <p:nvSpPr>
          <p:cNvPr id="234" name="Google Shape;234;p38"/>
          <p:cNvSpPr txBox="1"/>
          <p:nvPr>
            <p:ph idx="1" type="body"/>
          </p:nvPr>
        </p:nvSpPr>
        <p:spPr>
          <a:xfrm>
            <a:off x="387900" y="1134125"/>
            <a:ext cx="6554100" cy="356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Word-based: give (some) words positive/negative scores</a:t>
            </a:r>
            <a:endParaRPr/>
          </a:p>
          <a:p>
            <a:pPr indent="-317500" lvl="1" marL="914400" rtl="0" algn="l">
              <a:lnSpc>
                <a:spcPct val="115000"/>
              </a:lnSpc>
              <a:spcBef>
                <a:spcPts val="0"/>
              </a:spcBef>
              <a:spcAft>
                <a:spcPts val="0"/>
              </a:spcAft>
              <a:buSzPts val="1400"/>
              <a:buChar char="○"/>
            </a:pPr>
            <a:r>
              <a:rPr lang="en"/>
              <a:t>Use an existing ‘sentiment dictionary’</a:t>
            </a:r>
            <a:endParaRPr/>
          </a:p>
          <a:p>
            <a:pPr indent="-317500" lvl="1" marL="914400" rtl="0" algn="l">
              <a:lnSpc>
                <a:spcPct val="115000"/>
              </a:lnSpc>
              <a:spcBef>
                <a:spcPts val="0"/>
              </a:spcBef>
              <a:spcAft>
                <a:spcPts val="0"/>
              </a:spcAft>
              <a:buSzPts val="1400"/>
              <a:buChar char="○"/>
            </a:pPr>
            <a:r>
              <a:rPr lang="en"/>
              <a:t>Score some words, use machine learning on the rest</a:t>
            </a:r>
            <a:endParaRPr/>
          </a:p>
          <a:p>
            <a:pPr indent="-342900" lvl="0" marL="457200" rtl="0" algn="l">
              <a:lnSpc>
                <a:spcPct val="115000"/>
              </a:lnSpc>
              <a:spcBef>
                <a:spcPts val="0"/>
              </a:spcBef>
              <a:spcAft>
                <a:spcPts val="0"/>
              </a:spcAft>
              <a:buSzPts val="1800"/>
              <a:buChar char="●"/>
            </a:pPr>
            <a:r>
              <a:rPr lang="en"/>
              <a:t>Document-based: score documents and use machine learning</a:t>
            </a:r>
            <a:endParaRPr/>
          </a:p>
          <a:p>
            <a:pPr indent="-317500" lvl="1" marL="914400" rtl="0" algn="l">
              <a:lnSpc>
                <a:spcPct val="115000"/>
              </a:lnSpc>
              <a:spcBef>
                <a:spcPts val="0"/>
              </a:spcBef>
              <a:spcAft>
                <a:spcPts val="0"/>
              </a:spcAft>
              <a:buSzPts val="1400"/>
              <a:buChar char="○"/>
            </a:pPr>
            <a:r>
              <a:rPr lang="en"/>
              <a:t>‘positive’/’negative’ for each sentence</a:t>
            </a:r>
            <a:endParaRPr/>
          </a:p>
          <a:p>
            <a:pPr indent="-342900" lvl="0" marL="457200" rtl="0" algn="l">
              <a:lnSpc>
                <a:spcPct val="115000"/>
              </a:lnSpc>
              <a:spcBef>
                <a:spcPts val="0"/>
              </a:spcBef>
              <a:spcAft>
                <a:spcPts val="0"/>
              </a:spcAft>
              <a:buSzPts val="1800"/>
              <a:buChar char="●"/>
            </a:pPr>
            <a:r>
              <a:rPr lang="en"/>
              <a:t>Semantic/pragmatic: use natural language processing</a:t>
            </a:r>
            <a:endParaRPr/>
          </a:p>
          <a:p>
            <a:pPr indent="-317500" lvl="1" marL="914400" rtl="0" algn="l">
              <a:lnSpc>
                <a:spcPct val="115000"/>
              </a:lnSpc>
              <a:spcBef>
                <a:spcPts val="0"/>
              </a:spcBef>
              <a:spcAft>
                <a:spcPts val="0"/>
              </a:spcAft>
              <a:buSzPts val="1400"/>
              <a:buChar char="○"/>
            </a:pPr>
            <a:r>
              <a:rPr lang="en"/>
              <a:t>Satire is hard to detect</a:t>
            </a:r>
            <a:endParaRPr/>
          </a:p>
          <a:p>
            <a:pPr indent="-317500" lvl="1" marL="914400" rtl="0" algn="l">
              <a:lnSpc>
                <a:spcPct val="115000"/>
              </a:lnSpc>
              <a:spcBef>
                <a:spcPts val="0"/>
              </a:spcBef>
              <a:spcAft>
                <a:spcPts val="0"/>
              </a:spcAft>
              <a:buSzPts val="1400"/>
              <a:buChar char="○"/>
            </a:pPr>
            <a:r>
              <a:rPr lang="en"/>
              <a:t>“Nice work bro!”</a:t>
            </a:r>
            <a:endParaRPr/>
          </a:p>
          <a:p>
            <a:pPr indent="-317500" lvl="1" marL="914400" rtl="0" algn="l">
              <a:lnSpc>
                <a:spcPct val="115000"/>
              </a:lnSpc>
              <a:spcBef>
                <a:spcPts val="0"/>
              </a:spcBef>
              <a:spcAft>
                <a:spcPts val="0"/>
              </a:spcAft>
              <a:buSzPts val="1400"/>
              <a:buChar char="○"/>
            </a:pPr>
            <a:r>
              <a:rPr lang="en"/>
              <a:t>Emoticons are a language too</a:t>
            </a:r>
            <a:endParaRPr/>
          </a:p>
        </p:txBody>
      </p:sp>
      <p:sp>
        <p:nvSpPr>
          <p:cNvPr id="235" name="Google Shape;235;p38"/>
          <p:cNvSpPr txBox="1"/>
          <p:nvPr/>
        </p:nvSpPr>
        <p:spPr>
          <a:xfrm>
            <a:off x="7261175" y="1678050"/>
            <a:ext cx="1611600" cy="17874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Very positive</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Positive</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Neutral</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Negative</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Very negative</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87900" y="1548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Sentiment Dictionaries</a:t>
            </a:r>
            <a:endParaRPr/>
          </a:p>
        </p:txBody>
      </p:sp>
      <p:sp>
        <p:nvSpPr>
          <p:cNvPr id="241" name="Google Shape;241;p39"/>
          <p:cNvSpPr txBox="1"/>
          <p:nvPr>
            <p:ph idx="1" type="body"/>
          </p:nvPr>
        </p:nvSpPr>
        <p:spPr>
          <a:xfrm>
            <a:off x="387900" y="1271800"/>
            <a:ext cx="6314700" cy="316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Wordstat: </a:t>
            </a:r>
            <a:r>
              <a:rPr lang="en" u="sng">
                <a:solidFill>
                  <a:schemeClr val="hlink"/>
                </a:solidFill>
                <a:hlinkClick r:id="rId3"/>
              </a:rPr>
              <a:t>https://provalisresearch.com/products/content-analysis-software/wordstat-dictionary/sentiment-dictionaries/</a:t>
            </a:r>
            <a:endParaRPr/>
          </a:p>
          <a:p>
            <a:pPr indent="-342900" lvl="0" marL="457200" rtl="0" algn="l">
              <a:lnSpc>
                <a:spcPct val="115000"/>
              </a:lnSpc>
              <a:spcBef>
                <a:spcPts val="1600"/>
              </a:spcBef>
              <a:spcAft>
                <a:spcPts val="0"/>
              </a:spcAft>
              <a:buSzPts val="1800"/>
              <a:buChar char="●"/>
            </a:pPr>
            <a:r>
              <a:rPr lang="en"/>
              <a:t>Sentiwordnet: </a:t>
            </a:r>
            <a:r>
              <a:rPr lang="en" u="sng">
                <a:solidFill>
                  <a:schemeClr val="hlink"/>
                </a:solidFill>
                <a:hlinkClick r:id="rId4"/>
              </a:rPr>
              <a:t>https://github.com/aesuli/SentiWordNet</a:t>
            </a:r>
            <a:endParaRPr/>
          </a:p>
          <a:p>
            <a:pPr indent="-342900" lvl="0" marL="457200" rtl="0" algn="l">
              <a:lnSpc>
                <a:spcPct val="115000"/>
              </a:lnSpc>
              <a:spcBef>
                <a:spcPts val="1600"/>
              </a:spcBef>
              <a:spcAft>
                <a:spcPts val="0"/>
              </a:spcAft>
              <a:buSzPts val="1800"/>
              <a:buChar char="●"/>
            </a:pPr>
            <a:r>
              <a:rPr lang="en"/>
              <a:t>Emoticon sentiment lexicon: http://people.few.eur.nl/hogenboom/files/EmoticonSentimentLexicon.zip</a:t>
            </a:r>
            <a:endParaRPr/>
          </a:p>
          <a:p>
            <a:pPr indent="0" lvl="0" marL="0" rtl="0" algn="l">
              <a:lnSpc>
                <a:spcPct val="115000"/>
              </a:lnSpc>
              <a:spcBef>
                <a:spcPts val="1600"/>
              </a:spcBef>
              <a:spcAft>
                <a:spcPts val="1600"/>
              </a:spcAft>
              <a:buSzPts val="1800"/>
              <a:buNone/>
            </a:pPr>
            <a:r>
              <a:t/>
            </a:r>
            <a:endParaRPr/>
          </a:p>
        </p:txBody>
      </p:sp>
      <p:sp>
        <p:nvSpPr>
          <p:cNvPr id="242" name="Google Shape;242;p39"/>
          <p:cNvSpPr txBox="1"/>
          <p:nvPr/>
        </p:nvSpPr>
        <p:spPr>
          <a:xfrm>
            <a:off x="7495800" y="1005350"/>
            <a:ext cx="1260300" cy="30000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&gt;:D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&gt;:L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&gt;:O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&gt;:o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&gt;:P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&gt;:X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&gt;\	-1</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87900" y="2029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Text: o</a:t>
            </a:r>
            <a:r>
              <a:rPr lang="en"/>
              <a:t>ther things to look at…. </a:t>
            </a:r>
            <a:endParaRPr/>
          </a:p>
        </p:txBody>
      </p:sp>
      <p:sp>
        <p:nvSpPr>
          <p:cNvPr id="248" name="Google Shape;248;p40"/>
          <p:cNvSpPr txBox="1"/>
          <p:nvPr>
            <p:ph idx="1" type="body"/>
          </p:nvPr>
        </p:nvSpPr>
        <p:spPr>
          <a:xfrm>
            <a:off x="387900" y="1339925"/>
            <a:ext cx="8368200" cy="3432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Text as Vectors (“word vectors”)</a:t>
            </a:r>
            <a:endParaRPr/>
          </a:p>
          <a:p>
            <a:pPr indent="-342900" lvl="0" marL="457200" rtl="0" algn="l">
              <a:lnSpc>
                <a:spcPct val="115000"/>
              </a:lnSpc>
              <a:spcBef>
                <a:spcPts val="0"/>
              </a:spcBef>
              <a:spcAft>
                <a:spcPts val="0"/>
              </a:spcAft>
              <a:buSzPts val="1800"/>
              <a:buChar char="●"/>
            </a:pPr>
            <a:r>
              <a:rPr lang="en"/>
              <a:t>Classification and clustering algorithms (LDA, SVMs, deep learning etc)</a:t>
            </a:r>
            <a:endParaRPr/>
          </a:p>
          <a:p>
            <a:pPr indent="-317500" lvl="1" marL="914400" rtl="0" algn="l">
              <a:lnSpc>
                <a:spcPct val="115000"/>
              </a:lnSpc>
              <a:spcBef>
                <a:spcPts val="0"/>
              </a:spcBef>
              <a:spcAft>
                <a:spcPts val="0"/>
              </a:spcAft>
              <a:buSzPts val="1400"/>
              <a:buChar char="○"/>
            </a:pPr>
            <a:r>
              <a:rPr lang="en"/>
              <a:t>Topic modelling</a:t>
            </a:r>
            <a:endParaRPr/>
          </a:p>
          <a:p>
            <a:pPr indent="-342900" lvl="0" marL="457200" rtl="0" algn="l">
              <a:lnSpc>
                <a:spcPct val="115000"/>
              </a:lnSpc>
              <a:spcBef>
                <a:spcPts val="0"/>
              </a:spcBef>
              <a:spcAft>
                <a:spcPts val="0"/>
              </a:spcAft>
              <a:buSzPts val="1800"/>
              <a:buChar char="●"/>
            </a:pPr>
            <a:r>
              <a:rPr lang="en"/>
              <a:t>Natural language processing and the NLTK library</a:t>
            </a:r>
            <a:endParaRPr/>
          </a:p>
          <a:p>
            <a:pPr indent="-342900" lvl="0" marL="457200" rtl="0" algn="l">
              <a:lnSpc>
                <a:spcPct val="115000"/>
              </a:lnSpc>
              <a:spcBef>
                <a:spcPts val="0"/>
              </a:spcBef>
              <a:spcAft>
                <a:spcPts val="0"/>
              </a:spcAft>
              <a:buSzPts val="1800"/>
              <a:buChar char="●"/>
            </a:pPr>
            <a:r>
              <a:rPr lang="en"/>
              <a:t>Applications in disinformation response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Other artefact analysis features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0"/>
            <a:ext cx="8520600" cy="70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Features, e.g. </a:t>
            </a:r>
            <a:r>
              <a:rPr lang="en"/>
              <a:t>Emilio Ferrara on Covid19 disinfo</a:t>
            </a:r>
            <a:endParaRPr/>
          </a:p>
        </p:txBody>
      </p:sp>
      <p:pic>
        <p:nvPicPr>
          <p:cNvPr id="259" name="Google Shape;259;p42"/>
          <p:cNvPicPr preferRelativeResize="0"/>
          <p:nvPr/>
        </p:nvPicPr>
        <p:blipFill rotWithShape="1">
          <a:blip r:embed="rId3">
            <a:alphaModFix/>
          </a:blip>
          <a:srcRect b="0" l="0" r="0" t="0"/>
          <a:stretch/>
        </p:blipFill>
        <p:spPr>
          <a:xfrm>
            <a:off x="1047175" y="1586675"/>
            <a:ext cx="7136050" cy="274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Artifacts</a:t>
            </a:r>
            <a:endParaRPr/>
          </a:p>
        </p:txBody>
      </p:sp>
      <p:sp>
        <p:nvSpPr>
          <p:cNvPr id="83" name="Google Shape;83;p1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things you can see</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0"/>
            <a:ext cx="8520600" cy="70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Generating to understand: Fireeye and GPT2</a:t>
            </a:r>
            <a:endParaRPr/>
          </a:p>
        </p:txBody>
      </p:sp>
      <p:pic>
        <p:nvPicPr>
          <p:cNvPr id="265" name="Google Shape;265;p43"/>
          <p:cNvPicPr preferRelativeResize="0"/>
          <p:nvPr/>
        </p:nvPicPr>
        <p:blipFill rotWithShape="1">
          <a:blip r:embed="rId3">
            <a:alphaModFix/>
          </a:blip>
          <a:srcRect b="0" l="0" r="0" t="0"/>
          <a:stretch/>
        </p:blipFill>
        <p:spPr>
          <a:xfrm>
            <a:off x="387900" y="839325"/>
            <a:ext cx="8075286" cy="369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Artifacts</a:t>
            </a:r>
            <a:endParaRPr/>
          </a:p>
        </p:txBody>
      </p:sp>
      <p:sp>
        <p:nvSpPr>
          <p:cNvPr id="90" name="Google Shape;90;p17"/>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a:t>
            </a:r>
            <a:endParaRPr/>
          </a:p>
          <a:p>
            <a:pPr indent="-317500" lvl="1" marL="914400" rtl="0" algn="l">
              <a:spcBef>
                <a:spcPts val="0"/>
              </a:spcBef>
              <a:spcAft>
                <a:spcPts val="0"/>
              </a:spcAft>
              <a:buSzPts val="1400"/>
              <a:buChar char="○"/>
            </a:pPr>
            <a:r>
              <a:rPr lang="en"/>
              <a:t>Features include: words, urls, emojis, hashtags, names, titles, </a:t>
            </a:r>
            <a:endParaRPr/>
          </a:p>
          <a:p>
            <a:pPr indent="-342900" lvl="0" marL="457200" rtl="0" algn="l">
              <a:spcBef>
                <a:spcPts val="0"/>
              </a:spcBef>
              <a:spcAft>
                <a:spcPts val="0"/>
              </a:spcAft>
              <a:buSzPts val="1800"/>
              <a:buChar char="●"/>
            </a:pPr>
            <a:r>
              <a:rPr lang="en"/>
              <a:t>Images</a:t>
            </a:r>
            <a:endParaRPr/>
          </a:p>
          <a:p>
            <a:pPr indent="-317500" lvl="1" marL="914400" rtl="0" algn="l">
              <a:spcBef>
                <a:spcPts val="0"/>
              </a:spcBef>
              <a:spcAft>
                <a:spcPts val="0"/>
              </a:spcAft>
              <a:buSzPts val="1400"/>
              <a:buChar char="○"/>
            </a:pPr>
            <a:r>
              <a:rPr lang="en"/>
              <a:t>Features include: text, objects, logos, titles</a:t>
            </a:r>
            <a:endParaRPr/>
          </a:p>
          <a:p>
            <a:pPr indent="-342900" lvl="0" marL="457200" rtl="0" algn="l">
              <a:spcBef>
                <a:spcPts val="0"/>
              </a:spcBef>
              <a:spcAft>
                <a:spcPts val="0"/>
              </a:spcAft>
              <a:buSzPts val="1800"/>
              <a:buChar char="●"/>
            </a:pPr>
            <a:r>
              <a:rPr lang="en"/>
              <a:t>Video</a:t>
            </a:r>
            <a:endParaRPr/>
          </a:p>
          <a:p>
            <a:pPr indent="-317500" lvl="1" marL="914400" rtl="0" algn="l">
              <a:spcBef>
                <a:spcPts val="0"/>
              </a:spcBef>
              <a:spcAft>
                <a:spcPts val="0"/>
              </a:spcAft>
              <a:buSzPts val="1400"/>
              <a:buChar char="○"/>
            </a:pPr>
            <a:r>
              <a:rPr lang="en"/>
              <a:t>Features include: transcripts, logos, descriptions, titles, </a:t>
            </a:r>
            <a:endParaRPr/>
          </a:p>
          <a:p>
            <a:pPr indent="-342900" lvl="0" marL="457200" rtl="0" algn="l">
              <a:spcBef>
                <a:spcPts val="0"/>
              </a:spcBef>
              <a:spcAft>
                <a:spcPts val="0"/>
              </a:spcAft>
              <a:buSzPts val="1800"/>
              <a:buChar char="●"/>
            </a:pPr>
            <a:r>
              <a:rPr lang="en"/>
              <a:t>Audio</a:t>
            </a:r>
            <a:endParaRPr/>
          </a:p>
          <a:p>
            <a:pPr indent="-317500" lvl="1" marL="914400" rtl="0" algn="l">
              <a:spcBef>
                <a:spcPts val="0"/>
              </a:spcBef>
              <a:spcAft>
                <a:spcPts val="0"/>
              </a:spcAft>
              <a:buSzPts val="1400"/>
              <a:buChar char="○"/>
            </a:pPr>
            <a:r>
              <a:rPr lang="en"/>
              <a:t>Features include: speaker, transcripts, titles, descriptions, </a:t>
            </a:r>
            <a:endParaRPr/>
          </a:p>
          <a:p>
            <a:pPr indent="-342900" lvl="0" marL="457200" rtl="0" algn="l">
              <a:spcBef>
                <a:spcPts val="0"/>
              </a:spcBef>
              <a:spcAft>
                <a:spcPts val="0"/>
              </a:spcAft>
              <a:buSzPts val="1800"/>
              <a:buChar char="●"/>
            </a:pPr>
            <a:r>
              <a:rPr lang="en"/>
              <a:t>Profiles</a:t>
            </a:r>
            <a:endParaRPr/>
          </a:p>
          <a:p>
            <a:pPr indent="-317500" lvl="1" marL="914400" rtl="0" algn="l">
              <a:spcBef>
                <a:spcPts val="0"/>
              </a:spcBef>
              <a:spcAft>
                <a:spcPts val="0"/>
              </a:spcAft>
              <a:buSzPts val="1400"/>
              <a:buChar char="○"/>
            </a:pPr>
            <a:r>
              <a:rPr lang="en"/>
              <a:t>Accounts, groups, etc. </a:t>
            </a:r>
            <a:endParaRPr/>
          </a:p>
          <a:p>
            <a:pPr indent="-342900" lvl="0" marL="457200" rtl="0" algn="l">
              <a:spcBef>
                <a:spcPts val="0"/>
              </a:spcBef>
              <a:spcAft>
                <a:spcPts val="0"/>
              </a:spcAft>
              <a:buSzPts val="1800"/>
              <a:buChar char="●"/>
            </a:pPr>
            <a:r>
              <a:rPr lang="en"/>
              <a:t>Etc	</a:t>
            </a:r>
            <a:endParaRPr/>
          </a:p>
          <a:p>
            <a:pPr indent="-317500" lvl="1" marL="914400" rtl="0" algn="l">
              <a:spcBef>
                <a:spcPts val="0"/>
              </a:spcBef>
              <a:spcAft>
                <a:spcPts val="0"/>
              </a:spcAft>
              <a:buSzPts val="1400"/>
              <a:buChar char="○"/>
            </a:pPr>
            <a:r>
              <a:rPr lang="en"/>
              <a:t>brain-computer interfaces etc</a:t>
            </a:r>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datasets</a:t>
            </a:r>
            <a:endParaRPr/>
          </a:p>
        </p:txBody>
      </p:sp>
      <p:sp>
        <p:nvSpPr>
          <p:cNvPr id="97" name="Google Shape;97;p18"/>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https://covidstates.org/</a:t>
            </a:r>
            <a:r>
              <a:rPr lang="en"/>
              <a:t> - covid19 data collected for USA</a:t>
            </a:r>
            <a:endParaRPr/>
          </a:p>
          <a:p>
            <a:pPr indent="-342900" lvl="0" marL="457200" rtl="0" algn="l">
              <a:spcBef>
                <a:spcPts val="0"/>
              </a:spcBef>
              <a:spcAft>
                <a:spcPts val="0"/>
              </a:spcAft>
              <a:buSzPts val="1800"/>
              <a:buChar char="●"/>
            </a:pPr>
            <a:r>
              <a:rPr lang="en" u="sng">
                <a:solidFill>
                  <a:schemeClr val="hlink"/>
                </a:solidFill>
                <a:hlinkClick r:id="rId4"/>
              </a:rPr>
              <a:t>https://github.com/jgolbeck/fakenews</a:t>
            </a:r>
            <a:r>
              <a:rPr lang="en"/>
              <a:t> - Jen Golbeck’s tagged domain data</a:t>
            </a:r>
            <a:endParaRPr/>
          </a:p>
          <a:p>
            <a:pPr indent="-342900" lvl="0" marL="457200" rtl="0" algn="l">
              <a:spcBef>
                <a:spcPts val="0"/>
              </a:spcBef>
              <a:spcAft>
                <a:spcPts val="0"/>
              </a:spcAft>
              <a:buSzPts val="1800"/>
              <a:buChar char="●"/>
            </a:pPr>
            <a:r>
              <a:rPr lang="en" u="sng">
                <a:solidFill>
                  <a:schemeClr val="hlink"/>
                </a:solidFill>
                <a:hlinkClick r:id="rId5"/>
              </a:rPr>
              <a:t>https://github.com/KaiDMML/FakeNewsNet</a:t>
            </a:r>
            <a:r>
              <a:rPr lang="en"/>
              <a:t> - tagged dataset</a:t>
            </a:r>
            <a:endParaRPr/>
          </a:p>
          <a:p>
            <a:pPr indent="-342900" lvl="0" marL="457200" rtl="0" algn="l">
              <a:spcBef>
                <a:spcPts val="0"/>
              </a:spcBef>
              <a:spcAft>
                <a:spcPts val="0"/>
              </a:spcAft>
              <a:buSzPts val="1800"/>
              <a:buChar char="●"/>
            </a:pPr>
            <a:r>
              <a:rPr lang="en" u="sng">
                <a:solidFill>
                  <a:schemeClr val="hlink"/>
                </a:solidFill>
                <a:hlinkClick r:id="rId6"/>
              </a:rPr>
              <a:t>https://github.com/compsocial/CREDBANK-data</a:t>
            </a:r>
            <a:r>
              <a:rPr lang="en"/>
              <a:t> - early data, with topics</a:t>
            </a:r>
            <a:endParaRPr/>
          </a:p>
          <a:p>
            <a:pPr indent="-342900" lvl="0" marL="457200" rtl="0" algn="l">
              <a:spcBef>
                <a:spcPts val="0"/>
              </a:spcBef>
              <a:spcAft>
                <a:spcPts val="0"/>
              </a:spcAft>
              <a:buSzPts val="1800"/>
              <a:buChar char="●"/>
            </a:pPr>
            <a:r>
              <a:rPr lang="en" u="sng">
                <a:solidFill>
                  <a:schemeClr val="accent5"/>
                </a:solidFill>
                <a:hlinkClick r:id="rId7">
                  <a:extLst>
                    <a:ext uri="{A12FA001-AC4F-418D-AE19-62706E023703}">
                      <ahyp:hlinkClr val="tx"/>
                    </a:ext>
                  </a:extLst>
                </a:hlinkClick>
              </a:rPr>
              <a:t>https://commoncrawl.org/</a:t>
            </a:r>
            <a:r>
              <a:rPr lang="en"/>
              <a:t> extracts and saves text from domains</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Organising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1929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Analysis types</a:t>
            </a:r>
            <a:endParaRPr/>
          </a:p>
        </p:txBody>
      </p:sp>
      <p:sp>
        <p:nvSpPr>
          <p:cNvPr id="109" name="Google Shape;109;p20"/>
          <p:cNvSpPr txBox="1"/>
          <p:nvPr>
            <p:ph idx="1" type="body"/>
          </p:nvPr>
        </p:nvSpPr>
        <p:spPr>
          <a:xfrm>
            <a:off x="387900" y="1052800"/>
            <a:ext cx="8368200" cy="3507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Threat intelligence</a:t>
            </a:r>
            <a:r>
              <a:rPr lang="en" sz="1400"/>
              <a:t>: “information an organization uses to understand the threats that have, will, or are currently targeting the organization. This info is used to prepare, prevent, and identify cyber threats looking to take advantage of valuable resources. “</a:t>
            </a:r>
            <a:endParaRPr sz="1400"/>
          </a:p>
          <a:p>
            <a:pPr indent="-317500" lvl="0" marL="457200" rtl="0" algn="l">
              <a:lnSpc>
                <a:spcPct val="115000"/>
              </a:lnSpc>
              <a:spcBef>
                <a:spcPts val="0"/>
              </a:spcBef>
              <a:spcAft>
                <a:spcPts val="0"/>
              </a:spcAft>
              <a:buSzPts val="1400"/>
              <a:buChar char="●"/>
            </a:pPr>
            <a:r>
              <a:rPr b="1" lang="en" sz="1400"/>
              <a:t>Intelligence analysis</a:t>
            </a:r>
            <a:r>
              <a:rPr lang="en" sz="1400"/>
              <a:t>: “process of taking known information about situations and entities of strategic, operational, or tactical importance, characterizing the known, and, with appropriate statements of probability, the future actions in those situations and by those entities”</a:t>
            </a:r>
            <a:endParaRPr sz="1400"/>
          </a:p>
          <a:p>
            <a:pPr indent="-317500" lvl="0" marL="457200" rtl="0" algn="l">
              <a:lnSpc>
                <a:spcPct val="115000"/>
              </a:lnSpc>
              <a:spcBef>
                <a:spcPts val="0"/>
              </a:spcBef>
              <a:spcAft>
                <a:spcPts val="0"/>
              </a:spcAft>
              <a:buSzPts val="1400"/>
              <a:buChar char="●"/>
            </a:pPr>
            <a:r>
              <a:rPr b="1" lang="en" sz="1400"/>
              <a:t>OSINT</a:t>
            </a:r>
            <a:r>
              <a:rPr lang="en" sz="1400"/>
              <a:t>: “intelligence produced from publicly available information that is collected, exploited, and disseminated in a timely manner to an appropriate audience for the purpose of addressing a specific intelligence requirement.”</a:t>
            </a:r>
            <a:endParaRPr sz="1400"/>
          </a:p>
          <a:p>
            <a:pPr indent="-317500" lvl="0" marL="457200" rtl="0" algn="l">
              <a:lnSpc>
                <a:spcPct val="115000"/>
              </a:lnSpc>
              <a:spcBef>
                <a:spcPts val="0"/>
              </a:spcBef>
              <a:spcAft>
                <a:spcPts val="0"/>
              </a:spcAft>
              <a:buSzPts val="1400"/>
              <a:buChar char="●"/>
            </a:pPr>
            <a:r>
              <a:rPr b="1" lang="en" sz="1400"/>
              <a:t>Data science</a:t>
            </a:r>
            <a:r>
              <a:rPr lang="en"/>
              <a:t>:</a:t>
            </a:r>
            <a:r>
              <a:rPr lang="en" sz="1400"/>
              <a:t> “the field of study that combines domain expertise, programming skills, and knowledge of mathematics and statistics to extract meaningful insights from data”</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Ahem</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2114725" y="464625"/>
            <a:ext cx="4131300" cy="41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Tactical tasks</a:t>
            </a:r>
            <a:endParaRPr/>
          </a:p>
        </p:txBody>
      </p:sp>
      <p:sp>
        <p:nvSpPr>
          <p:cNvPr id="122" name="Google Shape;122;p22"/>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Credibility/ Verification</a:t>
            </a:r>
            <a:endParaRPr sz="1600"/>
          </a:p>
          <a:p>
            <a:pPr indent="-317500" lvl="1" marL="914400" rtl="0" algn="l">
              <a:lnSpc>
                <a:spcPct val="105000"/>
              </a:lnSpc>
              <a:spcBef>
                <a:spcPts val="0"/>
              </a:spcBef>
              <a:spcAft>
                <a:spcPts val="0"/>
              </a:spcAft>
              <a:buSzPts val="1400"/>
              <a:buChar char="○"/>
            </a:pPr>
            <a:r>
              <a:rPr lang="en" sz="1400"/>
              <a:t>Fact-checking: verify article, image, video etc doesn’t contain disinformation. </a:t>
            </a:r>
            <a:endParaRPr sz="1400"/>
          </a:p>
          <a:p>
            <a:pPr indent="-317500" lvl="1" marL="914400" rtl="0" algn="l">
              <a:lnSpc>
                <a:spcPct val="105000"/>
              </a:lnSpc>
              <a:spcBef>
                <a:spcPts val="0"/>
              </a:spcBef>
              <a:spcAft>
                <a:spcPts val="0"/>
              </a:spcAft>
              <a:buSzPts val="1400"/>
              <a:buChar char="○"/>
            </a:pPr>
            <a:r>
              <a:rPr lang="en" sz="1400"/>
              <a:t>Source-checking: verify source (publisher, domain etc) doesn’t distribute disinformation.  </a:t>
            </a:r>
            <a:endParaRPr sz="1400"/>
          </a:p>
          <a:p>
            <a:pPr indent="0" lvl="0" marL="0" rtl="0" algn="l">
              <a:lnSpc>
                <a:spcPct val="105000"/>
              </a:lnSpc>
              <a:spcBef>
                <a:spcPts val="1200"/>
              </a:spcBef>
              <a:spcAft>
                <a:spcPts val="0"/>
              </a:spcAft>
              <a:buSzPts val="1300"/>
              <a:buNone/>
            </a:pPr>
            <a:r>
              <a:t/>
            </a:r>
            <a:endParaRPr sz="1600"/>
          </a:p>
          <a:p>
            <a:pPr indent="-330200" lvl="0" marL="457200" rtl="0" algn="l">
              <a:lnSpc>
                <a:spcPct val="105000"/>
              </a:lnSpc>
              <a:spcBef>
                <a:spcPts val="1200"/>
              </a:spcBef>
              <a:spcAft>
                <a:spcPts val="0"/>
              </a:spcAft>
              <a:buSzPts val="1600"/>
              <a:buChar char="●"/>
            </a:pPr>
            <a:r>
              <a:rPr lang="en" sz="1600"/>
              <a:t>Network detection</a:t>
            </a:r>
            <a:endParaRPr sz="1600"/>
          </a:p>
          <a:p>
            <a:pPr indent="-317500" lvl="1" marL="914400" rtl="0" algn="l">
              <a:lnSpc>
                <a:spcPct val="105000"/>
              </a:lnSpc>
              <a:spcBef>
                <a:spcPts val="0"/>
              </a:spcBef>
              <a:spcAft>
                <a:spcPts val="0"/>
              </a:spcAft>
              <a:buSzPts val="1400"/>
              <a:buChar char="○"/>
            </a:pPr>
            <a:r>
              <a:rPr lang="en" sz="1400"/>
              <a:t>Pinkslime  finding: find inauthentic website networks </a:t>
            </a:r>
            <a:endParaRPr sz="1400"/>
          </a:p>
          <a:p>
            <a:pPr indent="-317500" lvl="1" marL="914400" rtl="0" algn="l">
              <a:lnSpc>
                <a:spcPct val="105000"/>
              </a:lnSpc>
              <a:spcBef>
                <a:spcPts val="0"/>
              </a:spcBef>
              <a:spcAft>
                <a:spcPts val="0"/>
              </a:spcAft>
              <a:buSzPts val="1400"/>
              <a:buChar char="○"/>
            </a:pPr>
            <a:r>
              <a:rPr lang="en" sz="1400"/>
              <a:t>Network finding: find inauthentic account networks (including botnets)</a:t>
            </a:r>
            <a:endParaRPr sz="1400"/>
          </a:p>
          <a:p>
            <a:pPr indent="0" lvl="0" marL="0" rtl="0" algn="l">
              <a:lnSpc>
                <a:spcPct val="105000"/>
              </a:lnSpc>
              <a:spcBef>
                <a:spcPts val="1200"/>
              </a:spcBef>
              <a:spcAft>
                <a:spcPts val="0"/>
              </a:spcAft>
              <a:buSzPts val="1300"/>
              <a:buNone/>
            </a:pPr>
            <a:r>
              <a:t/>
            </a:r>
            <a:endParaRPr sz="1600"/>
          </a:p>
          <a:p>
            <a:pPr indent="-330200" lvl="0" marL="457200" rtl="0" algn="l">
              <a:lnSpc>
                <a:spcPct val="105000"/>
              </a:lnSpc>
              <a:spcBef>
                <a:spcPts val="1200"/>
              </a:spcBef>
              <a:spcAft>
                <a:spcPts val="0"/>
              </a:spcAft>
              <a:buSzPts val="1600"/>
              <a:buChar char="●"/>
            </a:pPr>
            <a:r>
              <a:rPr lang="en" sz="1600"/>
              <a:t>Activity analysis</a:t>
            </a:r>
            <a:endParaRPr sz="1600"/>
          </a:p>
          <a:p>
            <a:pPr indent="-317500" lvl="1" marL="914400" rtl="0" algn="l">
              <a:lnSpc>
                <a:spcPct val="105000"/>
              </a:lnSpc>
              <a:spcBef>
                <a:spcPts val="0"/>
              </a:spcBef>
              <a:spcAft>
                <a:spcPts val="0"/>
              </a:spcAft>
              <a:buSzPts val="1400"/>
              <a:buChar char="○"/>
            </a:pPr>
            <a:r>
              <a:rPr lang="en" sz="1400"/>
              <a:t>Detect computational amplification</a:t>
            </a:r>
            <a:endParaRPr sz="1400"/>
          </a:p>
          <a:p>
            <a:pPr indent="-317500" lvl="1" marL="914400" rtl="0" algn="l">
              <a:lnSpc>
                <a:spcPct val="105000"/>
              </a:lnSpc>
              <a:spcBef>
                <a:spcPts val="0"/>
              </a:spcBef>
              <a:spcAft>
                <a:spcPts val="0"/>
              </a:spcAft>
              <a:buSzPts val="1400"/>
              <a:buChar char="○"/>
            </a:pPr>
            <a:r>
              <a:rPr lang="en" sz="1400"/>
              <a:t>Detect fake accounts</a:t>
            </a:r>
            <a:endParaRPr sz="1400"/>
          </a:p>
          <a:p>
            <a:pPr indent="-317500" lvl="2" marL="1371600" rtl="0" algn="l">
              <a:lnSpc>
                <a:spcPct val="105000"/>
              </a:lnSpc>
              <a:spcBef>
                <a:spcPts val="0"/>
              </a:spcBef>
              <a:spcAft>
                <a:spcPts val="0"/>
              </a:spcAft>
              <a:buSzPts val="1400"/>
              <a:buChar char="■"/>
            </a:pPr>
            <a:r>
              <a:rPr lang="en" sz="1400"/>
              <a:t>(e.g. Look at patterns of account creation dates for popular messages)</a:t>
            </a:r>
            <a:endParaRPr sz="1400"/>
          </a:p>
          <a:p>
            <a:pPr indent="-317500" lvl="1" marL="914400" rtl="0" algn="l">
              <a:lnSpc>
                <a:spcPct val="105000"/>
              </a:lnSpc>
              <a:spcBef>
                <a:spcPts val="0"/>
              </a:spcBef>
              <a:spcAft>
                <a:spcPts val="0"/>
              </a:spcAft>
              <a:buSzPts val="1400"/>
              <a:buChar char="○"/>
            </a:pPr>
            <a:r>
              <a:rPr lang="en" sz="1400"/>
              <a:t>Detect, track and analyse narratives</a:t>
            </a:r>
            <a:endParaRPr sz="1400"/>
          </a:p>
          <a:p>
            <a:pPr indent="0" lvl="0" marL="0" rtl="0" algn="l">
              <a:lnSpc>
                <a:spcPct val="105000"/>
              </a:lnSpc>
              <a:spcBef>
                <a:spcPts val="1200"/>
              </a:spcBef>
              <a:spcAft>
                <a:spcPts val="1200"/>
              </a:spcAft>
              <a:buSzPts val="130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