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Corbel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Corbel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Corbel-italic.fntdata"/><Relationship Id="rId12" Type="http://schemas.openxmlformats.org/officeDocument/2006/relationships/slide" Target="slides/slide7.xml"/><Relationship Id="rId34" Type="http://schemas.openxmlformats.org/officeDocument/2006/relationships/font" Target="fonts/Corbel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Corbel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ritersdigest.com/write-better-fiction/semantics-vs-syntax-vs-pragmatics-grammar-rules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python-named-entity-recognition-ner-using-spacy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onkeylearn.com/sentiment-analysis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ora.com/Is-there-a-free-online-sentiment-analysis-service-for-social-media-accounts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s.cmu.edu/~ckingsf/bioinfo-lectures/modularity.pdf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n.wikipedia.org/wiki/Social_network_analysis_software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Welcome. This training </a:t>
            </a:r>
            <a:r>
              <a:rPr lang="en"/>
              <a:t>is designed to frame a training route for people wanting to do tactical disinformation data science.  Why this series? To: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the art for real-time disinformation data science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disinfo team in useful data science skills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feedback and new ideas on what we do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Practice SJ’s university course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as always, all comments, corrections, additions welcomed.  Released CC-by-SA: please use this work yourself, but please also attribute it back to the CogSecCollab.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e887c4e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e887c4e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6b244ec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6b244ec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e.g.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https://www.writersdigest.com/write-better-fiction/semantics-vs-syntax-vs-pragmatics-grammar-rules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6b244ec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6b244ec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6b244ec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6b244ec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sklearn.feature_extraction import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xxx = list(text.ENGLISH_STOP_WORDS)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xxx.sort()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print('{}'.format(xxx))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6b244ec6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6b244ec6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https://www.geeksforgeeks.org/python-named-entity-recognition-ner-using-spacy/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6b244ec6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6b244ec6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 if you want to look at bigrams, try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count_vect = CountVectorizer(ngram_range =(2, 2))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6b244ec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6b244ec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6b244ec6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6b244ec6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(word 2849 is ‘dalje’ btw)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6b244ec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6b244ec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https://monkeylearn.com/sentiment-analysis/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always 5 things on a scale?  Because it’s a Likert scale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semantics might matter: aspect-based sentiment analysis = working out *what* people are happy, sad etc about.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6b244ec6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6b244ec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https://www.quora.com/Is-there-a-free-online-sentiment-analysis-service-for-social-media-accounts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a15c34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a15c34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 DS4DR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bfa33706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bfa33706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modularity algs: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https://www.cs.cmu.edu/~ckingsf/bioinfo-lectures/modularity.pdf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a15c342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a15c342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f369d6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5f369d6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blogpost btw - it’s a lovely description of what happens in data science.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a15c342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a15c342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Fact-checking </a:t>
            </a:r>
            <a:r>
              <a:rPr lang="en">
                <a:solidFill>
                  <a:schemeClr val="dk1"/>
                </a:solidFill>
              </a:rPr>
              <a:t>is hard, and usually needs a team of fact-checkers, up-to-date knowledge etc.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Source-checking: This is why we label and track URLs.  Several groups already publish labelled lists of domains.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 networks: Some work on “pink slime” exists.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fa3370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fa337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e887c4e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e887c4e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e887c4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e887c4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fa3370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fa3370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/>
              <a:t>Longer list:</a:t>
            </a:r>
            <a:r>
              <a:rPr lang="en" sz="850" u="sng">
                <a:solidFill>
                  <a:srgbClr val="42C7DA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http://en.wikipedia.org/wiki/Social_network_analysis_software</a:t>
            </a:r>
            <a:endParaRPr sz="850" u="sng">
              <a:solidFill>
                <a:srgbClr val="42C7D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a15c34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a15c34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4351" y="1402200"/>
            <a:ext cx="8130600" cy="29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cxnSp>
        <p:nvCxnSpPr>
          <p:cNvPr id="64" name="Google Shape;64;p14"/>
          <p:cNvCxnSpPr/>
          <p:nvPr/>
        </p:nvCxnSpPr>
        <p:spPr>
          <a:xfrm rot="10800000">
            <a:off x="49386" y="729051"/>
            <a:ext cx="0" cy="378000"/>
          </a:xfrm>
          <a:prstGeom prst="straightConnector1">
            <a:avLst/>
          </a:prstGeom>
          <a:noFill/>
          <a:ln cap="sq" cmpd="sng" w="1270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497517" y="1342670"/>
            <a:ext cx="8147400" cy="3060300"/>
          </a:xfrm>
          <a:prstGeom prst="roundRect">
            <a:avLst>
              <a:gd fmla="val 2634" name="adj"/>
            </a:avLst>
          </a:prstGeom>
          <a:solidFill>
            <a:schemeClr val="accent3">
              <a:alpha val="74900"/>
            </a:scheme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14351" y="1402200"/>
            <a:ext cx="3780000" cy="29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cxnSp>
        <p:nvCxnSpPr>
          <p:cNvPr id="69" name="Google Shape;69;p15"/>
          <p:cNvCxnSpPr/>
          <p:nvPr/>
        </p:nvCxnSpPr>
        <p:spPr>
          <a:xfrm flipH="1" rot="10800000">
            <a:off x="42862" y="747641"/>
            <a:ext cx="2700" cy="368400"/>
          </a:xfrm>
          <a:prstGeom prst="straightConnector1">
            <a:avLst/>
          </a:prstGeom>
          <a:noFill/>
          <a:ln cap="sq" cmpd="sng" w="1270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Section">
  <p:cSld name="Album Sec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52856" y="3431286"/>
            <a:ext cx="77817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72" name="Google Shape;72;p16"/>
          <p:cNvSpPr/>
          <p:nvPr>
            <p:ph idx="2" type="pic"/>
          </p:nvPr>
        </p:nvSpPr>
        <p:spPr>
          <a:xfrm>
            <a:off x="786338" y="1605521"/>
            <a:ext cx="2286000" cy="17145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" id="73" name="Google Shape;73;p16"/>
          <p:cNvSpPr/>
          <p:nvPr>
            <p:ph idx="3" type="pic"/>
          </p:nvPr>
        </p:nvSpPr>
        <p:spPr>
          <a:xfrm>
            <a:off x="3474604" y="1605521"/>
            <a:ext cx="2286000" cy="17145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" id="74" name="Google Shape;74;p16"/>
          <p:cNvSpPr/>
          <p:nvPr>
            <p:ph idx="4" type="pic"/>
          </p:nvPr>
        </p:nvSpPr>
        <p:spPr>
          <a:xfrm>
            <a:off x="6162870" y="1605521"/>
            <a:ext cx="2286000" cy="1714500"/>
          </a:xfrm>
          <a:prstGeom prst="rect">
            <a:avLst/>
          </a:prstGeom>
          <a:noFill/>
          <a:ln cap="sq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50800">
              <a:srgbClr val="000000">
                <a:alpha val="494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52670" y="4200525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bel"/>
              <a:buNone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6442245" y="4402931"/>
            <a:ext cx="1200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514350" y="4402931"/>
            <a:ext cx="5870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699545" y="4402931"/>
            <a:ext cx="945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valisresearch.com/products/content-analysis-software/wordstat-dictionary/sentiment-dictionaries/" TargetMode="External"/><Relationship Id="rId4" Type="http://schemas.openxmlformats.org/officeDocument/2006/relationships/hyperlink" Target="https://github.com/aesuli/SentiWordN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medium.com/the-mission/deconstructing-data-science-breaking-the-complex-craft-into-its-simplest-parts-15b15420df2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mmoncrawl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CTI League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2020-07-25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4 Disinfo Response: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87900" y="778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some raw text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87900" y="1210400"/>
            <a:ext cx="43041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import pandas as pd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import json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 Read dataset into a Pandas dataframe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infile = '20200711140613_covid-5g_tweets.json'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 open(infile) as json_file: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jdata = json.load(json_file)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df = pd.DataFrame.from_dict(jdata, orient='index')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df.reset_index(level=0, inplace=True)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df.columns = ['url', 'text']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 stick all the tweets together so we can look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 at them as one big text chunk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alltext = [' '.join(df['text'].to_list())]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856175" y="336200"/>
            <a:ext cx="4112400" cy="44523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"RT @Loli99704518: @francis66675984 @rafapal Pues sí. Ya podríamos los españoles tomar ejemplo de los serbios. El covid forma parte de un en… RT @KateShemirani: Oh really? Just like with radiation poisoning then. Put enough symptoms down on the diagnosis sheet and you can just abo… RT @KateShemirani: Oh really? Just like with radiation poisoning then. Put enough symptoms down on the diagnosis sheet and you can just abo… @AlbertoRodNews Recordemos #5Jul Día de la independencia y brote del COVID-5G en un desfile sin tapabocas, pensaron que el uniforme era inmune 🧫 RT @KateShemirani: Oh really? Just like with radiation poisoning then. Put enough symptoms down on the diagnosis sheet and you can just abo… RT @Walletwalking1: @Sterling2143 @AAureilus Anyone noticed COVID symptoms are same as 5G exposure. What have they been rolling out in the… RT @ADDiane: Let's tell the people who won't wear masks that it's not for covid, it's for tricking the facial recognition software that dee… Discourse "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91500" y="91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to look at text: meanings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87900" y="846875"/>
            <a:ext cx="83682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 the structure of sentences, a.g. Grammar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Noun-verb order (e.g. German verbs go at the end of a sentence)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Tenses, cases, gender agreements in languages that use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Semantics: the meanings of sentences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Sensemaking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“Just like with radiation poisoning then”, “F</a:t>
            </a:r>
            <a:r>
              <a:rPr lang="en"/>
              <a:t>ruit flies like an apple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Pragmatics: the meaning of sentences, in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history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Resolving anaphora and filling in other missing information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87900" y="1707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as “bags of words”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276200" y="989400"/>
            <a:ext cx="52614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Sentences</a:t>
            </a:r>
            <a:r>
              <a:rPr lang="en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“Oh really?”,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”</a:t>
            </a:r>
            <a:r>
              <a:rPr lang="en"/>
              <a:t>Just like with radiation poisoning then.”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Words</a:t>
            </a:r>
            <a:r>
              <a:rPr lang="en"/>
              <a:t>: “just”, “like”, “with”,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Trigrams</a:t>
            </a:r>
            <a:r>
              <a:rPr lang="en"/>
              <a:t>: “jus”, “ust”, “st “, “t l”, “ li”, “lik” “ike”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Bigrams</a:t>
            </a:r>
            <a:r>
              <a:rPr lang="en"/>
              <a:t>: “just like”, “like with”, “with radiation”, “radiation poisoning”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Stopwords</a:t>
            </a:r>
            <a:r>
              <a:rPr lang="en"/>
              <a:t>: “with”, “on”, “then”, “what”, “have”, “they”, “been”, “out”, “in”, “the”, etc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5756100" y="989400"/>
            <a:ext cx="3000000" cy="300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"RT @KateShemirani: Oh really? Just like with radiation poisoning then. Put enough symptoms down on the diagnosis sheet and you can just abo… RT @Walletwalking1: @Sterling2143 @AAureilus Anyone noticed COVID symptoms are same as 5G exposure. </a:t>
            </a:r>
            <a:r>
              <a:rPr lang="en" sz="1200">
                <a:solidFill>
                  <a:schemeClr val="dk1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What have they been rolling out in the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 RT @ADDiane: Let's tell the people who won't wear masks that it's not for covid, it's for tricking the facial recognition software that dee… Discourse "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87900" y="202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Scikit-Learn’s default English stopwords 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87900" y="1016450"/>
            <a:ext cx="8368200" cy="36798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['a', 'about', 'above', 'across', 'after', 'afterwards', 'again', 'against', 'all', 'almost', 'alone', 'along', 'already', 'also', 'although', 'always', 'am', 'among', 'amongst', 'amoungst', 'amount', 'an', 'and', 'another', 'any', 'anyhow', 'anyone', 'anything', 'anyway', 'anywhere', 'are', 'around', 'as', 'at', 'back', 'be', 'became', 'because', 'become', 'becomes', 'becoming', 'been', 'before', 'beforehand', 'behind', 'being', 'below', 'beside', 'besides', 'between', 'beyond', 'bill', 'both', 'bottom', 'but', 'by', 'call', 'can', 'cannot', 'cant', 'co', 'con', 'could', 'couldnt', 'cry', 'de', 'describe', 'detail', 'do', 'done', 'down', 'due', 'during', 'each', 'eg', 'eight', 'either', 'eleven', 'else', 'elsewhere', 'empty', 'enough', 'etc', 'even', 'ever', 'every', 'everyone', 'everything', 'everywhere', 'except', 'few', 'fifteen', 'fifty', 'fill', 'find', 'fire', 'first', 'five', 'for', 'former', 'formerly', 'forty', 'found', 'four', 'from', 'front', 'full', 'further', 'get', 'give', 'go', 'had', 'has', 'hasnt', 'have', 'he', 'hence', 'her', 'here', 'hereafter', 'hereby', 'herein', 'hereupon', 'hers', 'herself', 'him', 'himself', 'his', 'how', 'however', 'hundred', 'i', 'ie', 'if', 'in', 'inc', 'indeed', 'interest', 'into', 'is', 'it', 'its', 'itself', 'keep', 'last', 'latter', 'latterly', 'least', 'less', 'ltd', 'made', 'many', 'may', 'me', 'meanwhile', 'might', 'mill', 'mine', 'more', 'moreover', 'most', 'mostly', 'move', 'much', 'must', 'my', 'myself', 'name', 'namely', 'neither', 'never', 'nevertheless', 'next', 'nine', 'no', 'nobody', 'none', 'noone', 'nor', 'not', 'nothing', 'now', 'nowhere', 'of', 'off', 'often', 'on', 'once', 'one', 'only', 'onto', 'or', 'other', 'others', 'otherwise', 'our', 'ours', 'ourselves', 'out', 'over', 'own', 'part', 'per', 'perhaps', 'please', 'put', 'rather', 're', 'same', 'see', 'seem', 'seemed', 'seeming', 'seems', 'serious', 'several', 'she', 'should', 'show', 'side', 'since', 'sincere', 'six', 'sixty', 'so', 'some', 'somehow', 'someone', 'something', 'sometime', 'sometimes', 'somewhere', 'still', 'such', 'system', 'take', 'ten', 'than', 'that', 'the', 'their', 'them', 'themselves', 'then', 'thence', 'there', 'thereafter', 'thereby', 'therefore', 'therein', 'thereupon', 'these', 'they', 'thick', 'thin', 'third', 'this', 'those', 'though', 'three', 'through', 'throughout', 'thru', 'thus', 'to', 'together', 'too', 'top', 'toward', 'towards', 'twelve', 'twenty', 'two', 'un', 'under', 'until', 'up', 'upon', 'us', 'very', 'via', 'was', 'we', 'well', 'were', 'what', 'whatever', 'when', 'whence', 'whenever', 'where', 'whereafter', 'whereas', 'whereby', 'wherein', 'whereupon', 'wherever', 'whether', 'which', 'while', 'whither', 'who', 'whoever', 'whole', 'whom', 'whose', 'why', 'will', 'with', 'within', 'without', 'would', 'yet', 'you', 'your', 'yours', 'yourself', 'yourselves']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87900" y="202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Importance: Named Entity Recognition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87900" y="1245825"/>
            <a:ext cx="83682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Finds names of people, organisations, locations etc in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use to create social graphs</a:t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734075" y="2474625"/>
            <a:ext cx="51069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 spacy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nlp = spacy.load('en_core_web_sm')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sentence = "Bill Gates is selling 5G Covid19 data to Microsoft"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doc = nlp(sentence)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ent in doc.ents: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print(ent.text, ent.label_)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6841075" y="2831650"/>
            <a:ext cx="1760400" cy="1022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Bill Gates PERSON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 CARDINAL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Microsoft ORG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87900" y="202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let’s grab some text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87900" y="1006450"/>
            <a:ext cx="66657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sklearn.feature_extraction.text import CountVectorizer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count_vect = CountVectorizer(stop_words='english')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word_counts = count_vect.fit_transform(df['text'])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600" y="1006450"/>
            <a:ext cx="1785600" cy="345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900" y="2571750"/>
            <a:ext cx="2919625" cy="20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Importance: TFIDF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196400" y="1457900"/>
            <a:ext cx="6442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TF: Term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count / (number of words in this document)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“How important (0 to 1) is this word in this document?”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IDF: Inverse Document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/ (number of documents this word appears 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“How common is this word in this corpus?”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TFIDF: how important is this word in this document, in this corpus?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TFIDF = TF * IDF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in doc * rare = really important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TFIDF: Scikit-learn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87900" y="1489825"/>
            <a:ext cx="6474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sklearn.feature_extraction.text import TfidfTransformer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tf_transformer = TfidfTransformer(use_idf=True)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tf_features = tf_transformer.fit_transform(word_counts)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200" y="556175"/>
            <a:ext cx="1976999" cy="20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2200" y="3182159"/>
            <a:ext cx="1977000" cy="151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87900" y="1707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Sentiment: (some of) the feels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87900" y="1134125"/>
            <a:ext cx="6554100" cy="3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Word-based: give (some) words positive/negative scores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an existing ‘sentiment dictionary’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 some words, use machine learning on the 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Document-based: score documents and use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‘positive’/’negative’ for each sentence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Semantic/pragmatic: use natural language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Satire is hard to detect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“Nice work bro!”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Emoticons are a language too</a:t>
            </a:r>
            <a:endParaRPr/>
          </a:p>
        </p:txBody>
      </p:sp>
      <p:sp>
        <p:nvSpPr>
          <p:cNvPr id="196" name="Google Shape;196;p34"/>
          <p:cNvSpPr txBox="1"/>
          <p:nvPr/>
        </p:nvSpPr>
        <p:spPr>
          <a:xfrm>
            <a:off x="7261175" y="1678050"/>
            <a:ext cx="1611600" cy="1787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Very positive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Positive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Neutral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Negative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Very negative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87900" y="154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Dictionaries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87900" y="1271800"/>
            <a:ext cx="6314700" cy="31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Wordstat: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https://provalisresearch.com/products/content-analysis-software/wordstat-dictionary/sentiment-dictionaries/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Sentiwordnet: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https://github.com/aesuli/SentiWordNet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Emoticon sentiment lexicon: http://people.few.eur.nl/hogenboom/files/EmoticonSentimentLexicon.zip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495800" y="1005350"/>
            <a:ext cx="1260300" cy="300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&gt;:/	-1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&gt;:[	-1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&gt;:\	-1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&gt;:] 	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&gt;:D	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&gt;:L	-1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&gt;:O	-1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&gt;:o	-1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&gt;:P	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&gt;:X	-1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&gt;;)	-1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&gt;;]	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&gt;[	-1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&gt;\	-1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65875" y="173000"/>
            <a:ext cx="8590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4 </a:t>
            </a:r>
            <a:r>
              <a:rPr lang="en"/>
              <a:t>Disinformation Response series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87900" y="859100"/>
            <a:ext cx="83682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2020-07-15 Introduction to the disinformation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2020-05-06 What are we chasing?  Digital harm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TBA getting set up for disinformation data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2020-05-27 Data sources (process, sources, stores)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2020-07-04 Disinfo Data Science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2020-08-05 Social text analysis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TBA Image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2020-07-11 Relationships as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TBA Extending your analysis with machine learning skillz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TBA Communicating results (style, narratives, visualisations)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87900" y="202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 to look at…. 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87900" y="1339925"/>
            <a:ext cx="83682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as Vectors (“word vectors”)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and clustering algorithms (LDA, SVMs, deep learning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 and the NLTK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in disinformation response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to You…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87900" y="61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Data Science is a Process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00" y="764099"/>
            <a:ext cx="7435850" cy="38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87900" y="4662050"/>
            <a:ext cx="8368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https://medium.com/the-mission/deconstructing-data-science-breaking-the-complex-craft-into-its-simplest-parts-15b15420df21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87900" y="176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(Some) Tactical Tasks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87900" y="978525"/>
            <a:ext cx="8368200" cy="3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Credibility/ Verification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Fact-checking: verify article, image, video etc doesn’t contain disinformation.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Source-checking: verify source (publisher, domain etc) doesn’t distribute disinformation.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Pinkslime  finding: find inauthentic website networks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finding: find</a:t>
            </a:r>
            <a:r>
              <a:rPr lang="en"/>
              <a:t> inauthentic account networks (including botnets)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Activity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 computational amplification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 fake 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at patterns of account creation dates for popular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Detect, track and analyse narratives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60950" y="2153250"/>
            <a:ext cx="82221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With Text?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87900" y="882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Processing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67400" y="1010575"/>
            <a:ext cx="44046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retrieval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entity recognition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identification/ topic following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analysis (words, people etc)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5040550" y="1029900"/>
            <a:ext cx="38112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Truthiness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generation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87900" y="2191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87900" y="1026800"/>
            <a:ext cx="83682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Anywhere there’s text, e.g.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media: Twitter, Facebook, Reddit, Youtube, Instagram, Medium etc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https://commoncrawl.org/</a:t>
            </a:r>
            <a:r>
              <a:rPr lang="en"/>
              <a:t> extracts and saves text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 / Wikidata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</a:t>
            </a:r>
            <a:r>
              <a:rPr lang="en"/>
              <a:t>Check the sources list in the BigBook]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87900" y="2184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Tools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5100175" y="1209300"/>
            <a:ext cx="35727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Standalone Tools: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GPT2 / GPT3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Weka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876975" y="1246000"/>
            <a:ext cx="35727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Scikit-Learn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NLTK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Gensim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Text is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