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oboto"/>
      <p:regular r:id="rId42"/>
      <p:bold r:id="rId43"/>
      <p:italic r:id="rId44"/>
      <p:boldItalic r:id="rId45"/>
    </p:embeddedFont>
    <p:embeddedFont>
      <p:font typeface="Nunito"/>
      <p:regular r:id="rId46"/>
      <p:bold r:id="rId47"/>
      <p:italic r:id="rId48"/>
      <p:boldItalic r:id="rId49"/>
    </p:embeddedFont>
    <p:embeddedFont>
      <p:font typeface="Maven Pro"/>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oboto-regular.fntdata"/><Relationship Id="rId41" Type="http://schemas.openxmlformats.org/officeDocument/2006/relationships/slide" Target="slides/slide36.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Nunito-regular.fntdata"/><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italic.fntdata"/><Relationship Id="rId47" Type="http://schemas.openxmlformats.org/officeDocument/2006/relationships/font" Target="fonts/Nunito-bold.fntdata"/><Relationship Id="rId49"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avenPro-bold.fntdata"/><Relationship Id="rId5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rt.me/p/vjv80b/first-draft-basic-toolkit"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naconda.com/products/individua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orcepoint.com/cyber-edu/threat-intelligence" TargetMode="External"/><Relationship Id="rId3" Type="http://schemas.openxmlformats.org/officeDocument/2006/relationships/hyperlink" Target="https://www.recordedfuture.com/definition-of-intelligence-analysis/" TargetMode="External"/><Relationship Id="rId4" Type="http://schemas.openxmlformats.org/officeDocument/2006/relationships/hyperlink" Target="https://www.rand.org/content/dam/rand/pubs/research_reports/RR1900/RR1964/RAND_RR1964.pdf"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Social_network_analysis_software"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eksforgeeks.org/python-named-entity-recognition-ner-using-spacy/"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onkeylearn.com/sentiment-analysis/"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irstmonday.org/ojs/index.php/fm/article/view/10633/9548"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ireeye.com/blog/threat-research/2019/11/combatting-social-media-information-operations-neural-language-models.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f4b236cc0f_2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f4b236cc0f_2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f2ea7e45f5_0_3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f2ea7e45f5_0_3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f4b236cc0f_2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f4b236cc0f_2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f2ea7e45f5_0_3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f2ea7e45f5_0_3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Ticketing system, e.g. Jira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good place to start is First Draft’s list of tools: </a:t>
            </a:r>
            <a:r>
              <a:rPr lang="en-GB" u="sng">
                <a:solidFill>
                  <a:schemeClr val="hlink"/>
                </a:solidFill>
                <a:hlinkClick r:id="rId2"/>
              </a:rPr>
              <a:t>https://start.me/p/vjv80b/first-draft-basic-toolkit</a:t>
            </a:r>
            <a:r>
              <a:rPr lang="en-GB"/>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f2ea7e45f5_0_3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f2ea7e45f5_0_3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dk1"/>
                </a:solidFill>
                <a:hlinkClick r:id="rId2">
                  <a:extLst>
                    <a:ext uri="{A12FA001-AC4F-418D-AE19-62706E023703}">
                      <ahyp:hlinkClr val="tx"/>
                    </a:ext>
                  </a:extLst>
                </a:hlinkClick>
              </a:rPr>
              <a:t>https://www.anaconda.com/products/individual</a:t>
            </a:r>
            <a:r>
              <a:rPr lang="en-GB"/>
              <a:t> - if you’re not sure what to choose, grab the graphical installer for the machine you’re 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Click “continue” a lot.  And yes, you do want the PyCharm IDE (I write python code using SublimeText, but PyCharm really is a lovely tool, and again if you’re not sure, just use it).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f2ea7e45f5_0_3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f2ea7e45f5_0_3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f4b236cc0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f4b236cc0f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TI definition: </a:t>
            </a:r>
            <a:r>
              <a:rPr lang="en-GB" u="sng">
                <a:solidFill>
                  <a:schemeClr val="hlink"/>
                </a:solidFill>
                <a:hlinkClick r:id="rId2"/>
              </a:rPr>
              <a:t>https://www.forcepoint.com/cyber-edu/threat-intelligence</a:t>
            </a:r>
            <a:endParaRPr/>
          </a:p>
          <a:p>
            <a:pPr indent="0" lvl="0" marL="0" rtl="0" algn="l">
              <a:lnSpc>
                <a:spcPct val="100000"/>
              </a:lnSpc>
              <a:spcBef>
                <a:spcPts val="0"/>
              </a:spcBef>
              <a:spcAft>
                <a:spcPts val="0"/>
              </a:spcAft>
              <a:buSzPts val="1100"/>
              <a:buNone/>
            </a:pPr>
            <a:r>
              <a:rPr lang="en-GB"/>
              <a:t>IA definition: </a:t>
            </a:r>
            <a:r>
              <a:rPr lang="en-GB" u="sng">
                <a:solidFill>
                  <a:schemeClr val="hlink"/>
                </a:solidFill>
                <a:hlinkClick r:id="rId3"/>
              </a:rPr>
              <a:t>https://www.recordedfuture.com/definition-of-intelligence-analysis/</a:t>
            </a:r>
            <a:r>
              <a:rPr lang="en-GB"/>
              <a:t> - cool cool, looks like situation awareness definitions of old. E.g WTF is going on, what’s targetting us, what can we do about it?</a:t>
            </a:r>
            <a:endParaRPr/>
          </a:p>
          <a:p>
            <a:pPr indent="0" lvl="0" marL="0" rtl="0" algn="l">
              <a:lnSpc>
                <a:spcPct val="100000"/>
              </a:lnSpc>
              <a:spcBef>
                <a:spcPts val="0"/>
              </a:spcBef>
              <a:spcAft>
                <a:spcPts val="0"/>
              </a:spcAft>
              <a:buSzPts val="1100"/>
              <a:buNone/>
            </a:pPr>
            <a:r>
              <a:rPr lang="en-GB"/>
              <a:t>OSINT definition: </a:t>
            </a:r>
            <a:r>
              <a:rPr lang="en-GB" u="sng">
                <a:solidFill>
                  <a:schemeClr val="hlink"/>
                </a:solidFill>
                <a:hlinkClick r:id="rId4"/>
              </a:rPr>
              <a:t>https://www.rand.org/content/dam/rand/pubs/research_reports/RR1900/RR1964/RAND_RR1964.pdf</a:t>
            </a:r>
            <a:r>
              <a:rPr lang="en-GB"/>
              <a:t> (which talks about how OSINT processing used to be simple: translation, then all-source analysis)</a:t>
            </a:r>
            <a:endParaRPr/>
          </a:p>
          <a:p>
            <a:pPr indent="0" lvl="0" marL="0" rtl="0" algn="l">
              <a:lnSpc>
                <a:spcPct val="100000"/>
              </a:lnSpc>
              <a:spcBef>
                <a:spcPts val="0"/>
              </a:spcBef>
              <a:spcAft>
                <a:spcPts val="0"/>
              </a:spcAft>
              <a:buSzPts val="1100"/>
              <a:buNone/>
            </a:pPr>
            <a:r>
              <a:rPr lang="en-GB"/>
              <a:t>Data science is still debated, e.g. wikipedia says “</a:t>
            </a:r>
            <a:r>
              <a:rPr b="1" lang="en-GB" sz="1050">
                <a:solidFill>
                  <a:srgbClr val="5F6368"/>
                </a:solidFill>
                <a:highlight>
                  <a:srgbClr val="FFFFFF"/>
                </a:highlight>
                <a:latin typeface="Roboto"/>
                <a:ea typeface="Roboto"/>
                <a:cs typeface="Roboto"/>
                <a:sym typeface="Roboto"/>
              </a:rPr>
              <a:t>Data science</a:t>
            </a:r>
            <a:r>
              <a:rPr lang="en-GB" sz="1050">
                <a:solidFill>
                  <a:srgbClr val="4D5156"/>
                </a:solidFill>
                <a:highlight>
                  <a:srgbClr val="FFFFFF"/>
                </a:highlight>
                <a:latin typeface="Roboto"/>
                <a:ea typeface="Roboto"/>
                <a:cs typeface="Roboto"/>
                <a:sym typeface="Roboto"/>
              </a:rPr>
              <a:t> is an inter-disciplinary field that uses scientific methods, processes, algorithms ... in managing a digital data collection. There is still no consensus on the </a:t>
            </a:r>
            <a:r>
              <a:rPr b="1" lang="en-GB" sz="1050">
                <a:solidFill>
                  <a:srgbClr val="5F6368"/>
                </a:solidFill>
                <a:highlight>
                  <a:srgbClr val="FFFFFF"/>
                </a:highlight>
                <a:latin typeface="Roboto"/>
                <a:ea typeface="Roboto"/>
                <a:cs typeface="Roboto"/>
                <a:sym typeface="Roboto"/>
              </a:rPr>
              <a:t>definition</a:t>
            </a:r>
            <a:r>
              <a:rPr lang="en-GB" sz="1050">
                <a:solidFill>
                  <a:srgbClr val="4D5156"/>
                </a:solidFill>
                <a:highlight>
                  <a:srgbClr val="FFFFFF"/>
                </a:highlight>
                <a:latin typeface="Roboto"/>
                <a:ea typeface="Roboto"/>
                <a:cs typeface="Roboto"/>
                <a:sym typeface="Roboto"/>
              </a:rPr>
              <a:t> of </a:t>
            </a:r>
            <a:r>
              <a:rPr b="1" lang="en-GB" sz="1050">
                <a:solidFill>
                  <a:srgbClr val="5F6368"/>
                </a:solidFill>
                <a:highlight>
                  <a:srgbClr val="FFFFFF"/>
                </a:highlight>
                <a:latin typeface="Roboto"/>
                <a:ea typeface="Roboto"/>
                <a:cs typeface="Roboto"/>
                <a:sym typeface="Roboto"/>
              </a:rPr>
              <a:t>data science</a:t>
            </a:r>
            <a:r>
              <a:rPr lang="en-GB" sz="1050">
                <a:solidFill>
                  <a:srgbClr val="4D5156"/>
                </a:solidFill>
                <a:highlight>
                  <a:srgbClr val="FFFFFF"/>
                </a:highlight>
                <a:latin typeface="Roboto"/>
                <a:ea typeface="Roboto"/>
                <a:cs typeface="Roboto"/>
                <a:sym typeface="Roboto"/>
              </a:rPr>
              <a:t> and it is considered by some to be a buzzword.”</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f2ea7e45f5_0_3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f2ea7e45f5_0_3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f4b236cc0f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f4b236cc0f_2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Read the blogpost btw - it’s a lovely description of what happens in data science.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f4b236cc0f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f4b236cc0f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2ea7e45f5_0_3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f2ea7e45f5_0_3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f4b236cc0f_2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f4b236cc0f_2_3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f2ea7e45f5_0_32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0" name="Google Shape;420;gf2ea7e45f5_0_32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SzPts val="1400"/>
              <a:buNone/>
            </a:pPr>
            <a:r>
              <a:rPr lang="en-GB" sz="1600"/>
              <a:t>This is one of the tools we've adapted: MISP is open-source and commonly used for infosec information sharing.  It’s used by CERTs and intelligence agencies, and integrates with most CTI platforms. AMITT models now ship with every MISP open-source system.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f4b236cc0f_2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gf4b236cc0f_2_3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f4b236cc0f_2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gf4b236cc0f_2_3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f4b236cc0f_2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gf4b236cc0f_2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f2ea7e45f5_0_3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f2ea7e45f5_0_3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f2ea7e45f5_0_3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f2ea7e45f5_0_3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f2ea7e45f5_0_3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f2ea7e45f5_0_3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f2ea7e45f5_0_3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f2ea7e45f5_0_3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f2ea7e45f5_0_3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f2ea7e45f5_0_3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f0d75e14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f0d75e14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f2ea7e45f5_0_3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f2ea7e45f5_0_3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850"/>
              <a:t>Longer list:</a:t>
            </a:r>
            <a:r>
              <a:rPr lang="en-GB" sz="850" u="sng">
                <a:solidFill>
                  <a:srgbClr val="42C7DA"/>
                </a:solidFill>
                <a:hlinkClick r:id="rId2">
                  <a:extLst>
                    <a:ext uri="{A12FA001-AC4F-418D-AE19-62706E023703}">
                      <ahyp:hlinkClr val="tx"/>
                    </a:ext>
                  </a:extLst>
                </a:hlinkClick>
              </a:rPr>
              <a:t> http://en.wikipedia.org/wiki/Social_network_analysis_software</a:t>
            </a:r>
            <a:endParaRPr sz="850" u="sng">
              <a:solidFill>
                <a:srgbClr val="42C7DA"/>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f2ea7e45f5_0_3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f2ea7e45f5_0_3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f2ea7e45f5_0_3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f2ea7e45f5_0_3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See </a:t>
            </a:r>
            <a:r>
              <a:rPr lang="en-GB" u="sng">
                <a:solidFill>
                  <a:schemeClr val="hlink"/>
                </a:solidFill>
                <a:hlinkClick r:id="rId2"/>
              </a:rPr>
              <a:t>https://www.geeksforgeeks.org/python-named-entity-recognition-ner-using-spacy/</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f2ea7e45f5_0_3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f2ea7e45f5_0_3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Examples: </a:t>
            </a:r>
            <a:r>
              <a:rPr lang="en-GB" u="sng">
                <a:solidFill>
                  <a:schemeClr val="hlink"/>
                </a:solidFill>
                <a:hlinkClick r:id="rId2"/>
              </a:rPr>
              <a:t>https://monkeylearn.com/sentiment-analysis/</a:t>
            </a:r>
            <a:endParaRPr/>
          </a:p>
          <a:p>
            <a:pPr indent="0" lvl="0" marL="0" rtl="0" algn="l">
              <a:spcBef>
                <a:spcPts val="0"/>
              </a:spcBef>
              <a:spcAft>
                <a:spcPts val="0"/>
              </a:spcAft>
              <a:buNone/>
            </a:pPr>
            <a:r>
              <a:rPr lang="en-GB"/>
              <a:t>Why always 5 things on a scale?  Because it’s a Likert scale</a:t>
            </a:r>
            <a:endParaRPr/>
          </a:p>
          <a:p>
            <a:pPr indent="0" lvl="0" marL="0" rtl="0" algn="l">
              <a:spcBef>
                <a:spcPts val="0"/>
              </a:spcBef>
              <a:spcAft>
                <a:spcPts val="0"/>
              </a:spcAft>
              <a:buNone/>
            </a:pPr>
            <a:r>
              <a:rPr lang="en-GB"/>
              <a:t>Again semantics might matter: aspect-based sentiment analysis = working out *what* people are happy, sad etc about.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f4b236cc0f_2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f4b236cc0f_2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f4b236cc0f_2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gf4b236cc0f_2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u="sng">
                <a:solidFill>
                  <a:schemeClr val="hlink"/>
                </a:solidFill>
                <a:hlinkClick r:id="rId2"/>
              </a:rPr>
              <a:t>https://firstmonday.org/ojs/index.php/fm/article/view/10633/9548</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f4b236cc0f_2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gf4b236cc0f_2_2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Lee Foster, Phil Tully, Sajidur Rahman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u="sng">
                <a:solidFill>
                  <a:schemeClr val="hlink"/>
                </a:solidFill>
                <a:hlinkClick r:id="rId2"/>
              </a:rPr>
              <a:t>https://www.fireeye.com/blog/threat-research/2019/11/combatting-social-media-information-operations-neural-language-models.html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f2ea7e45f5_0_3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f2ea7e45f5_0_3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0d75e147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f0d75e147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f2ea7e45f5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5" name="Google Shape;325;gf2ea7e45f5_0_7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We haven't yet looked at the internal structure of a SOC.  This is an example of a tiered model that shows a couple services and their interfaces.   There are many ways to do this depending on your size and mandate, and no strict requirement that services and functions are exclusively designated to cog sec.  Often we’ll see tiers within a single service area.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f2ea7e45f5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1" name="Google Shape;331;gf2ea7e45f5_0_7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f2ea7e45f5_0_3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f2ea7e45f5_0_3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f2ea7e45f5_0_1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f2ea7e45f5_0_1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10" name="Shape 10"/>
        <p:cNvGrpSpPr/>
        <p:nvPr/>
      </p:nvGrpSpPr>
      <p:grpSpPr>
        <a:xfrm>
          <a:off x="0" y="0"/>
          <a:ext cx="0" cy="0"/>
          <a:chOff x="0" y="0"/>
          <a:chExt cx="0" cy="0"/>
        </a:xfrm>
      </p:grpSpPr>
      <p:grpSp>
        <p:nvGrpSpPr>
          <p:cNvPr id="11" name="Google Shape;11;p2"/>
          <p:cNvGrpSpPr/>
          <p:nvPr/>
        </p:nvGrpSpPr>
        <p:grpSpPr>
          <a:xfrm>
            <a:off x="7343003" y="3409675"/>
            <a:ext cx="1691422" cy="1732548"/>
            <a:chOff x="7343003" y="3409675"/>
            <a:chExt cx="1691422" cy="1732548"/>
          </a:xfrm>
        </p:grpSpPr>
        <p:grpSp>
          <p:nvGrpSpPr>
            <p:cNvPr id="12" name="Google Shape;12;p2"/>
            <p:cNvGrpSpPr/>
            <p:nvPr/>
          </p:nvGrpSpPr>
          <p:grpSpPr>
            <a:xfrm>
              <a:off x="7343003" y="4453711"/>
              <a:ext cx="316800" cy="688513"/>
              <a:chOff x="7343003" y="4453711"/>
              <a:chExt cx="316800" cy="688513"/>
            </a:xfrm>
          </p:grpSpPr>
          <p:sp>
            <p:nvSpPr>
              <p:cNvPr id="13" name="Google Shape;13;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2"/>
            <p:cNvGrpSpPr/>
            <p:nvPr/>
          </p:nvGrpSpPr>
          <p:grpSpPr>
            <a:xfrm>
              <a:off x="7801210" y="4105700"/>
              <a:ext cx="316800" cy="1036523"/>
              <a:chOff x="7801210" y="4105700"/>
              <a:chExt cx="316800" cy="1036523"/>
            </a:xfrm>
          </p:grpSpPr>
          <p:sp>
            <p:nvSpPr>
              <p:cNvPr id="16" name="Google Shape;16;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2"/>
            <p:cNvGrpSpPr/>
            <p:nvPr/>
          </p:nvGrpSpPr>
          <p:grpSpPr>
            <a:xfrm>
              <a:off x="8259418" y="3757688"/>
              <a:ext cx="316800" cy="1384535"/>
              <a:chOff x="8259418" y="3757688"/>
              <a:chExt cx="316800" cy="1384535"/>
            </a:xfrm>
          </p:grpSpPr>
          <p:sp>
            <p:nvSpPr>
              <p:cNvPr id="20" name="Google Shape;20;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a:off x="8717625" y="3409675"/>
              <a:ext cx="316800" cy="1732548"/>
              <a:chOff x="8717625" y="3409675"/>
              <a:chExt cx="316800" cy="1732548"/>
            </a:xfrm>
          </p:grpSpPr>
          <p:sp>
            <p:nvSpPr>
              <p:cNvPr id="25" name="Google Shape;25;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 name="Google Shape;30;p2"/>
          <p:cNvGrpSpPr/>
          <p:nvPr/>
        </p:nvGrpSpPr>
        <p:grpSpPr>
          <a:xfrm>
            <a:off x="5043503" y="0"/>
            <a:ext cx="3814072" cy="3839102"/>
            <a:chOff x="5043503" y="0"/>
            <a:chExt cx="3814072" cy="3839102"/>
          </a:xfrm>
        </p:grpSpPr>
        <p:sp>
          <p:nvSpPr>
            <p:cNvPr id="31" name="Google Shape;31;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2"/>
            <p:cNvGrpSpPr/>
            <p:nvPr/>
          </p:nvGrpSpPr>
          <p:grpSpPr>
            <a:xfrm>
              <a:off x="7647812" y="2704283"/>
              <a:ext cx="635219" cy="635219"/>
              <a:chOff x="6725724" y="2701260"/>
              <a:chExt cx="1208101" cy="1208100"/>
            </a:xfrm>
          </p:grpSpPr>
          <p:sp>
            <p:nvSpPr>
              <p:cNvPr id="34" name="Google Shape;34;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 name="Google Shape;38;p2"/>
            <p:cNvGrpSpPr/>
            <p:nvPr/>
          </p:nvGrpSpPr>
          <p:grpSpPr>
            <a:xfrm>
              <a:off x="7952720" y="179238"/>
              <a:ext cx="873165" cy="873003"/>
              <a:chOff x="7754428" y="208725"/>
              <a:chExt cx="541800" cy="541800"/>
            </a:xfrm>
          </p:grpSpPr>
          <p:sp>
            <p:nvSpPr>
              <p:cNvPr id="39" name="Google Shape;39;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 name="Google Shape;41;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8" name="Google Shape;48;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9" name="Google Shape;49;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33" name="Shape 133"/>
        <p:cNvGrpSpPr/>
        <p:nvPr/>
      </p:nvGrpSpPr>
      <p:grpSpPr>
        <a:xfrm>
          <a:off x="0" y="0"/>
          <a:ext cx="0" cy="0"/>
          <a:chOff x="0" y="0"/>
          <a:chExt cx="0" cy="0"/>
        </a:xfrm>
      </p:grpSpPr>
      <p:grpSp>
        <p:nvGrpSpPr>
          <p:cNvPr id="134" name="Google Shape;134;p11"/>
          <p:cNvGrpSpPr/>
          <p:nvPr/>
        </p:nvGrpSpPr>
        <p:grpSpPr>
          <a:xfrm>
            <a:off x="52" y="4099200"/>
            <a:ext cx="9144036" cy="1044300"/>
            <a:chOff x="52" y="4099200"/>
            <a:chExt cx="9144036" cy="1044300"/>
          </a:xfrm>
        </p:grpSpPr>
        <p:grpSp>
          <p:nvGrpSpPr>
            <p:cNvPr id="135" name="Google Shape;135;p11"/>
            <p:cNvGrpSpPr/>
            <p:nvPr/>
          </p:nvGrpSpPr>
          <p:grpSpPr>
            <a:xfrm>
              <a:off x="52" y="4309200"/>
              <a:ext cx="231622" cy="834300"/>
              <a:chOff x="2688737" y="4301380"/>
              <a:chExt cx="231900" cy="834300"/>
            </a:xfrm>
          </p:grpSpPr>
          <p:sp>
            <p:nvSpPr>
              <p:cNvPr id="136" name="Google Shape;136;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11"/>
            <p:cNvGrpSpPr/>
            <p:nvPr/>
          </p:nvGrpSpPr>
          <p:grpSpPr>
            <a:xfrm>
              <a:off x="371406" y="4099200"/>
              <a:ext cx="231622" cy="1044300"/>
              <a:chOff x="2688737" y="4091380"/>
              <a:chExt cx="231900" cy="1044300"/>
            </a:xfrm>
          </p:grpSpPr>
          <p:sp>
            <p:nvSpPr>
              <p:cNvPr id="141" name="Google Shape;141;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11"/>
            <p:cNvGrpSpPr/>
            <p:nvPr/>
          </p:nvGrpSpPr>
          <p:grpSpPr>
            <a:xfrm>
              <a:off x="742761" y="4309200"/>
              <a:ext cx="231622" cy="834300"/>
              <a:chOff x="2688737" y="4301380"/>
              <a:chExt cx="231900" cy="834300"/>
            </a:xfrm>
          </p:grpSpPr>
          <p:sp>
            <p:nvSpPr>
              <p:cNvPr id="147" name="Google Shape;147;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11"/>
            <p:cNvGrpSpPr/>
            <p:nvPr/>
          </p:nvGrpSpPr>
          <p:grpSpPr>
            <a:xfrm>
              <a:off x="1114115" y="4518900"/>
              <a:ext cx="231622" cy="624600"/>
              <a:chOff x="2688737" y="4511080"/>
              <a:chExt cx="231900" cy="624600"/>
            </a:xfrm>
          </p:grpSpPr>
          <p:sp>
            <p:nvSpPr>
              <p:cNvPr id="152" name="Google Shape;152;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1"/>
            <p:cNvGrpSpPr/>
            <p:nvPr/>
          </p:nvGrpSpPr>
          <p:grpSpPr>
            <a:xfrm>
              <a:off x="1856753" y="4099200"/>
              <a:ext cx="231600" cy="1044300"/>
              <a:chOff x="1856753" y="4099200"/>
              <a:chExt cx="231600" cy="1044300"/>
            </a:xfrm>
          </p:grpSpPr>
          <p:sp>
            <p:nvSpPr>
              <p:cNvPr id="156" name="Google Shape;156;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1"/>
            <p:cNvGrpSpPr/>
            <p:nvPr/>
          </p:nvGrpSpPr>
          <p:grpSpPr>
            <a:xfrm>
              <a:off x="2228107" y="4309200"/>
              <a:ext cx="231600" cy="834300"/>
              <a:chOff x="2228107" y="4309200"/>
              <a:chExt cx="231600" cy="834300"/>
            </a:xfrm>
          </p:grpSpPr>
          <p:sp>
            <p:nvSpPr>
              <p:cNvPr id="162" name="Google Shape;162;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11"/>
            <p:cNvGrpSpPr/>
            <p:nvPr/>
          </p:nvGrpSpPr>
          <p:grpSpPr>
            <a:xfrm>
              <a:off x="2599462" y="4518900"/>
              <a:ext cx="231600" cy="624600"/>
              <a:chOff x="2599462" y="4518900"/>
              <a:chExt cx="231600" cy="624600"/>
            </a:xfrm>
          </p:grpSpPr>
          <p:sp>
            <p:nvSpPr>
              <p:cNvPr id="167" name="Google Shape;167;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11"/>
            <p:cNvGrpSpPr/>
            <p:nvPr/>
          </p:nvGrpSpPr>
          <p:grpSpPr>
            <a:xfrm>
              <a:off x="3342171" y="4099200"/>
              <a:ext cx="231600" cy="1044300"/>
              <a:chOff x="3342171" y="4099200"/>
              <a:chExt cx="231600" cy="1044300"/>
            </a:xfrm>
          </p:grpSpPr>
          <p:sp>
            <p:nvSpPr>
              <p:cNvPr id="171" name="Google Shape;171;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1"/>
            <p:cNvGrpSpPr/>
            <p:nvPr/>
          </p:nvGrpSpPr>
          <p:grpSpPr>
            <a:xfrm>
              <a:off x="3713525" y="4309200"/>
              <a:ext cx="231600" cy="834300"/>
              <a:chOff x="3713525" y="4309200"/>
              <a:chExt cx="231600" cy="834300"/>
            </a:xfrm>
          </p:grpSpPr>
          <p:sp>
            <p:nvSpPr>
              <p:cNvPr id="177" name="Google Shape;177;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 name="Google Shape;181;p11"/>
            <p:cNvGrpSpPr/>
            <p:nvPr/>
          </p:nvGrpSpPr>
          <p:grpSpPr>
            <a:xfrm>
              <a:off x="1485398" y="4309200"/>
              <a:ext cx="231600" cy="834300"/>
              <a:chOff x="1485398" y="4309200"/>
              <a:chExt cx="231600" cy="834300"/>
            </a:xfrm>
          </p:grpSpPr>
          <p:sp>
            <p:nvSpPr>
              <p:cNvPr id="182" name="Google Shape;182;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 name="Google Shape;186;p11"/>
            <p:cNvGrpSpPr/>
            <p:nvPr/>
          </p:nvGrpSpPr>
          <p:grpSpPr>
            <a:xfrm>
              <a:off x="4084879" y="4518900"/>
              <a:ext cx="231600" cy="624600"/>
              <a:chOff x="4084879" y="4518900"/>
              <a:chExt cx="231600" cy="624600"/>
            </a:xfrm>
          </p:grpSpPr>
          <p:sp>
            <p:nvSpPr>
              <p:cNvPr id="187" name="Google Shape;187;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11"/>
            <p:cNvGrpSpPr/>
            <p:nvPr/>
          </p:nvGrpSpPr>
          <p:grpSpPr>
            <a:xfrm>
              <a:off x="2970816" y="4309200"/>
              <a:ext cx="231600" cy="834300"/>
              <a:chOff x="2970816" y="4309200"/>
              <a:chExt cx="231600" cy="834300"/>
            </a:xfrm>
          </p:grpSpPr>
          <p:sp>
            <p:nvSpPr>
              <p:cNvPr id="191" name="Google Shape;191;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1"/>
            <p:cNvGrpSpPr/>
            <p:nvPr/>
          </p:nvGrpSpPr>
          <p:grpSpPr>
            <a:xfrm>
              <a:off x="4456234" y="4309200"/>
              <a:ext cx="231600" cy="834300"/>
              <a:chOff x="4456234" y="4309200"/>
              <a:chExt cx="231600" cy="834300"/>
            </a:xfrm>
          </p:grpSpPr>
          <p:sp>
            <p:nvSpPr>
              <p:cNvPr id="196" name="Google Shape;196;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11"/>
            <p:cNvGrpSpPr/>
            <p:nvPr/>
          </p:nvGrpSpPr>
          <p:grpSpPr>
            <a:xfrm>
              <a:off x="4827588" y="4099200"/>
              <a:ext cx="231600" cy="1044300"/>
              <a:chOff x="4827588" y="4099200"/>
              <a:chExt cx="231600" cy="1044300"/>
            </a:xfrm>
          </p:grpSpPr>
          <p:sp>
            <p:nvSpPr>
              <p:cNvPr id="201" name="Google Shape;201;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11"/>
            <p:cNvGrpSpPr/>
            <p:nvPr/>
          </p:nvGrpSpPr>
          <p:grpSpPr>
            <a:xfrm>
              <a:off x="5198943" y="4309200"/>
              <a:ext cx="231600" cy="834300"/>
              <a:chOff x="5198943" y="4309200"/>
              <a:chExt cx="231600" cy="834300"/>
            </a:xfrm>
          </p:grpSpPr>
          <p:sp>
            <p:nvSpPr>
              <p:cNvPr id="207" name="Google Shape;207;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11"/>
            <p:cNvGrpSpPr/>
            <p:nvPr/>
          </p:nvGrpSpPr>
          <p:grpSpPr>
            <a:xfrm>
              <a:off x="5570297" y="4518900"/>
              <a:ext cx="231600" cy="624600"/>
              <a:chOff x="5570297" y="4518900"/>
              <a:chExt cx="231600" cy="624600"/>
            </a:xfrm>
          </p:grpSpPr>
          <p:sp>
            <p:nvSpPr>
              <p:cNvPr id="212" name="Google Shape;212;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11"/>
            <p:cNvGrpSpPr/>
            <p:nvPr/>
          </p:nvGrpSpPr>
          <p:grpSpPr>
            <a:xfrm>
              <a:off x="5941652" y="4309200"/>
              <a:ext cx="231600" cy="834300"/>
              <a:chOff x="5941652" y="4309200"/>
              <a:chExt cx="231600" cy="834300"/>
            </a:xfrm>
          </p:grpSpPr>
          <p:sp>
            <p:nvSpPr>
              <p:cNvPr id="216" name="Google Shape;216;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11"/>
            <p:cNvGrpSpPr/>
            <p:nvPr/>
          </p:nvGrpSpPr>
          <p:grpSpPr>
            <a:xfrm>
              <a:off x="6313006" y="4099200"/>
              <a:ext cx="231600" cy="1044300"/>
              <a:chOff x="6313006" y="4099200"/>
              <a:chExt cx="231600" cy="1044300"/>
            </a:xfrm>
          </p:grpSpPr>
          <p:sp>
            <p:nvSpPr>
              <p:cNvPr id="221" name="Google Shape;221;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11"/>
            <p:cNvGrpSpPr/>
            <p:nvPr/>
          </p:nvGrpSpPr>
          <p:grpSpPr>
            <a:xfrm>
              <a:off x="6684361" y="4309200"/>
              <a:ext cx="231600" cy="834300"/>
              <a:chOff x="6684361" y="4309200"/>
              <a:chExt cx="231600" cy="834300"/>
            </a:xfrm>
          </p:grpSpPr>
          <p:sp>
            <p:nvSpPr>
              <p:cNvPr id="227" name="Google Shape;227;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 name="Google Shape;231;p11"/>
            <p:cNvGrpSpPr/>
            <p:nvPr/>
          </p:nvGrpSpPr>
          <p:grpSpPr>
            <a:xfrm>
              <a:off x="7055715" y="4518900"/>
              <a:ext cx="231600" cy="624600"/>
              <a:chOff x="7055715" y="4518900"/>
              <a:chExt cx="231600" cy="624600"/>
            </a:xfrm>
          </p:grpSpPr>
          <p:sp>
            <p:nvSpPr>
              <p:cNvPr id="232" name="Google Shape;232;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11"/>
            <p:cNvGrpSpPr/>
            <p:nvPr/>
          </p:nvGrpSpPr>
          <p:grpSpPr>
            <a:xfrm>
              <a:off x="7798424" y="4099200"/>
              <a:ext cx="231600" cy="1044300"/>
              <a:chOff x="7798424" y="4099200"/>
              <a:chExt cx="231600" cy="1044300"/>
            </a:xfrm>
          </p:grpSpPr>
          <p:sp>
            <p:nvSpPr>
              <p:cNvPr id="236" name="Google Shape;236;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11"/>
            <p:cNvGrpSpPr/>
            <p:nvPr/>
          </p:nvGrpSpPr>
          <p:grpSpPr>
            <a:xfrm>
              <a:off x="8169779" y="4309200"/>
              <a:ext cx="231600" cy="834300"/>
              <a:chOff x="8169779" y="4309200"/>
              <a:chExt cx="231600" cy="834300"/>
            </a:xfrm>
          </p:grpSpPr>
          <p:sp>
            <p:nvSpPr>
              <p:cNvPr id="242" name="Google Shape;242;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 name="Google Shape;246;p11"/>
            <p:cNvGrpSpPr/>
            <p:nvPr/>
          </p:nvGrpSpPr>
          <p:grpSpPr>
            <a:xfrm>
              <a:off x="7427070" y="4309200"/>
              <a:ext cx="231600" cy="834300"/>
              <a:chOff x="7427070" y="4309200"/>
              <a:chExt cx="231600" cy="834300"/>
            </a:xfrm>
          </p:grpSpPr>
          <p:sp>
            <p:nvSpPr>
              <p:cNvPr id="247" name="Google Shape;247;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11"/>
            <p:cNvGrpSpPr/>
            <p:nvPr/>
          </p:nvGrpSpPr>
          <p:grpSpPr>
            <a:xfrm>
              <a:off x="8541133" y="4518900"/>
              <a:ext cx="231600" cy="624600"/>
              <a:chOff x="8541133" y="4518900"/>
              <a:chExt cx="231600" cy="624600"/>
            </a:xfrm>
          </p:grpSpPr>
          <p:sp>
            <p:nvSpPr>
              <p:cNvPr id="252" name="Google Shape;252;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11"/>
            <p:cNvGrpSpPr/>
            <p:nvPr/>
          </p:nvGrpSpPr>
          <p:grpSpPr>
            <a:xfrm>
              <a:off x="8912488" y="4309200"/>
              <a:ext cx="231600" cy="834300"/>
              <a:chOff x="8912488" y="4309200"/>
              <a:chExt cx="231600" cy="834300"/>
            </a:xfrm>
          </p:grpSpPr>
          <p:sp>
            <p:nvSpPr>
              <p:cNvPr id="256" name="Google Shape;256;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0" name="Google Shape;260;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1" name="Google Shape;261;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62" name="Google Shape;262;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3" name="Shape 263"/>
        <p:cNvGrpSpPr/>
        <p:nvPr/>
      </p:nvGrpSpPr>
      <p:grpSpPr>
        <a:xfrm>
          <a:off x="0" y="0"/>
          <a:ext cx="0" cy="0"/>
          <a:chOff x="0" y="0"/>
          <a:chExt cx="0" cy="0"/>
        </a:xfrm>
      </p:grpSpPr>
      <p:sp>
        <p:nvSpPr>
          <p:cNvPr id="264" name="Google Shape;264;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TITLE_AND_BODY_5">
    <p:spTree>
      <p:nvGrpSpPr>
        <p:cNvPr id="265" name="Shape 265"/>
        <p:cNvGrpSpPr/>
        <p:nvPr/>
      </p:nvGrpSpPr>
      <p:grpSpPr>
        <a:xfrm>
          <a:off x="0" y="0"/>
          <a:ext cx="0" cy="0"/>
          <a:chOff x="0" y="0"/>
          <a:chExt cx="0" cy="0"/>
        </a:xfrm>
      </p:grpSpPr>
      <p:sp>
        <p:nvSpPr>
          <p:cNvPr id="266" name="Google Shape;266;p13"/>
          <p:cNvSpPr txBox="1"/>
          <p:nvPr>
            <p:ph idx="12" type="sldNum"/>
          </p:nvPr>
        </p:nvSpPr>
        <p:spPr>
          <a:xfrm>
            <a:off x="8124758" y="4462701"/>
            <a:ext cx="174300" cy="177000"/>
          </a:xfrm>
          <a:prstGeom prst="rect">
            <a:avLst/>
          </a:prstGeom>
          <a:noFill/>
          <a:ln>
            <a:noFill/>
          </a:ln>
        </p:spPr>
        <p:txBody>
          <a:bodyPr anchorCtr="0" anchor="ctr" bIns="34275" lIns="34275" spcFirstLastPara="1" rIns="34275" wrap="square" tIns="34275">
            <a:spAutoFit/>
          </a:bodyPr>
          <a:lstStyle>
            <a:lvl1pPr indent="0" lvl="0"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1pPr>
            <a:lvl2pPr indent="0" lvl="1"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2pPr>
            <a:lvl3pPr indent="0" lvl="2"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3pPr>
            <a:lvl4pPr indent="0" lvl="3"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4pPr>
            <a:lvl5pPr indent="0" lvl="4"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5pPr>
            <a:lvl6pPr indent="0" lvl="5"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6pPr>
            <a:lvl7pPr indent="0" lvl="6"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7pPr>
            <a:lvl8pPr indent="0" lvl="7"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8pPr>
            <a:lvl9pPr indent="0" lvl="8"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b="0" sz="800">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spTree>
      <p:nvGrpSpPr>
        <p:cNvPr id="267" name="Shape 267"/>
        <p:cNvGrpSpPr/>
        <p:nvPr/>
      </p:nvGrpSpPr>
      <p:grpSpPr>
        <a:xfrm>
          <a:off x="0" y="0"/>
          <a:ext cx="0" cy="0"/>
          <a:chOff x="0" y="0"/>
          <a:chExt cx="0" cy="0"/>
        </a:xfrm>
      </p:grpSpPr>
      <p:pic>
        <p:nvPicPr>
          <p:cNvPr descr="Google Shape;6;p34" id="268" name="Google Shape;268;p14"/>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269" name="Google Shape;269;p14"/>
          <p:cNvSpPr txBox="1"/>
          <p:nvPr>
            <p:ph type="title"/>
          </p:nvPr>
        </p:nvSpPr>
        <p:spPr>
          <a:xfrm>
            <a:off x="514351" y="457201"/>
            <a:ext cx="8130600" cy="945000"/>
          </a:xfrm>
          <a:prstGeom prst="rect">
            <a:avLst/>
          </a:prstGeom>
          <a:noFill/>
          <a:ln>
            <a:noFill/>
          </a:ln>
        </p:spPr>
        <p:txBody>
          <a:bodyPr anchorCtr="0" anchor="ctr" bIns="34250" lIns="34250" spcFirstLastPara="1" rIns="34250" wrap="square" tIns="34250">
            <a:normAutofit/>
          </a:bodyPr>
          <a:lstStyle>
            <a:lvl1pPr lvl="0" rtl="0" algn="l">
              <a:lnSpc>
                <a:spcPct val="100000"/>
              </a:lnSpc>
              <a:spcBef>
                <a:spcPts val="0"/>
              </a:spcBef>
              <a:spcAft>
                <a:spcPts val="0"/>
              </a:spcAft>
              <a:buClr>
                <a:srgbClr val="FFFFFF"/>
              </a:buClr>
              <a:buSzPts val="1400"/>
              <a:buNone/>
              <a:defRPr/>
            </a:lvl1pPr>
            <a:lvl2pPr lvl="1" rtl="0" algn="l">
              <a:lnSpc>
                <a:spcPct val="100000"/>
              </a:lnSpc>
              <a:spcBef>
                <a:spcPts val="0"/>
              </a:spcBef>
              <a:spcAft>
                <a:spcPts val="0"/>
              </a:spcAft>
              <a:buClr>
                <a:srgbClr val="FFFFFF"/>
              </a:buClr>
              <a:buSzPts val="1400"/>
              <a:buNone/>
              <a:defRPr/>
            </a:lvl2pPr>
            <a:lvl3pPr lvl="2" rtl="0" algn="l">
              <a:lnSpc>
                <a:spcPct val="100000"/>
              </a:lnSpc>
              <a:spcBef>
                <a:spcPts val="0"/>
              </a:spcBef>
              <a:spcAft>
                <a:spcPts val="0"/>
              </a:spcAft>
              <a:buClr>
                <a:srgbClr val="FFFFFF"/>
              </a:buClr>
              <a:buSzPts val="1400"/>
              <a:buNone/>
              <a:defRPr/>
            </a:lvl3pPr>
            <a:lvl4pPr lvl="3" rtl="0" algn="l">
              <a:lnSpc>
                <a:spcPct val="100000"/>
              </a:lnSpc>
              <a:spcBef>
                <a:spcPts val="0"/>
              </a:spcBef>
              <a:spcAft>
                <a:spcPts val="0"/>
              </a:spcAft>
              <a:buClr>
                <a:srgbClr val="FFFFFF"/>
              </a:buClr>
              <a:buSzPts val="1400"/>
              <a:buNone/>
              <a:defRPr/>
            </a:lvl4pPr>
            <a:lvl5pPr lvl="4" rtl="0" algn="l">
              <a:lnSpc>
                <a:spcPct val="100000"/>
              </a:lnSpc>
              <a:spcBef>
                <a:spcPts val="0"/>
              </a:spcBef>
              <a:spcAft>
                <a:spcPts val="0"/>
              </a:spcAft>
              <a:buClr>
                <a:srgbClr val="FFFFFF"/>
              </a:buClr>
              <a:buSzPts val="1400"/>
              <a:buNone/>
              <a:defRPr/>
            </a:lvl5pPr>
            <a:lvl6pPr lvl="5" rtl="0" algn="l">
              <a:lnSpc>
                <a:spcPct val="100000"/>
              </a:lnSpc>
              <a:spcBef>
                <a:spcPts val="0"/>
              </a:spcBef>
              <a:spcAft>
                <a:spcPts val="0"/>
              </a:spcAft>
              <a:buClr>
                <a:srgbClr val="FFFFFF"/>
              </a:buClr>
              <a:buSzPts val="1400"/>
              <a:buNone/>
              <a:defRPr/>
            </a:lvl6pPr>
            <a:lvl7pPr lvl="6" rtl="0" algn="l">
              <a:lnSpc>
                <a:spcPct val="100000"/>
              </a:lnSpc>
              <a:spcBef>
                <a:spcPts val="0"/>
              </a:spcBef>
              <a:spcAft>
                <a:spcPts val="0"/>
              </a:spcAft>
              <a:buClr>
                <a:srgbClr val="FFFFFF"/>
              </a:buClr>
              <a:buSzPts val="1400"/>
              <a:buNone/>
              <a:defRPr/>
            </a:lvl7pPr>
            <a:lvl8pPr lvl="7" rtl="0" algn="l">
              <a:lnSpc>
                <a:spcPct val="100000"/>
              </a:lnSpc>
              <a:spcBef>
                <a:spcPts val="0"/>
              </a:spcBef>
              <a:spcAft>
                <a:spcPts val="0"/>
              </a:spcAft>
              <a:buClr>
                <a:srgbClr val="FFFFFF"/>
              </a:buClr>
              <a:buSzPts val="1400"/>
              <a:buNone/>
              <a:defRPr/>
            </a:lvl8pPr>
            <a:lvl9pPr lvl="8" rtl="0" algn="l">
              <a:lnSpc>
                <a:spcPct val="100000"/>
              </a:lnSpc>
              <a:spcBef>
                <a:spcPts val="0"/>
              </a:spcBef>
              <a:spcAft>
                <a:spcPts val="0"/>
              </a:spcAft>
              <a:buClr>
                <a:srgbClr val="FFFFFF"/>
              </a:buClr>
              <a:buSzPts val="1400"/>
              <a:buNone/>
              <a:defRPr/>
            </a:lvl9pPr>
          </a:lstStyle>
          <a:p/>
        </p:txBody>
      </p:sp>
      <p:sp>
        <p:nvSpPr>
          <p:cNvPr id="270" name="Google Shape;270;p14"/>
          <p:cNvSpPr txBox="1"/>
          <p:nvPr>
            <p:ph idx="12" type="sldNum"/>
          </p:nvPr>
        </p:nvSpPr>
        <p:spPr>
          <a:xfrm>
            <a:off x="4419600" y="4629150"/>
            <a:ext cx="2133600" cy="192300"/>
          </a:xfrm>
          <a:prstGeom prst="rect">
            <a:avLst/>
          </a:prstGeom>
          <a:noFill/>
          <a:ln>
            <a:noFill/>
          </a:ln>
        </p:spPr>
        <p:txBody>
          <a:bodyPr anchorCtr="0" anchor="ctr" bIns="34250" lIns="34250" spcFirstLastPara="1" rIns="34250" wrap="square" tIns="34250">
            <a:spAutoFit/>
          </a:bodyPr>
          <a:lstStyle>
            <a:lvl1pPr indent="0" lvl="0"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showMasterSp="0">
  <p:cSld name="TITLE_AND_BODY_6">
    <p:spTree>
      <p:nvGrpSpPr>
        <p:cNvPr id="271" name="Shape 271"/>
        <p:cNvGrpSpPr/>
        <p:nvPr/>
      </p:nvGrpSpPr>
      <p:grpSpPr>
        <a:xfrm>
          <a:off x="0" y="0"/>
          <a:ext cx="0" cy="0"/>
          <a:chOff x="0" y="0"/>
          <a:chExt cx="0" cy="0"/>
        </a:xfrm>
      </p:grpSpPr>
      <p:pic>
        <p:nvPicPr>
          <p:cNvPr descr="Google Shape;16;p36" id="272" name="Google Shape;272;p15"/>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273" name="Google Shape;273;p15"/>
          <p:cNvSpPr txBox="1"/>
          <p:nvPr>
            <p:ph type="title"/>
          </p:nvPr>
        </p:nvSpPr>
        <p:spPr>
          <a:xfrm>
            <a:off x="514351" y="457200"/>
            <a:ext cx="8130600" cy="945000"/>
          </a:xfrm>
          <a:prstGeom prst="rect">
            <a:avLst/>
          </a:prstGeom>
          <a:noFill/>
          <a:ln>
            <a:noFill/>
          </a:ln>
        </p:spPr>
        <p:txBody>
          <a:bodyPr anchorCtr="0" anchor="ctr" bIns="34250" lIns="34250" spcFirstLastPara="1" rIns="34250" wrap="square" tIns="34250">
            <a:normAutofit/>
          </a:bodyPr>
          <a:lstStyle>
            <a:lvl1pPr lvl="0" rtl="0" algn="l">
              <a:lnSpc>
                <a:spcPct val="100000"/>
              </a:lnSpc>
              <a:spcBef>
                <a:spcPts val="0"/>
              </a:spcBef>
              <a:spcAft>
                <a:spcPts val="0"/>
              </a:spcAft>
              <a:buClr>
                <a:srgbClr val="FFFFFF"/>
              </a:buClr>
              <a:buSzPts val="1400"/>
              <a:buNone/>
              <a:defRPr/>
            </a:lvl1pPr>
            <a:lvl2pPr lvl="1" rtl="0" algn="l">
              <a:lnSpc>
                <a:spcPct val="100000"/>
              </a:lnSpc>
              <a:spcBef>
                <a:spcPts val="0"/>
              </a:spcBef>
              <a:spcAft>
                <a:spcPts val="0"/>
              </a:spcAft>
              <a:buClr>
                <a:srgbClr val="FFFFFF"/>
              </a:buClr>
              <a:buSzPts val="1400"/>
              <a:buNone/>
              <a:defRPr/>
            </a:lvl2pPr>
            <a:lvl3pPr lvl="2" rtl="0" algn="l">
              <a:lnSpc>
                <a:spcPct val="100000"/>
              </a:lnSpc>
              <a:spcBef>
                <a:spcPts val="0"/>
              </a:spcBef>
              <a:spcAft>
                <a:spcPts val="0"/>
              </a:spcAft>
              <a:buClr>
                <a:srgbClr val="FFFFFF"/>
              </a:buClr>
              <a:buSzPts val="1400"/>
              <a:buNone/>
              <a:defRPr/>
            </a:lvl3pPr>
            <a:lvl4pPr lvl="3" rtl="0" algn="l">
              <a:lnSpc>
                <a:spcPct val="100000"/>
              </a:lnSpc>
              <a:spcBef>
                <a:spcPts val="0"/>
              </a:spcBef>
              <a:spcAft>
                <a:spcPts val="0"/>
              </a:spcAft>
              <a:buClr>
                <a:srgbClr val="FFFFFF"/>
              </a:buClr>
              <a:buSzPts val="1400"/>
              <a:buNone/>
              <a:defRPr/>
            </a:lvl4pPr>
            <a:lvl5pPr lvl="4" rtl="0" algn="l">
              <a:lnSpc>
                <a:spcPct val="100000"/>
              </a:lnSpc>
              <a:spcBef>
                <a:spcPts val="0"/>
              </a:spcBef>
              <a:spcAft>
                <a:spcPts val="0"/>
              </a:spcAft>
              <a:buClr>
                <a:srgbClr val="FFFFFF"/>
              </a:buClr>
              <a:buSzPts val="1400"/>
              <a:buNone/>
              <a:defRPr/>
            </a:lvl5pPr>
            <a:lvl6pPr lvl="5" rtl="0" algn="l">
              <a:lnSpc>
                <a:spcPct val="100000"/>
              </a:lnSpc>
              <a:spcBef>
                <a:spcPts val="0"/>
              </a:spcBef>
              <a:spcAft>
                <a:spcPts val="0"/>
              </a:spcAft>
              <a:buClr>
                <a:srgbClr val="FFFFFF"/>
              </a:buClr>
              <a:buSzPts val="1400"/>
              <a:buNone/>
              <a:defRPr/>
            </a:lvl6pPr>
            <a:lvl7pPr lvl="6" rtl="0" algn="l">
              <a:lnSpc>
                <a:spcPct val="100000"/>
              </a:lnSpc>
              <a:spcBef>
                <a:spcPts val="0"/>
              </a:spcBef>
              <a:spcAft>
                <a:spcPts val="0"/>
              </a:spcAft>
              <a:buClr>
                <a:srgbClr val="FFFFFF"/>
              </a:buClr>
              <a:buSzPts val="1400"/>
              <a:buNone/>
              <a:defRPr/>
            </a:lvl7pPr>
            <a:lvl8pPr lvl="7" rtl="0" algn="l">
              <a:lnSpc>
                <a:spcPct val="100000"/>
              </a:lnSpc>
              <a:spcBef>
                <a:spcPts val="0"/>
              </a:spcBef>
              <a:spcAft>
                <a:spcPts val="0"/>
              </a:spcAft>
              <a:buClr>
                <a:srgbClr val="FFFFFF"/>
              </a:buClr>
              <a:buSzPts val="1400"/>
              <a:buNone/>
              <a:defRPr/>
            </a:lvl8pPr>
            <a:lvl9pPr lvl="8" rtl="0" algn="l">
              <a:lnSpc>
                <a:spcPct val="100000"/>
              </a:lnSpc>
              <a:spcBef>
                <a:spcPts val="0"/>
              </a:spcBef>
              <a:spcAft>
                <a:spcPts val="0"/>
              </a:spcAft>
              <a:buClr>
                <a:srgbClr val="FFFFFF"/>
              </a:buClr>
              <a:buSzPts val="1400"/>
              <a:buNone/>
              <a:defRPr/>
            </a:lvl9pPr>
          </a:lstStyle>
          <a:p/>
        </p:txBody>
      </p:sp>
      <p:sp>
        <p:nvSpPr>
          <p:cNvPr id="274" name="Google Shape;274;p15"/>
          <p:cNvSpPr txBox="1"/>
          <p:nvPr>
            <p:ph idx="12" type="sldNum"/>
          </p:nvPr>
        </p:nvSpPr>
        <p:spPr>
          <a:xfrm>
            <a:off x="6220891" y="4603395"/>
            <a:ext cx="332400" cy="346200"/>
          </a:xfrm>
          <a:prstGeom prst="rect">
            <a:avLst/>
          </a:prstGeom>
          <a:noFill/>
          <a:ln>
            <a:noFill/>
          </a:ln>
        </p:spPr>
        <p:txBody>
          <a:bodyPr anchorCtr="0" anchor="ctr" bIns="34250" lIns="34250" spcFirstLastPara="1" rIns="34250" wrap="square" tIns="34250">
            <a:spAutoFit/>
          </a:bodyPr>
          <a:lstStyle>
            <a:lvl1pPr indent="0" lvl="0" marL="0" marR="0" rtl="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sz="8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8">
  <p:cSld name="TITLE_AND_BODY_8">
    <p:spTree>
      <p:nvGrpSpPr>
        <p:cNvPr id="275" name="Shape 275"/>
        <p:cNvGrpSpPr/>
        <p:nvPr/>
      </p:nvGrpSpPr>
      <p:grpSpPr>
        <a:xfrm>
          <a:off x="0" y="0"/>
          <a:ext cx="0" cy="0"/>
          <a:chOff x="0" y="0"/>
          <a:chExt cx="0" cy="0"/>
        </a:xfrm>
      </p:grpSpPr>
      <p:sp>
        <p:nvSpPr>
          <p:cNvPr id="276" name="Google Shape;276;p16"/>
          <p:cNvSpPr txBox="1"/>
          <p:nvPr>
            <p:ph type="title"/>
          </p:nvPr>
        </p:nvSpPr>
        <p:spPr>
          <a:xfrm>
            <a:off x="311700" y="445025"/>
            <a:ext cx="8520600" cy="572700"/>
          </a:xfrm>
          <a:prstGeom prst="rect">
            <a:avLst/>
          </a:prstGeom>
          <a:noFill/>
          <a:ln>
            <a:noFill/>
          </a:ln>
        </p:spPr>
        <p:txBody>
          <a:bodyPr anchorCtr="0" anchor="ctr" bIns="34250" lIns="34250" spcFirstLastPara="1" rIns="34250" wrap="square" tIns="34250">
            <a:normAutofit/>
          </a:bodyPr>
          <a:lstStyle>
            <a:lvl1pPr lvl="0" rtl="0" algn="l">
              <a:lnSpc>
                <a:spcPct val="100000"/>
              </a:lnSpc>
              <a:spcBef>
                <a:spcPts val="0"/>
              </a:spcBef>
              <a:spcAft>
                <a:spcPts val="0"/>
              </a:spcAft>
              <a:buSzPts val="2300"/>
              <a:buNone/>
              <a:defRPr/>
            </a:lvl1pPr>
            <a:lvl2pPr lvl="1" rtl="0" algn="l">
              <a:lnSpc>
                <a:spcPct val="100000"/>
              </a:lnSpc>
              <a:spcBef>
                <a:spcPts val="0"/>
              </a:spcBef>
              <a:spcAft>
                <a:spcPts val="0"/>
              </a:spcAft>
              <a:buSzPts val="2300"/>
              <a:buNone/>
              <a:defRPr/>
            </a:lvl2pPr>
            <a:lvl3pPr lvl="2" rtl="0" algn="l">
              <a:lnSpc>
                <a:spcPct val="100000"/>
              </a:lnSpc>
              <a:spcBef>
                <a:spcPts val="0"/>
              </a:spcBef>
              <a:spcAft>
                <a:spcPts val="0"/>
              </a:spcAft>
              <a:buSzPts val="2300"/>
              <a:buNone/>
              <a:defRPr/>
            </a:lvl3pPr>
            <a:lvl4pPr lvl="3" rtl="0" algn="l">
              <a:lnSpc>
                <a:spcPct val="100000"/>
              </a:lnSpc>
              <a:spcBef>
                <a:spcPts val="0"/>
              </a:spcBef>
              <a:spcAft>
                <a:spcPts val="0"/>
              </a:spcAft>
              <a:buSzPts val="2300"/>
              <a:buNone/>
              <a:defRPr/>
            </a:lvl4pPr>
            <a:lvl5pPr lvl="4" rtl="0" algn="l">
              <a:lnSpc>
                <a:spcPct val="100000"/>
              </a:lnSpc>
              <a:spcBef>
                <a:spcPts val="0"/>
              </a:spcBef>
              <a:spcAft>
                <a:spcPts val="0"/>
              </a:spcAft>
              <a:buSzPts val="2300"/>
              <a:buNone/>
              <a:defRPr/>
            </a:lvl5pPr>
            <a:lvl6pPr lvl="5" rtl="0" algn="l">
              <a:lnSpc>
                <a:spcPct val="100000"/>
              </a:lnSpc>
              <a:spcBef>
                <a:spcPts val="0"/>
              </a:spcBef>
              <a:spcAft>
                <a:spcPts val="0"/>
              </a:spcAft>
              <a:buSzPts val="2300"/>
              <a:buNone/>
              <a:defRPr/>
            </a:lvl6pPr>
            <a:lvl7pPr lvl="6" rtl="0" algn="l">
              <a:lnSpc>
                <a:spcPct val="100000"/>
              </a:lnSpc>
              <a:spcBef>
                <a:spcPts val="0"/>
              </a:spcBef>
              <a:spcAft>
                <a:spcPts val="0"/>
              </a:spcAft>
              <a:buSzPts val="2300"/>
              <a:buNone/>
              <a:defRPr/>
            </a:lvl7pPr>
            <a:lvl8pPr lvl="7" rtl="0" algn="l">
              <a:lnSpc>
                <a:spcPct val="100000"/>
              </a:lnSpc>
              <a:spcBef>
                <a:spcPts val="0"/>
              </a:spcBef>
              <a:spcAft>
                <a:spcPts val="0"/>
              </a:spcAft>
              <a:buSzPts val="2300"/>
              <a:buNone/>
              <a:defRPr/>
            </a:lvl8pPr>
            <a:lvl9pPr lvl="8" rtl="0" algn="l">
              <a:lnSpc>
                <a:spcPct val="100000"/>
              </a:lnSpc>
              <a:spcBef>
                <a:spcPts val="0"/>
              </a:spcBef>
              <a:spcAft>
                <a:spcPts val="0"/>
              </a:spcAft>
              <a:buSzPts val="2300"/>
              <a:buNone/>
              <a:defRPr/>
            </a:lvl9pPr>
          </a:lstStyle>
          <a:p/>
        </p:txBody>
      </p:sp>
      <p:sp>
        <p:nvSpPr>
          <p:cNvPr id="277" name="Google Shape;277;p16"/>
          <p:cNvSpPr txBox="1"/>
          <p:nvPr>
            <p:ph idx="1" type="body"/>
          </p:nvPr>
        </p:nvSpPr>
        <p:spPr>
          <a:xfrm>
            <a:off x="311700" y="1152475"/>
            <a:ext cx="8520600" cy="3416400"/>
          </a:xfrm>
          <a:prstGeom prst="rect">
            <a:avLst/>
          </a:prstGeom>
          <a:noFill/>
          <a:ln>
            <a:noFill/>
          </a:ln>
        </p:spPr>
        <p:txBody>
          <a:bodyPr anchorCtr="0" anchor="ctr" bIns="34250" lIns="34250" spcFirstLastPara="1" rIns="34250" wrap="square" tIns="34250">
            <a:noAutofit/>
          </a:bodyPr>
          <a:lstStyle>
            <a:lvl1pPr indent="-317500" lvl="0" marL="457200" rtl="0" algn="l">
              <a:lnSpc>
                <a:spcPct val="100000"/>
              </a:lnSpc>
              <a:spcBef>
                <a:spcPts val="800"/>
              </a:spcBef>
              <a:spcAft>
                <a:spcPts val="0"/>
              </a:spcAft>
              <a:buSzPts val="1400"/>
              <a:buChar char="•"/>
              <a:defRPr/>
            </a:lvl1pPr>
            <a:lvl2pPr indent="-317500" lvl="1" marL="914400" rtl="0" algn="l">
              <a:lnSpc>
                <a:spcPct val="100000"/>
              </a:lnSpc>
              <a:spcBef>
                <a:spcPts val="800"/>
              </a:spcBef>
              <a:spcAft>
                <a:spcPts val="0"/>
              </a:spcAft>
              <a:buSzPts val="1400"/>
              <a:buChar char="•"/>
              <a:defRPr/>
            </a:lvl2pPr>
            <a:lvl3pPr indent="-317500" lvl="2" marL="1371600" rtl="0" algn="l">
              <a:lnSpc>
                <a:spcPct val="100000"/>
              </a:lnSpc>
              <a:spcBef>
                <a:spcPts val="800"/>
              </a:spcBef>
              <a:spcAft>
                <a:spcPts val="0"/>
              </a:spcAft>
              <a:buSzPts val="1400"/>
              <a:buChar char="•"/>
              <a:defRPr/>
            </a:lvl3pPr>
            <a:lvl4pPr indent="-317500" lvl="3" marL="1828800" rtl="0" algn="l">
              <a:lnSpc>
                <a:spcPct val="100000"/>
              </a:lnSpc>
              <a:spcBef>
                <a:spcPts val="800"/>
              </a:spcBef>
              <a:spcAft>
                <a:spcPts val="0"/>
              </a:spcAft>
              <a:buSzPts val="1400"/>
              <a:buChar char="•"/>
              <a:defRPr/>
            </a:lvl4pPr>
            <a:lvl5pPr indent="-317500" lvl="4" marL="2286000" rtl="0" algn="l">
              <a:lnSpc>
                <a:spcPct val="100000"/>
              </a:lnSpc>
              <a:spcBef>
                <a:spcPts val="800"/>
              </a:spcBef>
              <a:spcAft>
                <a:spcPts val="0"/>
              </a:spcAft>
              <a:buSzPts val="1400"/>
              <a:buChar char="•"/>
              <a:defRPr/>
            </a:lvl5pPr>
            <a:lvl6pPr indent="-317500" lvl="5" marL="2743200" rtl="0" algn="l">
              <a:lnSpc>
                <a:spcPct val="100000"/>
              </a:lnSpc>
              <a:spcBef>
                <a:spcPts val="800"/>
              </a:spcBef>
              <a:spcAft>
                <a:spcPts val="0"/>
              </a:spcAft>
              <a:buSzPts val="1400"/>
              <a:buChar char="•"/>
              <a:defRPr/>
            </a:lvl6pPr>
            <a:lvl7pPr indent="-317500" lvl="6" marL="3200400" rtl="0" algn="l">
              <a:lnSpc>
                <a:spcPct val="100000"/>
              </a:lnSpc>
              <a:spcBef>
                <a:spcPts val="800"/>
              </a:spcBef>
              <a:spcAft>
                <a:spcPts val="0"/>
              </a:spcAft>
              <a:buSzPts val="1400"/>
              <a:buChar char="•"/>
              <a:defRPr/>
            </a:lvl7pPr>
            <a:lvl8pPr indent="-317500" lvl="7" marL="3657600" rtl="0" algn="l">
              <a:lnSpc>
                <a:spcPct val="100000"/>
              </a:lnSpc>
              <a:spcBef>
                <a:spcPts val="800"/>
              </a:spcBef>
              <a:spcAft>
                <a:spcPts val="0"/>
              </a:spcAft>
              <a:buSzPts val="1400"/>
              <a:buChar char="•"/>
              <a:defRPr/>
            </a:lvl8pPr>
            <a:lvl9pPr indent="-317500" lvl="8" marL="4114800" rtl="0" algn="l">
              <a:lnSpc>
                <a:spcPct val="100000"/>
              </a:lnSpc>
              <a:spcBef>
                <a:spcPts val="800"/>
              </a:spcBef>
              <a:spcAft>
                <a:spcPts val="0"/>
              </a:spcAft>
              <a:buSzPts val="1400"/>
              <a:buChar char="•"/>
              <a:defRPr/>
            </a:lvl9pPr>
          </a:lstStyle>
          <a:p/>
        </p:txBody>
      </p:sp>
      <p:sp>
        <p:nvSpPr>
          <p:cNvPr id="278" name="Google Shape;278;p16"/>
          <p:cNvSpPr txBox="1"/>
          <p:nvPr>
            <p:ph idx="12" type="sldNum"/>
          </p:nvPr>
        </p:nvSpPr>
        <p:spPr>
          <a:xfrm>
            <a:off x="8472458" y="4663216"/>
            <a:ext cx="548700" cy="192300"/>
          </a:xfrm>
          <a:prstGeom prst="rect">
            <a:avLst/>
          </a:prstGeom>
          <a:noFill/>
          <a:ln>
            <a:noFill/>
          </a:ln>
        </p:spPr>
        <p:txBody>
          <a:bodyPr anchorCtr="0" anchor="ctr" bIns="34250" lIns="34250" spcFirstLastPara="1" rIns="34250" wrap="square" tIns="34250">
            <a:spAutoFit/>
          </a:bodyPr>
          <a:lstStyle>
            <a:lvl1pPr indent="0" lvl="0"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4">
  <p:cSld name="TITLE_AND_BODY_14">
    <p:spTree>
      <p:nvGrpSpPr>
        <p:cNvPr id="279" name="Shape 279"/>
        <p:cNvGrpSpPr/>
        <p:nvPr/>
      </p:nvGrpSpPr>
      <p:grpSpPr>
        <a:xfrm>
          <a:off x="0" y="0"/>
          <a:ext cx="0" cy="0"/>
          <a:chOff x="0" y="0"/>
          <a:chExt cx="0" cy="0"/>
        </a:xfrm>
      </p:grpSpPr>
      <p:sp>
        <p:nvSpPr>
          <p:cNvPr id="280" name="Google Shape;280;p17"/>
          <p:cNvSpPr txBox="1"/>
          <p:nvPr>
            <p:ph type="title"/>
          </p:nvPr>
        </p:nvSpPr>
        <p:spPr>
          <a:xfrm>
            <a:off x="311700" y="445025"/>
            <a:ext cx="8520600" cy="572700"/>
          </a:xfrm>
          <a:prstGeom prst="rect">
            <a:avLst/>
          </a:prstGeom>
          <a:noFill/>
          <a:ln>
            <a:noFill/>
          </a:ln>
        </p:spPr>
        <p:txBody>
          <a:bodyPr anchorCtr="0" anchor="ctr" bIns="34250" lIns="34250" spcFirstLastPara="1" rIns="34250" wrap="square" tIns="34250">
            <a:normAutofit/>
          </a:bodyPr>
          <a:lstStyle>
            <a:lvl1pPr lvl="0" rtl="0" algn="l">
              <a:lnSpc>
                <a:spcPct val="100000"/>
              </a:lnSpc>
              <a:spcBef>
                <a:spcPts val="0"/>
              </a:spcBef>
              <a:spcAft>
                <a:spcPts val="0"/>
              </a:spcAft>
              <a:buSzPts val="2300"/>
              <a:buNone/>
              <a:defRPr/>
            </a:lvl1pPr>
            <a:lvl2pPr lvl="1" rtl="0" algn="l">
              <a:lnSpc>
                <a:spcPct val="100000"/>
              </a:lnSpc>
              <a:spcBef>
                <a:spcPts val="0"/>
              </a:spcBef>
              <a:spcAft>
                <a:spcPts val="0"/>
              </a:spcAft>
              <a:buSzPts val="2300"/>
              <a:buNone/>
              <a:defRPr/>
            </a:lvl2pPr>
            <a:lvl3pPr lvl="2" rtl="0" algn="l">
              <a:lnSpc>
                <a:spcPct val="100000"/>
              </a:lnSpc>
              <a:spcBef>
                <a:spcPts val="0"/>
              </a:spcBef>
              <a:spcAft>
                <a:spcPts val="0"/>
              </a:spcAft>
              <a:buSzPts val="2300"/>
              <a:buNone/>
              <a:defRPr/>
            </a:lvl3pPr>
            <a:lvl4pPr lvl="3" rtl="0" algn="l">
              <a:lnSpc>
                <a:spcPct val="100000"/>
              </a:lnSpc>
              <a:spcBef>
                <a:spcPts val="0"/>
              </a:spcBef>
              <a:spcAft>
                <a:spcPts val="0"/>
              </a:spcAft>
              <a:buSzPts val="2300"/>
              <a:buNone/>
              <a:defRPr/>
            </a:lvl4pPr>
            <a:lvl5pPr lvl="4" rtl="0" algn="l">
              <a:lnSpc>
                <a:spcPct val="100000"/>
              </a:lnSpc>
              <a:spcBef>
                <a:spcPts val="0"/>
              </a:spcBef>
              <a:spcAft>
                <a:spcPts val="0"/>
              </a:spcAft>
              <a:buSzPts val="2300"/>
              <a:buNone/>
              <a:defRPr/>
            </a:lvl5pPr>
            <a:lvl6pPr lvl="5" rtl="0" algn="l">
              <a:lnSpc>
                <a:spcPct val="100000"/>
              </a:lnSpc>
              <a:spcBef>
                <a:spcPts val="0"/>
              </a:spcBef>
              <a:spcAft>
                <a:spcPts val="0"/>
              </a:spcAft>
              <a:buSzPts val="2300"/>
              <a:buNone/>
              <a:defRPr/>
            </a:lvl6pPr>
            <a:lvl7pPr lvl="6" rtl="0" algn="l">
              <a:lnSpc>
                <a:spcPct val="100000"/>
              </a:lnSpc>
              <a:spcBef>
                <a:spcPts val="0"/>
              </a:spcBef>
              <a:spcAft>
                <a:spcPts val="0"/>
              </a:spcAft>
              <a:buSzPts val="2300"/>
              <a:buNone/>
              <a:defRPr/>
            </a:lvl7pPr>
            <a:lvl8pPr lvl="7" rtl="0" algn="l">
              <a:lnSpc>
                <a:spcPct val="100000"/>
              </a:lnSpc>
              <a:spcBef>
                <a:spcPts val="0"/>
              </a:spcBef>
              <a:spcAft>
                <a:spcPts val="0"/>
              </a:spcAft>
              <a:buSzPts val="2300"/>
              <a:buNone/>
              <a:defRPr/>
            </a:lvl8pPr>
            <a:lvl9pPr lvl="8" rtl="0" algn="l">
              <a:lnSpc>
                <a:spcPct val="100000"/>
              </a:lnSpc>
              <a:spcBef>
                <a:spcPts val="0"/>
              </a:spcBef>
              <a:spcAft>
                <a:spcPts val="0"/>
              </a:spcAft>
              <a:buSzPts val="2300"/>
              <a:buNone/>
              <a:defRPr/>
            </a:lvl9pPr>
          </a:lstStyle>
          <a:p/>
        </p:txBody>
      </p:sp>
      <p:sp>
        <p:nvSpPr>
          <p:cNvPr id="281" name="Google Shape;281;p17"/>
          <p:cNvSpPr txBox="1"/>
          <p:nvPr>
            <p:ph idx="1" type="body"/>
          </p:nvPr>
        </p:nvSpPr>
        <p:spPr>
          <a:xfrm>
            <a:off x="311700" y="1152475"/>
            <a:ext cx="8520600" cy="3416400"/>
          </a:xfrm>
          <a:prstGeom prst="rect">
            <a:avLst/>
          </a:prstGeom>
          <a:noFill/>
          <a:ln>
            <a:noFill/>
          </a:ln>
        </p:spPr>
        <p:txBody>
          <a:bodyPr anchorCtr="0" anchor="ctr" bIns="34250" lIns="34250" spcFirstLastPara="1" rIns="34250" wrap="square" tIns="34250">
            <a:noAutofit/>
          </a:bodyPr>
          <a:lstStyle>
            <a:lvl1pPr indent="-317500" lvl="0" marL="457200" rtl="0" algn="l">
              <a:lnSpc>
                <a:spcPct val="100000"/>
              </a:lnSpc>
              <a:spcBef>
                <a:spcPts val="800"/>
              </a:spcBef>
              <a:spcAft>
                <a:spcPts val="0"/>
              </a:spcAft>
              <a:buSzPts val="1400"/>
              <a:buChar char="•"/>
              <a:defRPr/>
            </a:lvl1pPr>
            <a:lvl2pPr indent="-317500" lvl="1" marL="914400" rtl="0" algn="l">
              <a:lnSpc>
                <a:spcPct val="100000"/>
              </a:lnSpc>
              <a:spcBef>
                <a:spcPts val="800"/>
              </a:spcBef>
              <a:spcAft>
                <a:spcPts val="0"/>
              </a:spcAft>
              <a:buSzPts val="1400"/>
              <a:buChar char="•"/>
              <a:defRPr/>
            </a:lvl2pPr>
            <a:lvl3pPr indent="-317500" lvl="2" marL="1371600" rtl="0" algn="l">
              <a:lnSpc>
                <a:spcPct val="100000"/>
              </a:lnSpc>
              <a:spcBef>
                <a:spcPts val="800"/>
              </a:spcBef>
              <a:spcAft>
                <a:spcPts val="0"/>
              </a:spcAft>
              <a:buSzPts val="1400"/>
              <a:buChar char="•"/>
              <a:defRPr/>
            </a:lvl3pPr>
            <a:lvl4pPr indent="-317500" lvl="3" marL="1828800" rtl="0" algn="l">
              <a:lnSpc>
                <a:spcPct val="100000"/>
              </a:lnSpc>
              <a:spcBef>
                <a:spcPts val="800"/>
              </a:spcBef>
              <a:spcAft>
                <a:spcPts val="0"/>
              </a:spcAft>
              <a:buSzPts val="1400"/>
              <a:buChar char="•"/>
              <a:defRPr/>
            </a:lvl4pPr>
            <a:lvl5pPr indent="-317500" lvl="4" marL="2286000" rtl="0" algn="l">
              <a:lnSpc>
                <a:spcPct val="100000"/>
              </a:lnSpc>
              <a:spcBef>
                <a:spcPts val="800"/>
              </a:spcBef>
              <a:spcAft>
                <a:spcPts val="0"/>
              </a:spcAft>
              <a:buSzPts val="1400"/>
              <a:buChar char="•"/>
              <a:defRPr/>
            </a:lvl5pPr>
            <a:lvl6pPr indent="-317500" lvl="5" marL="2743200" rtl="0" algn="l">
              <a:lnSpc>
                <a:spcPct val="100000"/>
              </a:lnSpc>
              <a:spcBef>
                <a:spcPts val="800"/>
              </a:spcBef>
              <a:spcAft>
                <a:spcPts val="0"/>
              </a:spcAft>
              <a:buSzPts val="1400"/>
              <a:buChar char="•"/>
              <a:defRPr/>
            </a:lvl6pPr>
            <a:lvl7pPr indent="-317500" lvl="6" marL="3200400" rtl="0" algn="l">
              <a:lnSpc>
                <a:spcPct val="100000"/>
              </a:lnSpc>
              <a:spcBef>
                <a:spcPts val="800"/>
              </a:spcBef>
              <a:spcAft>
                <a:spcPts val="0"/>
              </a:spcAft>
              <a:buSzPts val="1400"/>
              <a:buChar char="•"/>
              <a:defRPr/>
            </a:lvl7pPr>
            <a:lvl8pPr indent="-317500" lvl="7" marL="3657600" rtl="0" algn="l">
              <a:lnSpc>
                <a:spcPct val="100000"/>
              </a:lnSpc>
              <a:spcBef>
                <a:spcPts val="800"/>
              </a:spcBef>
              <a:spcAft>
                <a:spcPts val="0"/>
              </a:spcAft>
              <a:buSzPts val="1400"/>
              <a:buChar char="•"/>
              <a:defRPr/>
            </a:lvl8pPr>
            <a:lvl9pPr indent="-317500" lvl="8" marL="4114800" rtl="0" algn="l">
              <a:lnSpc>
                <a:spcPct val="100000"/>
              </a:lnSpc>
              <a:spcBef>
                <a:spcPts val="800"/>
              </a:spcBef>
              <a:spcAft>
                <a:spcPts val="0"/>
              </a:spcAft>
              <a:buSzPts val="1400"/>
              <a:buChar char="•"/>
              <a:defRPr/>
            </a:lvl9pPr>
          </a:lstStyle>
          <a:p/>
        </p:txBody>
      </p:sp>
      <p:sp>
        <p:nvSpPr>
          <p:cNvPr id="282" name="Google Shape;282;p17"/>
          <p:cNvSpPr txBox="1"/>
          <p:nvPr>
            <p:ph idx="12" type="sldNum"/>
          </p:nvPr>
        </p:nvSpPr>
        <p:spPr>
          <a:xfrm>
            <a:off x="8472458" y="4663216"/>
            <a:ext cx="548700" cy="192300"/>
          </a:xfrm>
          <a:prstGeom prst="rect">
            <a:avLst/>
          </a:prstGeom>
          <a:noFill/>
          <a:ln>
            <a:noFill/>
          </a:ln>
        </p:spPr>
        <p:txBody>
          <a:bodyPr anchorCtr="0" anchor="ctr" bIns="34250" lIns="34250" spcFirstLastPara="1" rIns="34250" wrap="square" tIns="34250">
            <a:spAutoFit/>
          </a:bodyPr>
          <a:lstStyle>
            <a:lvl1pPr indent="0" lvl="0"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283" name="Shape 283"/>
        <p:cNvGrpSpPr/>
        <p:nvPr/>
      </p:nvGrpSpPr>
      <p:grpSpPr>
        <a:xfrm>
          <a:off x="0" y="0"/>
          <a:ext cx="0" cy="0"/>
          <a:chOff x="0" y="0"/>
          <a:chExt cx="0" cy="0"/>
        </a:xfrm>
      </p:grpSpPr>
      <p:pic>
        <p:nvPicPr>
          <p:cNvPr descr="Google Shape;49;p41" id="284" name="Google Shape;284;p18"/>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285" name="Google Shape;285;p18"/>
          <p:cNvSpPr txBox="1"/>
          <p:nvPr>
            <p:ph type="title"/>
          </p:nvPr>
        </p:nvSpPr>
        <p:spPr>
          <a:xfrm>
            <a:off x="514351" y="457200"/>
            <a:ext cx="8130600" cy="945000"/>
          </a:xfrm>
          <a:prstGeom prst="rect">
            <a:avLst/>
          </a:prstGeom>
          <a:noFill/>
          <a:ln>
            <a:noFill/>
          </a:ln>
        </p:spPr>
        <p:txBody>
          <a:bodyPr anchorCtr="0" anchor="ctr" bIns="34250" lIns="34250" spcFirstLastPara="1" rIns="34250" wrap="square" tIns="34250">
            <a:normAutofit/>
          </a:bodyPr>
          <a:lstStyle>
            <a:lvl1pPr lvl="0" rtl="0" algn="l">
              <a:lnSpc>
                <a:spcPct val="100000"/>
              </a:lnSpc>
              <a:spcBef>
                <a:spcPts val="0"/>
              </a:spcBef>
              <a:spcAft>
                <a:spcPts val="0"/>
              </a:spcAft>
              <a:buClr>
                <a:srgbClr val="FFFFFF"/>
              </a:buClr>
              <a:buSzPts val="1400"/>
              <a:buNone/>
              <a:defRPr/>
            </a:lvl1pPr>
            <a:lvl2pPr lvl="1" rtl="0" algn="l">
              <a:lnSpc>
                <a:spcPct val="100000"/>
              </a:lnSpc>
              <a:spcBef>
                <a:spcPts val="0"/>
              </a:spcBef>
              <a:spcAft>
                <a:spcPts val="0"/>
              </a:spcAft>
              <a:buClr>
                <a:srgbClr val="FFFFFF"/>
              </a:buClr>
              <a:buSzPts val="1400"/>
              <a:buNone/>
              <a:defRPr/>
            </a:lvl2pPr>
            <a:lvl3pPr lvl="2" rtl="0" algn="l">
              <a:lnSpc>
                <a:spcPct val="100000"/>
              </a:lnSpc>
              <a:spcBef>
                <a:spcPts val="0"/>
              </a:spcBef>
              <a:spcAft>
                <a:spcPts val="0"/>
              </a:spcAft>
              <a:buClr>
                <a:srgbClr val="FFFFFF"/>
              </a:buClr>
              <a:buSzPts val="1400"/>
              <a:buNone/>
              <a:defRPr/>
            </a:lvl3pPr>
            <a:lvl4pPr lvl="3" rtl="0" algn="l">
              <a:lnSpc>
                <a:spcPct val="100000"/>
              </a:lnSpc>
              <a:spcBef>
                <a:spcPts val="0"/>
              </a:spcBef>
              <a:spcAft>
                <a:spcPts val="0"/>
              </a:spcAft>
              <a:buClr>
                <a:srgbClr val="FFFFFF"/>
              </a:buClr>
              <a:buSzPts val="1400"/>
              <a:buNone/>
              <a:defRPr/>
            </a:lvl4pPr>
            <a:lvl5pPr lvl="4" rtl="0" algn="l">
              <a:lnSpc>
                <a:spcPct val="100000"/>
              </a:lnSpc>
              <a:spcBef>
                <a:spcPts val="0"/>
              </a:spcBef>
              <a:spcAft>
                <a:spcPts val="0"/>
              </a:spcAft>
              <a:buClr>
                <a:srgbClr val="FFFFFF"/>
              </a:buClr>
              <a:buSzPts val="1400"/>
              <a:buNone/>
              <a:defRPr/>
            </a:lvl5pPr>
            <a:lvl6pPr lvl="5" rtl="0" algn="l">
              <a:lnSpc>
                <a:spcPct val="100000"/>
              </a:lnSpc>
              <a:spcBef>
                <a:spcPts val="0"/>
              </a:spcBef>
              <a:spcAft>
                <a:spcPts val="0"/>
              </a:spcAft>
              <a:buClr>
                <a:srgbClr val="FFFFFF"/>
              </a:buClr>
              <a:buSzPts val="1400"/>
              <a:buNone/>
              <a:defRPr/>
            </a:lvl6pPr>
            <a:lvl7pPr lvl="6" rtl="0" algn="l">
              <a:lnSpc>
                <a:spcPct val="100000"/>
              </a:lnSpc>
              <a:spcBef>
                <a:spcPts val="0"/>
              </a:spcBef>
              <a:spcAft>
                <a:spcPts val="0"/>
              </a:spcAft>
              <a:buClr>
                <a:srgbClr val="FFFFFF"/>
              </a:buClr>
              <a:buSzPts val="1400"/>
              <a:buNone/>
              <a:defRPr/>
            </a:lvl7pPr>
            <a:lvl8pPr lvl="7" rtl="0" algn="l">
              <a:lnSpc>
                <a:spcPct val="100000"/>
              </a:lnSpc>
              <a:spcBef>
                <a:spcPts val="0"/>
              </a:spcBef>
              <a:spcAft>
                <a:spcPts val="0"/>
              </a:spcAft>
              <a:buClr>
                <a:srgbClr val="FFFFFF"/>
              </a:buClr>
              <a:buSzPts val="1400"/>
              <a:buNone/>
              <a:defRPr/>
            </a:lvl8pPr>
            <a:lvl9pPr lvl="8" rtl="0" algn="l">
              <a:lnSpc>
                <a:spcPct val="100000"/>
              </a:lnSpc>
              <a:spcBef>
                <a:spcPts val="0"/>
              </a:spcBef>
              <a:spcAft>
                <a:spcPts val="0"/>
              </a:spcAft>
              <a:buClr>
                <a:srgbClr val="FFFFFF"/>
              </a:buClr>
              <a:buSzPts val="1400"/>
              <a:buNone/>
              <a:defRPr/>
            </a:lvl9pPr>
          </a:lstStyle>
          <a:p/>
        </p:txBody>
      </p:sp>
      <p:sp>
        <p:nvSpPr>
          <p:cNvPr id="286" name="Google Shape;286;p18"/>
          <p:cNvSpPr txBox="1"/>
          <p:nvPr>
            <p:ph idx="1" type="body"/>
          </p:nvPr>
        </p:nvSpPr>
        <p:spPr>
          <a:xfrm>
            <a:off x="514351" y="1402200"/>
            <a:ext cx="8130600" cy="2941200"/>
          </a:xfrm>
          <a:prstGeom prst="rect">
            <a:avLst/>
          </a:prstGeom>
          <a:noFill/>
          <a:ln>
            <a:noFill/>
          </a:ln>
        </p:spPr>
        <p:txBody>
          <a:bodyPr anchorCtr="0" anchor="t" bIns="34250" lIns="34250" spcFirstLastPara="1" rIns="34250" wrap="square" tIns="34250">
            <a:normAutofit/>
          </a:bodyPr>
          <a:lstStyle>
            <a:lvl1pPr indent="-317500" lvl="0" marL="457200" rtl="0" algn="l">
              <a:lnSpc>
                <a:spcPct val="100000"/>
              </a:lnSpc>
              <a:spcBef>
                <a:spcPts val="800"/>
              </a:spcBef>
              <a:spcAft>
                <a:spcPts val="0"/>
              </a:spcAft>
              <a:buSzPts val="1400"/>
              <a:buChar char="•"/>
              <a:defRPr/>
            </a:lvl1pPr>
            <a:lvl2pPr indent="-317500" lvl="1" marL="914400" rtl="0" algn="l">
              <a:lnSpc>
                <a:spcPct val="100000"/>
              </a:lnSpc>
              <a:spcBef>
                <a:spcPts val="800"/>
              </a:spcBef>
              <a:spcAft>
                <a:spcPts val="0"/>
              </a:spcAft>
              <a:buSzPts val="1400"/>
              <a:buChar char="•"/>
              <a:defRPr/>
            </a:lvl2pPr>
            <a:lvl3pPr indent="-317500" lvl="2" marL="1371600" rtl="0" algn="l">
              <a:lnSpc>
                <a:spcPct val="100000"/>
              </a:lnSpc>
              <a:spcBef>
                <a:spcPts val="800"/>
              </a:spcBef>
              <a:spcAft>
                <a:spcPts val="0"/>
              </a:spcAft>
              <a:buSzPts val="1400"/>
              <a:buChar char="•"/>
              <a:defRPr/>
            </a:lvl3pPr>
            <a:lvl4pPr indent="-317500" lvl="3" marL="1828800" rtl="0" algn="l">
              <a:lnSpc>
                <a:spcPct val="100000"/>
              </a:lnSpc>
              <a:spcBef>
                <a:spcPts val="800"/>
              </a:spcBef>
              <a:spcAft>
                <a:spcPts val="0"/>
              </a:spcAft>
              <a:buSzPts val="1400"/>
              <a:buChar char="•"/>
              <a:defRPr/>
            </a:lvl4pPr>
            <a:lvl5pPr indent="-317500" lvl="4" marL="2286000" rtl="0" algn="l">
              <a:lnSpc>
                <a:spcPct val="100000"/>
              </a:lnSpc>
              <a:spcBef>
                <a:spcPts val="800"/>
              </a:spcBef>
              <a:spcAft>
                <a:spcPts val="0"/>
              </a:spcAft>
              <a:buSzPts val="1400"/>
              <a:buChar char="•"/>
              <a:defRPr/>
            </a:lvl5pPr>
            <a:lvl6pPr indent="-317500" lvl="5" marL="2743200" rtl="0" algn="l">
              <a:lnSpc>
                <a:spcPct val="100000"/>
              </a:lnSpc>
              <a:spcBef>
                <a:spcPts val="800"/>
              </a:spcBef>
              <a:spcAft>
                <a:spcPts val="0"/>
              </a:spcAft>
              <a:buSzPts val="1400"/>
              <a:buChar char="•"/>
              <a:defRPr/>
            </a:lvl6pPr>
            <a:lvl7pPr indent="-317500" lvl="6" marL="3200400" rtl="0" algn="l">
              <a:lnSpc>
                <a:spcPct val="100000"/>
              </a:lnSpc>
              <a:spcBef>
                <a:spcPts val="800"/>
              </a:spcBef>
              <a:spcAft>
                <a:spcPts val="0"/>
              </a:spcAft>
              <a:buSzPts val="1400"/>
              <a:buChar char="•"/>
              <a:defRPr/>
            </a:lvl7pPr>
            <a:lvl8pPr indent="-317500" lvl="7" marL="3657600" rtl="0" algn="l">
              <a:lnSpc>
                <a:spcPct val="100000"/>
              </a:lnSpc>
              <a:spcBef>
                <a:spcPts val="800"/>
              </a:spcBef>
              <a:spcAft>
                <a:spcPts val="0"/>
              </a:spcAft>
              <a:buSzPts val="1400"/>
              <a:buChar char="•"/>
              <a:defRPr/>
            </a:lvl8pPr>
            <a:lvl9pPr indent="-317500" lvl="8" marL="4114800" rtl="0" algn="l">
              <a:lnSpc>
                <a:spcPct val="100000"/>
              </a:lnSpc>
              <a:spcBef>
                <a:spcPts val="800"/>
              </a:spcBef>
              <a:spcAft>
                <a:spcPts val="0"/>
              </a:spcAft>
              <a:buSzPts val="1400"/>
              <a:buChar char="•"/>
              <a:defRPr/>
            </a:lvl9pPr>
          </a:lstStyle>
          <a:p/>
        </p:txBody>
      </p:sp>
      <p:cxnSp>
        <p:nvCxnSpPr>
          <p:cNvPr id="287" name="Google Shape;287;p18"/>
          <p:cNvCxnSpPr/>
          <p:nvPr/>
        </p:nvCxnSpPr>
        <p:spPr>
          <a:xfrm rot="10800000">
            <a:off x="49383" y="729054"/>
            <a:ext cx="0" cy="378000"/>
          </a:xfrm>
          <a:prstGeom prst="straightConnector1">
            <a:avLst/>
          </a:prstGeom>
          <a:noFill/>
          <a:ln cap="sq" cmpd="sng" w="127000">
            <a:solidFill>
              <a:schemeClr val="accent3"/>
            </a:solidFill>
            <a:prstDash val="solid"/>
            <a:miter lim="8000"/>
            <a:headEnd len="sm" w="sm" type="none"/>
            <a:tailEnd len="sm" w="sm" type="none"/>
          </a:ln>
        </p:spPr>
      </p:cxnSp>
      <p:sp>
        <p:nvSpPr>
          <p:cNvPr id="288" name="Google Shape;288;p18"/>
          <p:cNvSpPr txBox="1"/>
          <p:nvPr>
            <p:ph idx="12" type="sldNum"/>
          </p:nvPr>
        </p:nvSpPr>
        <p:spPr>
          <a:xfrm>
            <a:off x="6220891" y="4603395"/>
            <a:ext cx="332400" cy="346200"/>
          </a:xfrm>
          <a:prstGeom prst="rect">
            <a:avLst/>
          </a:prstGeom>
          <a:noFill/>
          <a:ln>
            <a:noFill/>
          </a:ln>
        </p:spPr>
        <p:txBody>
          <a:bodyPr anchorCtr="0" anchor="ctr" bIns="34250" lIns="34250" spcFirstLastPara="1" rIns="34250" wrap="square" tIns="34250">
            <a:spAutoFit/>
          </a:bodyPr>
          <a:lstStyle>
            <a:lvl1pPr indent="0" lvl="0" marL="0" marR="0" rtl="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sz="80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3">
  <p:cSld name="TITLE_AND_BODY_3">
    <p:spTree>
      <p:nvGrpSpPr>
        <p:cNvPr id="289" name="Shape 289"/>
        <p:cNvGrpSpPr/>
        <p:nvPr/>
      </p:nvGrpSpPr>
      <p:grpSpPr>
        <a:xfrm>
          <a:off x="0" y="0"/>
          <a:ext cx="0" cy="0"/>
          <a:chOff x="0" y="0"/>
          <a:chExt cx="0" cy="0"/>
        </a:xfrm>
      </p:grpSpPr>
      <p:sp>
        <p:nvSpPr>
          <p:cNvPr id="290" name="Google Shape;290;p19"/>
          <p:cNvSpPr txBox="1"/>
          <p:nvPr>
            <p:ph type="title"/>
          </p:nvPr>
        </p:nvSpPr>
        <p:spPr>
          <a:xfrm>
            <a:off x="387899" y="83642"/>
            <a:ext cx="8368200" cy="686100"/>
          </a:xfrm>
          <a:prstGeom prst="rect">
            <a:avLst/>
          </a:prstGeom>
          <a:noFill/>
          <a:ln>
            <a:noFill/>
          </a:ln>
        </p:spPr>
        <p:txBody>
          <a:bodyPr anchorCtr="0" anchor="b" bIns="91375" lIns="91375" spcFirstLastPara="1" rIns="91375" wrap="square" tIns="91375">
            <a:normAutofit/>
          </a:bodyPr>
          <a:lstStyle>
            <a:lvl1pPr lvl="0" rtl="0" algn="l">
              <a:lnSpc>
                <a:spcPct val="100000"/>
              </a:lnSpc>
              <a:spcBef>
                <a:spcPts val="0"/>
              </a:spcBef>
              <a:spcAft>
                <a:spcPts val="0"/>
              </a:spcAft>
              <a:buClr>
                <a:srgbClr val="FFFFFF"/>
              </a:buClr>
              <a:buSzPts val="3000"/>
              <a:buFont typeface="Arial"/>
              <a:buNone/>
              <a:defRPr sz="3000"/>
            </a:lvl1pPr>
            <a:lvl2pPr lvl="1" rtl="0" algn="l">
              <a:lnSpc>
                <a:spcPct val="100000"/>
              </a:lnSpc>
              <a:spcBef>
                <a:spcPts val="0"/>
              </a:spcBef>
              <a:spcAft>
                <a:spcPts val="0"/>
              </a:spcAft>
              <a:buClr>
                <a:srgbClr val="FFFFFF"/>
              </a:buClr>
              <a:buSzPts val="1400"/>
              <a:buNone/>
              <a:defRPr/>
            </a:lvl2pPr>
            <a:lvl3pPr lvl="2" rtl="0" algn="l">
              <a:lnSpc>
                <a:spcPct val="100000"/>
              </a:lnSpc>
              <a:spcBef>
                <a:spcPts val="0"/>
              </a:spcBef>
              <a:spcAft>
                <a:spcPts val="0"/>
              </a:spcAft>
              <a:buClr>
                <a:srgbClr val="FFFFFF"/>
              </a:buClr>
              <a:buSzPts val="1400"/>
              <a:buNone/>
              <a:defRPr/>
            </a:lvl3pPr>
            <a:lvl4pPr lvl="3" rtl="0" algn="l">
              <a:lnSpc>
                <a:spcPct val="100000"/>
              </a:lnSpc>
              <a:spcBef>
                <a:spcPts val="0"/>
              </a:spcBef>
              <a:spcAft>
                <a:spcPts val="0"/>
              </a:spcAft>
              <a:buClr>
                <a:srgbClr val="FFFFFF"/>
              </a:buClr>
              <a:buSzPts val="1400"/>
              <a:buNone/>
              <a:defRPr/>
            </a:lvl4pPr>
            <a:lvl5pPr lvl="4" rtl="0" algn="l">
              <a:lnSpc>
                <a:spcPct val="100000"/>
              </a:lnSpc>
              <a:spcBef>
                <a:spcPts val="0"/>
              </a:spcBef>
              <a:spcAft>
                <a:spcPts val="0"/>
              </a:spcAft>
              <a:buClr>
                <a:srgbClr val="FFFFFF"/>
              </a:buClr>
              <a:buSzPts val="1400"/>
              <a:buNone/>
              <a:defRPr/>
            </a:lvl5pPr>
            <a:lvl6pPr lvl="5" rtl="0" algn="l">
              <a:lnSpc>
                <a:spcPct val="100000"/>
              </a:lnSpc>
              <a:spcBef>
                <a:spcPts val="0"/>
              </a:spcBef>
              <a:spcAft>
                <a:spcPts val="0"/>
              </a:spcAft>
              <a:buClr>
                <a:srgbClr val="FFFFFF"/>
              </a:buClr>
              <a:buSzPts val="1400"/>
              <a:buNone/>
              <a:defRPr/>
            </a:lvl6pPr>
            <a:lvl7pPr lvl="6" rtl="0" algn="l">
              <a:lnSpc>
                <a:spcPct val="100000"/>
              </a:lnSpc>
              <a:spcBef>
                <a:spcPts val="0"/>
              </a:spcBef>
              <a:spcAft>
                <a:spcPts val="0"/>
              </a:spcAft>
              <a:buClr>
                <a:srgbClr val="FFFFFF"/>
              </a:buClr>
              <a:buSzPts val="1400"/>
              <a:buNone/>
              <a:defRPr/>
            </a:lvl7pPr>
            <a:lvl8pPr lvl="7" rtl="0" algn="l">
              <a:lnSpc>
                <a:spcPct val="100000"/>
              </a:lnSpc>
              <a:spcBef>
                <a:spcPts val="0"/>
              </a:spcBef>
              <a:spcAft>
                <a:spcPts val="0"/>
              </a:spcAft>
              <a:buClr>
                <a:srgbClr val="FFFFFF"/>
              </a:buClr>
              <a:buSzPts val="1400"/>
              <a:buNone/>
              <a:defRPr/>
            </a:lvl8pPr>
            <a:lvl9pPr lvl="8" rtl="0" algn="l">
              <a:lnSpc>
                <a:spcPct val="100000"/>
              </a:lnSpc>
              <a:spcBef>
                <a:spcPts val="0"/>
              </a:spcBef>
              <a:spcAft>
                <a:spcPts val="0"/>
              </a:spcAft>
              <a:buClr>
                <a:srgbClr val="FFFFFF"/>
              </a:buClr>
              <a:buSzPts val="1400"/>
              <a:buNone/>
              <a:defRPr/>
            </a:lvl9pPr>
          </a:lstStyle>
          <a:p/>
        </p:txBody>
      </p:sp>
      <p:sp>
        <p:nvSpPr>
          <p:cNvPr id="291" name="Google Shape;291;p19"/>
          <p:cNvSpPr txBox="1"/>
          <p:nvPr>
            <p:ph idx="1" type="body"/>
          </p:nvPr>
        </p:nvSpPr>
        <p:spPr>
          <a:xfrm>
            <a:off x="387899" y="1032299"/>
            <a:ext cx="8368200" cy="3078900"/>
          </a:xfrm>
          <a:prstGeom prst="rect">
            <a:avLst/>
          </a:prstGeom>
          <a:noFill/>
          <a:ln>
            <a:noFill/>
          </a:ln>
        </p:spPr>
        <p:txBody>
          <a:bodyPr anchorCtr="0" anchor="t" bIns="91375" lIns="91375" spcFirstLastPara="1" rIns="91375" wrap="square" tIns="91375">
            <a:normAutofit/>
          </a:bodyPr>
          <a:lstStyle>
            <a:lvl1pPr indent="-317500" lvl="0" marL="457200" rtl="0" algn="l">
              <a:lnSpc>
                <a:spcPct val="115000"/>
              </a:lnSpc>
              <a:spcBef>
                <a:spcPts val="0"/>
              </a:spcBef>
              <a:spcAft>
                <a:spcPts val="0"/>
              </a:spcAft>
              <a:buSzPts val="14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00000"/>
              </a:lnSpc>
              <a:spcBef>
                <a:spcPts val="800"/>
              </a:spcBef>
              <a:spcAft>
                <a:spcPts val="0"/>
              </a:spcAft>
              <a:buSzPts val="1400"/>
              <a:buChar char="•"/>
              <a:defRPr/>
            </a:lvl6pPr>
            <a:lvl7pPr indent="-317500" lvl="6" marL="3200400" rtl="0" algn="l">
              <a:lnSpc>
                <a:spcPct val="100000"/>
              </a:lnSpc>
              <a:spcBef>
                <a:spcPts val="800"/>
              </a:spcBef>
              <a:spcAft>
                <a:spcPts val="0"/>
              </a:spcAft>
              <a:buSzPts val="1400"/>
              <a:buChar char="•"/>
              <a:defRPr/>
            </a:lvl7pPr>
            <a:lvl8pPr indent="-317500" lvl="7" marL="3657600" rtl="0" algn="l">
              <a:lnSpc>
                <a:spcPct val="100000"/>
              </a:lnSpc>
              <a:spcBef>
                <a:spcPts val="800"/>
              </a:spcBef>
              <a:spcAft>
                <a:spcPts val="0"/>
              </a:spcAft>
              <a:buSzPts val="1400"/>
              <a:buChar char="•"/>
              <a:defRPr/>
            </a:lvl8pPr>
            <a:lvl9pPr indent="-317500" lvl="8" marL="4114800" rtl="0" algn="l">
              <a:lnSpc>
                <a:spcPct val="100000"/>
              </a:lnSpc>
              <a:spcBef>
                <a:spcPts val="800"/>
              </a:spcBef>
              <a:spcAft>
                <a:spcPts val="0"/>
              </a:spcAft>
              <a:buSzPts val="1400"/>
              <a:buChar char="•"/>
              <a:defRPr/>
            </a:lvl9pPr>
          </a:lstStyle>
          <a:p/>
        </p:txBody>
      </p:sp>
      <p:sp>
        <p:nvSpPr>
          <p:cNvPr id="292" name="Google Shape;292;p19"/>
          <p:cNvSpPr txBox="1"/>
          <p:nvPr>
            <p:ph idx="12" type="sldNum"/>
          </p:nvPr>
        </p:nvSpPr>
        <p:spPr>
          <a:xfrm>
            <a:off x="8542850" y="4625272"/>
            <a:ext cx="478500" cy="492300"/>
          </a:xfrm>
          <a:prstGeom prst="rect">
            <a:avLst/>
          </a:prstGeom>
          <a:noFill/>
          <a:ln>
            <a:noFill/>
          </a:ln>
        </p:spPr>
        <p:txBody>
          <a:bodyPr anchorCtr="0" anchor="ctr" bIns="91375" lIns="91375" spcFirstLastPara="1" rIns="91375" wrap="square" tIns="91375">
            <a:spAutoFit/>
          </a:bodyPr>
          <a:lstStyle>
            <a:lvl1pPr indent="0" lvl="0" marL="0" marR="0" rtl="0" algn="r">
              <a:lnSpc>
                <a:spcPct val="100000"/>
              </a:lnSpc>
              <a:spcBef>
                <a:spcPts val="0"/>
              </a:spcBef>
              <a:spcAft>
                <a:spcPts val="0"/>
              </a:spcAft>
              <a:buClr>
                <a:srgbClr val="FFFFFF"/>
              </a:buClr>
              <a:buSzPts val="2000"/>
              <a:buFont typeface="Arial"/>
              <a:buNone/>
              <a:defRPr b="0" i="0" sz="20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2000"/>
              <a:buFont typeface="Arial"/>
              <a:buNone/>
              <a:defRPr b="0" i="0" sz="20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2000"/>
              <a:buFont typeface="Arial"/>
              <a:buNone/>
              <a:defRPr b="0" i="0" sz="20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2000"/>
              <a:buFont typeface="Arial"/>
              <a:buNone/>
              <a:defRPr b="0" i="0" sz="20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2000"/>
              <a:buFont typeface="Arial"/>
              <a:buNone/>
              <a:defRPr b="0" i="0" sz="20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2000"/>
              <a:buFont typeface="Arial"/>
              <a:buNone/>
              <a:defRPr b="0" i="0" sz="20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2000"/>
              <a:buFont typeface="Arial"/>
              <a:buNone/>
              <a:defRPr b="0" i="0" sz="20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2000"/>
              <a:buFont typeface="Arial"/>
              <a:buNone/>
              <a:defRPr b="0" i="0" sz="20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2000"/>
              <a:buFont typeface="Arial"/>
              <a:buNone/>
              <a:defRPr b="0" i="0" sz="2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sz="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50" name="Shape 50"/>
        <p:cNvGrpSpPr/>
        <p:nvPr/>
      </p:nvGrpSpPr>
      <p:grpSpPr>
        <a:xfrm>
          <a:off x="0" y="0"/>
          <a:ext cx="0" cy="0"/>
          <a:chOff x="0" y="0"/>
          <a:chExt cx="0" cy="0"/>
        </a:xfrm>
      </p:grpSpPr>
      <p:grpSp>
        <p:nvGrpSpPr>
          <p:cNvPr id="51" name="Google Shape;51;p3"/>
          <p:cNvGrpSpPr/>
          <p:nvPr/>
        </p:nvGrpSpPr>
        <p:grpSpPr>
          <a:xfrm>
            <a:off x="146769" y="3406"/>
            <a:ext cx="1233215" cy="1384535"/>
            <a:chOff x="146769" y="3406"/>
            <a:chExt cx="1233215" cy="1384535"/>
          </a:xfrm>
        </p:grpSpPr>
        <p:grpSp>
          <p:nvGrpSpPr>
            <p:cNvPr id="52" name="Google Shape;52;p3"/>
            <p:cNvGrpSpPr/>
            <p:nvPr/>
          </p:nvGrpSpPr>
          <p:grpSpPr>
            <a:xfrm>
              <a:off x="1063183" y="3406"/>
              <a:ext cx="316800" cy="688513"/>
              <a:chOff x="1063183" y="3406"/>
              <a:chExt cx="316800" cy="688513"/>
            </a:xfrm>
          </p:grpSpPr>
          <p:sp>
            <p:nvSpPr>
              <p:cNvPr id="53" name="Google Shape;53;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3"/>
            <p:cNvGrpSpPr/>
            <p:nvPr/>
          </p:nvGrpSpPr>
          <p:grpSpPr>
            <a:xfrm>
              <a:off x="604976" y="3406"/>
              <a:ext cx="316800" cy="1036524"/>
              <a:chOff x="604976" y="3406"/>
              <a:chExt cx="316800" cy="1036524"/>
            </a:xfrm>
          </p:grpSpPr>
          <p:sp>
            <p:nvSpPr>
              <p:cNvPr id="56" name="Google Shape;56;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146769" y="3406"/>
              <a:ext cx="316800" cy="1384535"/>
              <a:chOff x="146769" y="3406"/>
              <a:chExt cx="316800" cy="1384535"/>
            </a:xfrm>
          </p:grpSpPr>
          <p:sp>
            <p:nvSpPr>
              <p:cNvPr id="60" name="Google Shape;60;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4" name="Google Shape;64;p3"/>
          <p:cNvGrpSpPr/>
          <p:nvPr/>
        </p:nvGrpSpPr>
        <p:grpSpPr>
          <a:xfrm>
            <a:off x="6775084" y="2904008"/>
            <a:ext cx="2186148" cy="2239500"/>
            <a:chOff x="6775084" y="2904008"/>
            <a:chExt cx="2186148" cy="2239500"/>
          </a:xfrm>
        </p:grpSpPr>
        <p:grpSp>
          <p:nvGrpSpPr>
            <p:cNvPr id="65" name="Google Shape;65;p3"/>
            <p:cNvGrpSpPr/>
            <p:nvPr/>
          </p:nvGrpSpPr>
          <p:grpSpPr>
            <a:xfrm>
              <a:off x="6775084" y="4253708"/>
              <a:ext cx="409500" cy="889800"/>
              <a:chOff x="6775084" y="4253708"/>
              <a:chExt cx="409500" cy="889800"/>
            </a:xfrm>
          </p:grpSpPr>
          <p:sp>
            <p:nvSpPr>
              <p:cNvPr id="66" name="Google Shape;66;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3"/>
            <p:cNvGrpSpPr/>
            <p:nvPr/>
          </p:nvGrpSpPr>
          <p:grpSpPr>
            <a:xfrm>
              <a:off x="7367299" y="3804008"/>
              <a:ext cx="409500" cy="1339500"/>
              <a:chOff x="7367299" y="3804008"/>
              <a:chExt cx="409500" cy="1339500"/>
            </a:xfrm>
          </p:grpSpPr>
          <p:sp>
            <p:nvSpPr>
              <p:cNvPr id="69" name="Google Shape;69;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3"/>
            <p:cNvGrpSpPr/>
            <p:nvPr/>
          </p:nvGrpSpPr>
          <p:grpSpPr>
            <a:xfrm>
              <a:off x="7959516" y="3354008"/>
              <a:ext cx="409500" cy="1789500"/>
              <a:chOff x="7959516" y="3354008"/>
              <a:chExt cx="409500" cy="1789500"/>
            </a:xfrm>
          </p:grpSpPr>
          <p:sp>
            <p:nvSpPr>
              <p:cNvPr id="73" name="Google Shape;73;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a:off x="8551731" y="2904008"/>
              <a:ext cx="409500" cy="2239500"/>
              <a:chOff x="8551731" y="2904008"/>
              <a:chExt cx="409500" cy="2239500"/>
            </a:xfrm>
          </p:grpSpPr>
          <p:sp>
            <p:nvSpPr>
              <p:cNvPr id="78" name="Google Shape;78;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3" name="Google Shape;83;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4" name="Google Shape;84;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5" name="Shape 85"/>
        <p:cNvGrpSpPr/>
        <p:nvPr/>
      </p:nvGrpSpPr>
      <p:grpSpPr>
        <a:xfrm>
          <a:off x="0" y="0"/>
          <a:ext cx="0" cy="0"/>
          <a:chOff x="0" y="0"/>
          <a:chExt cx="0" cy="0"/>
        </a:xfrm>
      </p:grpSpPr>
      <p:sp>
        <p:nvSpPr>
          <p:cNvPr id="86" name="Google Shape;86;p4"/>
          <p:cNvSpPr txBox="1"/>
          <p:nvPr>
            <p:ph type="title"/>
          </p:nvPr>
        </p:nvSpPr>
        <p:spPr>
          <a:xfrm>
            <a:off x="110550" y="101325"/>
            <a:ext cx="8223600" cy="5961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7" name="Google Shape;87;p4"/>
          <p:cNvSpPr txBox="1"/>
          <p:nvPr>
            <p:ph idx="1" type="body"/>
          </p:nvPr>
        </p:nvSpPr>
        <p:spPr>
          <a:xfrm>
            <a:off x="221050" y="780425"/>
            <a:ext cx="8113200" cy="375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8" name="Google Shape;88;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9" name="Shape 89"/>
        <p:cNvGrpSpPr/>
        <p:nvPr/>
      </p:nvGrpSpPr>
      <p:grpSpPr>
        <a:xfrm>
          <a:off x="0" y="0"/>
          <a:ext cx="0" cy="0"/>
          <a:chOff x="0" y="0"/>
          <a:chExt cx="0" cy="0"/>
        </a:xfrm>
      </p:grpSpPr>
      <p:sp>
        <p:nvSpPr>
          <p:cNvPr id="90" name="Google Shape;90;p5"/>
          <p:cNvSpPr txBox="1"/>
          <p:nvPr>
            <p:ph type="title"/>
          </p:nvPr>
        </p:nvSpPr>
        <p:spPr>
          <a:xfrm>
            <a:off x="198800" y="0"/>
            <a:ext cx="8682900" cy="642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1" name="Google Shape;91;p5"/>
          <p:cNvSpPr txBox="1"/>
          <p:nvPr>
            <p:ph idx="1" type="body"/>
          </p:nvPr>
        </p:nvSpPr>
        <p:spPr>
          <a:xfrm>
            <a:off x="267850" y="808050"/>
            <a:ext cx="3430500" cy="3723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2" name="Google Shape;92;p5"/>
          <p:cNvSpPr txBox="1"/>
          <p:nvPr>
            <p:ph idx="2" type="body"/>
          </p:nvPr>
        </p:nvSpPr>
        <p:spPr>
          <a:xfrm>
            <a:off x="4903650" y="808050"/>
            <a:ext cx="3430500" cy="3723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3" name="Google Shape;93;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6"/>
          <p:cNvSpPr txBox="1"/>
          <p:nvPr>
            <p:ph type="title"/>
          </p:nvPr>
        </p:nvSpPr>
        <p:spPr>
          <a:xfrm>
            <a:off x="88275" y="101300"/>
            <a:ext cx="8834700" cy="624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7" name="Shape 97"/>
        <p:cNvGrpSpPr/>
        <p:nvPr/>
      </p:nvGrpSpPr>
      <p:grpSpPr>
        <a:xfrm>
          <a:off x="0" y="0"/>
          <a:ext cx="0" cy="0"/>
          <a:chOff x="0" y="0"/>
          <a:chExt cx="0" cy="0"/>
        </a:xfrm>
      </p:grpSpPr>
      <p:grpSp>
        <p:nvGrpSpPr>
          <p:cNvPr id="98" name="Google Shape;98;p7"/>
          <p:cNvGrpSpPr/>
          <p:nvPr/>
        </p:nvGrpSpPr>
        <p:grpSpPr>
          <a:xfrm>
            <a:off x="625966" y="299376"/>
            <a:ext cx="999312" cy="999312"/>
            <a:chOff x="348199" y="179450"/>
            <a:chExt cx="1116300" cy="1116300"/>
          </a:xfrm>
        </p:grpSpPr>
        <p:sp>
          <p:nvSpPr>
            <p:cNvPr id="99" name="Google Shape;99;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2" name="Google Shape;102;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3" name="Google Shape;103;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04" name="Shape 104"/>
        <p:cNvGrpSpPr/>
        <p:nvPr/>
      </p:nvGrpSpPr>
      <p:grpSpPr>
        <a:xfrm>
          <a:off x="0" y="0"/>
          <a:ext cx="0" cy="0"/>
          <a:chOff x="0" y="0"/>
          <a:chExt cx="0" cy="0"/>
        </a:xfrm>
      </p:grpSpPr>
      <p:grpSp>
        <p:nvGrpSpPr>
          <p:cNvPr id="105" name="Google Shape;105;p8"/>
          <p:cNvGrpSpPr/>
          <p:nvPr/>
        </p:nvGrpSpPr>
        <p:grpSpPr>
          <a:xfrm>
            <a:off x="6866714" y="1306"/>
            <a:ext cx="2267451" cy="2601690"/>
            <a:chOff x="6790514" y="1306"/>
            <a:chExt cx="2267451" cy="2601690"/>
          </a:xfrm>
        </p:grpSpPr>
        <p:grpSp>
          <p:nvGrpSpPr>
            <p:cNvPr id="106" name="Google Shape;106;p8"/>
            <p:cNvGrpSpPr/>
            <p:nvPr/>
          </p:nvGrpSpPr>
          <p:grpSpPr>
            <a:xfrm>
              <a:off x="7067465" y="1306"/>
              <a:ext cx="1990500" cy="1990200"/>
              <a:chOff x="7067465" y="1306"/>
              <a:chExt cx="1990500" cy="1990200"/>
            </a:xfrm>
          </p:grpSpPr>
          <p:sp>
            <p:nvSpPr>
              <p:cNvPr id="107" name="Google Shape;107;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 name="Google Shape;110;p8"/>
            <p:cNvGrpSpPr/>
            <p:nvPr/>
          </p:nvGrpSpPr>
          <p:grpSpPr>
            <a:xfrm>
              <a:off x="8207126" y="1807996"/>
              <a:ext cx="795000" cy="795000"/>
              <a:chOff x="8207126" y="1807996"/>
              <a:chExt cx="795000" cy="795000"/>
            </a:xfrm>
          </p:grpSpPr>
          <p:sp>
            <p:nvSpPr>
              <p:cNvPr id="111" name="Google Shape;111;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 name="Google Shape;114;p8"/>
            <p:cNvGrpSpPr/>
            <p:nvPr/>
          </p:nvGrpSpPr>
          <p:grpSpPr>
            <a:xfrm>
              <a:off x="6790514" y="118857"/>
              <a:ext cx="548700" cy="548700"/>
              <a:chOff x="6790514" y="118857"/>
              <a:chExt cx="548700" cy="548700"/>
            </a:xfrm>
          </p:grpSpPr>
          <p:sp>
            <p:nvSpPr>
              <p:cNvPr id="115" name="Google Shape;115;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7" name="Google Shape;117;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18" name="Google Shape;118;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9" name="Shape 119"/>
        <p:cNvGrpSpPr/>
        <p:nvPr/>
      </p:nvGrpSpPr>
      <p:grpSpPr>
        <a:xfrm>
          <a:off x="0" y="0"/>
          <a:ext cx="0" cy="0"/>
          <a:chOff x="0" y="0"/>
          <a:chExt cx="0" cy="0"/>
        </a:xfrm>
      </p:grpSpPr>
      <p:grpSp>
        <p:nvGrpSpPr>
          <p:cNvPr id="120" name="Google Shape;120;p9"/>
          <p:cNvGrpSpPr/>
          <p:nvPr/>
        </p:nvGrpSpPr>
        <p:grpSpPr>
          <a:xfrm>
            <a:off x="625966" y="299376"/>
            <a:ext cx="999312" cy="999312"/>
            <a:chOff x="348199" y="179450"/>
            <a:chExt cx="1116300" cy="1116300"/>
          </a:xfrm>
        </p:grpSpPr>
        <p:sp>
          <p:nvSpPr>
            <p:cNvPr id="121" name="Google Shape;121;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4" name="Google Shape;124;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5" name="Google Shape;125;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6" name="Google Shape;126;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7" name="Shape 127"/>
        <p:cNvGrpSpPr/>
        <p:nvPr/>
      </p:nvGrpSpPr>
      <p:grpSpPr>
        <a:xfrm>
          <a:off x="0" y="0"/>
          <a:ext cx="0" cy="0"/>
          <a:chOff x="0" y="0"/>
          <a:chExt cx="0" cy="0"/>
        </a:xfrm>
      </p:grpSpPr>
      <p:grpSp>
        <p:nvGrpSpPr>
          <p:cNvPr id="128" name="Google Shape;128;p10"/>
          <p:cNvGrpSpPr/>
          <p:nvPr/>
        </p:nvGrpSpPr>
        <p:grpSpPr>
          <a:xfrm>
            <a:off x="713373" y="3847119"/>
            <a:ext cx="825392" cy="825392"/>
            <a:chOff x="348199" y="179450"/>
            <a:chExt cx="1116300" cy="1116300"/>
          </a:xfrm>
        </p:grpSpPr>
        <p:sp>
          <p:nvSpPr>
            <p:cNvPr id="129" name="Google Shape;129;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32" name="Google Shape;132;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4500" y="1135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215000" y="779550"/>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
        <p:nvSpPr>
          <p:cNvPr id="9" name="Google Shape;9;p1"/>
          <p:cNvSpPr txBox="1"/>
          <p:nvPr/>
        </p:nvSpPr>
        <p:spPr>
          <a:xfrm>
            <a:off x="1570800" y="4835700"/>
            <a:ext cx="5715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800">
                <a:solidFill>
                  <a:srgbClr val="424242"/>
                </a:solidFill>
                <a:latin typeface="Nunito"/>
                <a:ea typeface="Nunito"/>
                <a:cs typeface="Nunito"/>
                <a:sym typeface="Nunito"/>
              </a:rPr>
              <a:t>Disinformation/Malign Influence Training, SJ Terp &amp; P Breuer, Threet Consulting | 2021</a:t>
            </a:r>
            <a:endParaRPr sz="600">
              <a:solidFill>
                <a:srgbClr val="42424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anaconda.com/products/individual" TargetMode="External"/><Relationship Id="rId4" Type="http://schemas.openxmlformats.org/officeDocument/2006/relationships/image" Target="../media/image10.pn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hyperlink" Target="https://medium.com/the-mission/deconstructing-data-science-breaking-the-complex-craft-into-its-simplest-parts-15b15420df2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twitter.com/brechtcastel/status/1431612326759829513?s=19" TargetMode="External"/><Relationship Id="rId4" Type="http://schemas.openxmlformats.org/officeDocument/2006/relationships/hyperlink" Target="https://twitter.com/conspirator0" TargetMode="External"/><Relationship Id="rId5" Type="http://schemas.openxmlformats.org/officeDocument/2006/relationships/hyperlink" Target="https://www.vice.com/en/article/93yvmv/qanon-ghostezra-is-robert-randall-smart" TargetMode="External"/><Relationship Id="rId6"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euvsdisinfo.eu/disinformation-cases/" TargetMode="External"/><Relationship Id="rId4" Type="http://schemas.openxmlformats.org/officeDocument/2006/relationships/hyperlink" Target="https://medium.com/dfrlab" TargetMode="External"/><Relationship Id="rId9" Type="http://schemas.openxmlformats.org/officeDocument/2006/relationships/image" Target="../media/image12.png"/><Relationship Id="rId5" Type="http://schemas.openxmlformats.org/officeDocument/2006/relationships/hyperlink" Target="https://graphika.com/reports" TargetMode="External"/><Relationship Id="rId6" Type="http://schemas.openxmlformats.org/officeDocument/2006/relationships/hyperlink" Target="https://about.fb.com/news/2021/08/july-2021-coordinated-inauthentic-behavior-report/" TargetMode="External"/><Relationship Id="rId7" Type="http://schemas.openxmlformats.org/officeDocument/2006/relationships/hyperlink" Target="https://www.fireeye.com/blog/threat-research/2020/07/ghostwriter-influence-campaign.html" TargetMode="External"/><Relationship Id="rId8" Type="http://schemas.openxmlformats.org/officeDocument/2006/relationships/hyperlink" Target="https://datastudio.google.com/reporting/a8491164-6aa8-45d0-b609-c70339689127/page/ierzB"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fireeye.com/blog/threat-research/2019/05/social-media-network-impersonates-us-political-candidates-supports-iranian-interests.html" TargetMode="External"/><Relationship Id="rId4" Type="http://schemas.openxmlformats.org/officeDocument/2006/relationships/hyperlink" Target="https://graphika.com/reports/from-russia-with-blogs/" TargetMode="External"/><Relationship Id="rId5" Type="http://schemas.openxmlformats.org/officeDocument/2006/relationships/hyperlink" Target="https://medium.com/dfrlab/facebook-shut-down-commercial-disinformation-network-based-in-myanmar-and-vietnam-d8c07c518c04" TargetMode="External"/><Relationship Id="rId6" Type="http://schemas.openxmlformats.org/officeDocument/2006/relationships/hyperlink" Target="https://www.vice.com/en_in/article/jgedjb/the-first-use-of-deepfakes-in-indian-election-by-bj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commoncrawl.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provalisresearch.com/products/content-analysis-software/wordstat-dictionary/sentiment-dictionaries/" TargetMode="External"/><Relationship Id="rId4" Type="http://schemas.openxmlformats.org/officeDocument/2006/relationships/hyperlink" Target="https://github.com/aesuli/SentiWordNet" TargetMode="External"/><Relationship Id="rId5" Type="http://schemas.openxmlformats.org/officeDocument/2006/relationships/hyperlink" Target="http://people.few.eur.nl/hogenboom/files/EmoticonSentimentLexicon.zip"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s://www.atlanticcouncil.org/in-depth-research-reports/the-long-fuse-eip-report-rea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0"/>
          <p:cNvSpPr txBox="1"/>
          <p:nvPr>
            <p:ph type="ctrTitle"/>
          </p:nvPr>
        </p:nvSpPr>
        <p:spPr>
          <a:xfrm>
            <a:off x="824000" y="102443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Session 5.1: Practical Response</a:t>
            </a:r>
            <a:endParaRPr/>
          </a:p>
        </p:txBody>
      </p:sp>
      <p:sp>
        <p:nvSpPr>
          <p:cNvPr id="298" name="Google Shape;298;p20"/>
          <p:cNvSpPr txBox="1"/>
          <p:nvPr>
            <p:ph idx="1" type="subTitle"/>
          </p:nvPr>
        </p:nvSpPr>
        <p:spPr>
          <a:xfrm>
            <a:off x="824000" y="388205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Disinformation/Malign Influence Training </a:t>
            </a:r>
            <a:endParaRPr/>
          </a:p>
          <a:p>
            <a:pPr indent="0" lvl="0" marL="0" rtl="0" algn="l">
              <a:spcBef>
                <a:spcPts val="0"/>
              </a:spcBef>
              <a:spcAft>
                <a:spcPts val="0"/>
              </a:spcAft>
              <a:buNone/>
            </a:pPr>
            <a:r>
              <a:rPr lang="en-GB"/>
              <a:t>SJ Terp &amp; P Breuer, Threet Consulting |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9"/>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Organising tools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0"/>
          <p:cNvSpPr txBox="1"/>
          <p:nvPr>
            <p:ph type="title"/>
          </p:nvPr>
        </p:nvSpPr>
        <p:spPr>
          <a:xfrm>
            <a:off x="110550" y="25125"/>
            <a:ext cx="8223600" cy="59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Set up toolset</a:t>
            </a:r>
            <a:endParaRPr/>
          </a:p>
        </p:txBody>
      </p:sp>
      <p:pic>
        <p:nvPicPr>
          <p:cNvPr id="360" name="Google Shape;360;p30"/>
          <p:cNvPicPr preferRelativeResize="0"/>
          <p:nvPr/>
        </p:nvPicPr>
        <p:blipFill>
          <a:blip r:embed="rId3">
            <a:alphaModFix/>
          </a:blip>
          <a:stretch>
            <a:fillRect/>
          </a:stretch>
        </p:blipFill>
        <p:spPr>
          <a:xfrm>
            <a:off x="1055277" y="551825"/>
            <a:ext cx="6391324" cy="4252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1"/>
          <p:cNvSpPr txBox="1"/>
          <p:nvPr>
            <p:ph type="title"/>
          </p:nvPr>
        </p:nvSpPr>
        <p:spPr>
          <a:xfrm>
            <a:off x="110550" y="101325"/>
            <a:ext cx="8223600" cy="59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Typical tool needs</a:t>
            </a:r>
            <a:endParaRPr/>
          </a:p>
        </p:txBody>
      </p:sp>
      <p:sp>
        <p:nvSpPr>
          <p:cNvPr id="366" name="Google Shape;366;p31"/>
          <p:cNvSpPr txBox="1"/>
          <p:nvPr>
            <p:ph idx="1" type="body"/>
          </p:nvPr>
        </p:nvSpPr>
        <p:spPr>
          <a:xfrm>
            <a:off x="221050" y="780425"/>
            <a:ext cx="8113200" cy="37512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Arial"/>
              <a:buChar char="●"/>
            </a:pPr>
            <a:r>
              <a:rPr b="1" lang="en-GB" sz="1100">
                <a:latin typeface="Arial"/>
                <a:ea typeface="Arial"/>
                <a:cs typeface="Arial"/>
                <a:sym typeface="Arial"/>
              </a:rPr>
              <a:t>Data gathering:</a:t>
            </a:r>
            <a:endParaRPr b="1" sz="1100">
              <a:latin typeface="Arial"/>
              <a:ea typeface="Arial"/>
              <a:cs typeface="Arial"/>
              <a:sym typeface="Arial"/>
            </a:endParaRPr>
          </a:p>
          <a:p>
            <a:pPr indent="-298450" lvl="1" marL="914400" rtl="0" algn="l">
              <a:spcBef>
                <a:spcPts val="0"/>
              </a:spcBef>
              <a:spcAft>
                <a:spcPts val="0"/>
              </a:spcAft>
              <a:buSzPts val="1100"/>
              <a:buFont typeface="Arial"/>
              <a:buChar char="○"/>
            </a:pPr>
            <a:r>
              <a:rPr b="1" lang="en-GB" sz="1100">
                <a:latin typeface="Arial"/>
                <a:ea typeface="Arial"/>
                <a:cs typeface="Arial"/>
                <a:sym typeface="Arial"/>
              </a:rPr>
              <a:t>Internet: </a:t>
            </a:r>
            <a:r>
              <a:rPr lang="en-GB" sz="1100">
                <a:latin typeface="Arial"/>
                <a:ea typeface="Arial"/>
                <a:cs typeface="Arial"/>
                <a:sym typeface="Arial"/>
              </a:rPr>
              <a:t>looking for trends, known narratives, new narratives, and risk activity in social media, websites, and other places that people seek and share information online.</a:t>
            </a:r>
            <a:br>
              <a:rPr lang="en-GB" sz="1100">
                <a:latin typeface="Arial"/>
                <a:ea typeface="Arial"/>
                <a:cs typeface="Arial"/>
                <a:sym typeface="Arial"/>
              </a:rPr>
            </a:br>
            <a:r>
              <a:rPr b="1" lang="en-GB" sz="1100">
                <a:latin typeface="Arial"/>
                <a:ea typeface="Arial"/>
                <a:cs typeface="Arial"/>
                <a:sym typeface="Arial"/>
              </a:rPr>
              <a:t>Media: </a:t>
            </a:r>
            <a:r>
              <a:rPr lang="en-GB" sz="1100">
                <a:latin typeface="Arial"/>
                <a:ea typeface="Arial"/>
                <a:cs typeface="Arial"/>
                <a:sym typeface="Arial"/>
              </a:rPr>
              <a:t>looking for trends, known narratives, new narratives, and risk activity in traditional mass media, including newspapers, radio, and TV. Some of this monitoring can be covered by searching media’s internet sites.</a:t>
            </a:r>
            <a:endParaRPr sz="1100">
              <a:latin typeface="Arial"/>
              <a:ea typeface="Arial"/>
              <a:cs typeface="Arial"/>
              <a:sym typeface="Arial"/>
            </a:endParaRPr>
          </a:p>
          <a:p>
            <a:pPr indent="-298450" lvl="1" marL="914400" rtl="0" algn="l">
              <a:spcBef>
                <a:spcPts val="0"/>
              </a:spcBef>
              <a:spcAft>
                <a:spcPts val="0"/>
              </a:spcAft>
              <a:buSzPts val="1100"/>
              <a:buFont typeface="Arial"/>
              <a:buChar char="○"/>
            </a:pPr>
            <a:r>
              <a:rPr b="1" lang="en-GB" sz="1100">
                <a:latin typeface="Arial"/>
                <a:ea typeface="Arial"/>
                <a:cs typeface="Arial"/>
                <a:sym typeface="Arial"/>
              </a:rPr>
              <a:t>Other channels: </a:t>
            </a:r>
            <a:r>
              <a:rPr lang="en-GB" sz="1100">
                <a:latin typeface="Arial"/>
                <a:ea typeface="Arial"/>
                <a:cs typeface="Arial"/>
                <a:sym typeface="Arial"/>
              </a:rPr>
              <a:t>messaging apps and word of mouth misinformation sharing cannot usually be tracked using internet monitoring tools. However, surveys, chatbots and other social listening tools can help to surface infodemic narratives and artifacts in these “dark” channels.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GB" sz="1100">
                <a:latin typeface="Arial"/>
                <a:ea typeface="Arial"/>
                <a:cs typeface="Arial"/>
                <a:sym typeface="Arial"/>
              </a:rPr>
              <a:t>Analysis: </a:t>
            </a:r>
            <a:endParaRPr b="1" sz="1100">
              <a:latin typeface="Arial"/>
              <a:ea typeface="Arial"/>
              <a:cs typeface="Arial"/>
              <a:sym typeface="Arial"/>
            </a:endParaRPr>
          </a:p>
          <a:p>
            <a:pPr indent="-298450" lvl="1" marL="914400" rtl="0" algn="l">
              <a:spcBef>
                <a:spcPts val="0"/>
              </a:spcBef>
              <a:spcAft>
                <a:spcPts val="0"/>
              </a:spcAft>
              <a:buSzPts val="1100"/>
              <a:buFont typeface="Arial"/>
              <a:buChar char="○"/>
            </a:pPr>
            <a:r>
              <a:rPr b="1" lang="en-GB">
                <a:latin typeface="Arial"/>
                <a:ea typeface="Arial"/>
                <a:cs typeface="Arial"/>
                <a:sym typeface="Arial"/>
              </a:rPr>
              <a:t>Situation assessment: </a:t>
            </a:r>
            <a:r>
              <a:rPr lang="en-GB">
                <a:latin typeface="Arial"/>
                <a:ea typeface="Arial"/>
                <a:cs typeface="Arial"/>
                <a:sym typeface="Arial"/>
              </a:rPr>
              <a:t>making sense of the often-large volumes of data produced by monitoring. </a:t>
            </a:r>
            <a:endParaRPr>
              <a:latin typeface="Arial"/>
              <a:ea typeface="Arial"/>
              <a:cs typeface="Arial"/>
              <a:sym typeface="Arial"/>
            </a:endParaRPr>
          </a:p>
          <a:p>
            <a:pPr indent="-298450" lvl="1" marL="914400" rtl="0" algn="l">
              <a:spcBef>
                <a:spcPts val="0"/>
              </a:spcBef>
              <a:spcAft>
                <a:spcPts val="0"/>
              </a:spcAft>
              <a:buSzPts val="1100"/>
              <a:buFont typeface="Arial"/>
              <a:buChar char="○"/>
            </a:pPr>
            <a:r>
              <a:rPr b="1" lang="en-GB" sz="1100">
                <a:latin typeface="Arial"/>
                <a:ea typeface="Arial"/>
                <a:cs typeface="Arial"/>
                <a:sym typeface="Arial"/>
              </a:rPr>
              <a:t>text analysis</a:t>
            </a:r>
            <a:r>
              <a:rPr lang="en-GB">
                <a:latin typeface="Arial"/>
                <a:ea typeface="Arial"/>
                <a:cs typeface="Arial"/>
                <a:sym typeface="Arial"/>
              </a:rPr>
              <a:t>:</a:t>
            </a:r>
            <a:r>
              <a:rPr lang="en-GB" sz="1100">
                <a:latin typeface="Arial"/>
                <a:ea typeface="Arial"/>
                <a:cs typeface="Arial"/>
                <a:sym typeface="Arial"/>
              </a:rPr>
              <a:t> help identify and track narratives</a:t>
            </a:r>
            <a:endParaRPr sz="1100">
              <a:latin typeface="Arial"/>
              <a:ea typeface="Arial"/>
              <a:cs typeface="Arial"/>
              <a:sym typeface="Arial"/>
            </a:endParaRPr>
          </a:p>
          <a:p>
            <a:pPr indent="-298450" lvl="1" marL="914400" rtl="0" algn="l">
              <a:spcBef>
                <a:spcPts val="0"/>
              </a:spcBef>
              <a:spcAft>
                <a:spcPts val="0"/>
              </a:spcAft>
              <a:buSzPts val="1100"/>
              <a:buFont typeface="Arial"/>
              <a:buChar char="○"/>
            </a:pPr>
            <a:r>
              <a:rPr b="1" lang="en-GB" sz="1100">
                <a:latin typeface="Arial"/>
                <a:ea typeface="Arial"/>
                <a:cs typeface="Arial"/>
                <a:sym typeface="Arial"/>
              </a:rPr>
              <a:t>graph analysis</a:t>
            </a:r>
            <a:r>
              <a:rPr lang="en-GB">
                <a:latin typeface="Arial"/>
                <a:ea typeface="Arial"/>
                <a:cs typeface="Arial"/>
                <a:sym typeface="Arial"/>
              </a:rPr>
              <a:t>:</a:t>
            </a:r>
            <a:r>
              <a:rPr lang="en-GB" sz="1100">
                <a:latin typeface="Arial"/>
                <a:ea typeface="Arial"/>
                <a:cs typeface="Arial"/>
                <a:sym typeface="Arial"/>
              </a:rPr>
              <a:t> help map information flows, find influencers, and identify and track coordinated online activity</a:t>
            </a:r>
            <a:r>
              <a:rPr lang="en-GB">
                <a:latin typeface="Arial"/>
                <a:ea typeface="Arial"/>
                <a:cs typeface="Arial"/>
                <a:sym typeface="Arial"/>
              </a:rPr>
              <a:t>.</a:t>
            </a:r>
            <a:endParaRPr>
              <a:latin typeface="Arial"/>
              <a:ea typeface="Arial"/>
              <a:cs typeface="Arial"/>
              <a:sym typeface="Arial"/>
            </a:endParaRPr>
          </a:p>
          <a:p>
            <a:pPr indent="-298450" lvl="0" marL="457200" rtl="0" algn="l">
              <a:spcBef>
                <a:spcPts val="0"/>
              </a:spcBef>
              <a:spcAft>
                <a:spcPts val="0"/>
              </a:spcAft>
              <a:buSzPts val="1100"/>
              <a:buFont typeface="Arial"/>
              <a:buChar char="●"/>
            </a:pPr>
            <a:r>
              <a:rPr b="1" lang="en-GB" sz="1100">
                <a:latin typeface="Arial"/>
                <a:ea typeface="Arial"/>
                <a:cs typeface="Arial"/>
                <a:sym typeface="Arial"/>
              </a:rPr>
              <a:t>Information sharing: </a:t>
            </a:r>
            <a:endParaRPr b="1" sz="1100">
              <a:latin typeface="Arial"/>
              <a:ea typeface="Arial"/>
              <a:cs typeface="Arial"/>
              <a:sym typeface="Arial"/>
            </a:endParaRPr>
          </a:p>
          <a:p>
            <a:pPr indent="-298450" lvl="1" marL="914400" rtl="0" algn="l">
              <a:spcBef>
                <a:spcPts val="0"/>
              </a:spcBef>
              <a:spcAft>
                <a:spcPts val="0"/>
              </a:spcAft>
              <a:buSzPts val="1100"/>
              <a:buFont typeface="Arial"/>
              <a:buChar char="○"/>
            </a:pPr>
            <a:r>
              <a:rPr lang="en-GB">
                <a:latin typeface="Arial"/>
                <a:ea typeface="Arial"/>
                <a:cs typeface="Arial"/>
                <a:sym typeface="Arial"/>
              </a:rPr>
              <a:t>Share information between teams of human analysts; </a:t>
            </a:r>
            <a:endParaRPr b="1" sz="1100">
              <a:latin typeface="Arial"/>
              <a:ea typeface="Arial"/>
              <a:cs typeface="Arial"/>
              <a:sym typeface="Arial"/>
            </a:endParaRPr>
          </a:p>
          <a:p>
            <a:pPr indent="-298450" lvl="0" marL="457200" rtl="0" algn="l">
              <a:spcBef>
                <a:spcPts val="0"/>
              </a:spcBef>
              <a:spcAft>
                <a:spcPts val="0"/>
              </a:spcAft>
              <a:buSzPts val="1100"/>
              <a:buFont typeface="Arial"/>
              <a:buChar char="●"/>
            </a:pPr>
            <a:r>
              <a:rPr b="1" lang="en-GB" sz="1100">
                <a:latin typeface="Arial"/>
                <a:ea typeface="Arial"/>
                <a:cs typeface="Arial"/>
                <a:sym typeface="Arial"/>
              </a:rPr>
              <a:t>Response:</a:t>
            </a:r>
            <a:endParaRPr b="1" sz="1100">
              <a:latin typeface="Arial"/>
              <a:ea typeface="Arial"/>
              <a:cs typeface="Arial"/>
              <a:sym typeface="Arial"/>
            </a:endParaRPr>
          </a:p>
          <a:p>
            <a:pPr indent="-298450" lvl="1" marL="914400" rtl="0" algn="l">
              <a:spcBef>
                <a:spcPts val="0"/>
              </a:spcBef>
              <a:spcAft>
                <a:spcPts val="0"/>
              </a:spcAft>
              <a:buSzPts val="1100"/>
              <a:buFont typeface="Arial"/>
              <a:buChar char="○"/>
            </a:pPr>
            <a:r>
              <a:rPr b="1" lang="en-GB" sz="1100">
                <a:latin typeface="Arial"/>
                <a:ea typeface="Arial"/>
                <a:cs typeface="Arial"/>
                <a:sym typeface="Arial"/>
              </a:rPr>
              <a:t>Message-based: </a:t>
            </a:r>
            <a:r>
              <a:rPr lang="en-GB" sz="1100">
                <a:latin typeface="Arial"/>
                <a:ea typeface="Arial"/>
                <a:cs typeface="Arial"/>
                <a:sym typeface="Arial"/>
              </a:rPr>
              <a:t>getting prebunking, debunking and other messages to community segments in the channels that they use or trust, in forms they’re familiar with (e.g. languages, message styles, literacy levels, cultural appropriateness).</a:t>
            </a:r>
            <a:endParaRPr sz="1100">
              <a:latin typeface="Arial"/>
              <a:ea typeface="Arial"/>
              <a:cs typeface="Arial"/>
              <a:sym typeface="Arial"/>
            </a:endParaRPr>
          </a:p>
          <a:p>
            <a:pPr indent="-298450" lvl="1" marL="914400" rtl="0" algn="l">
              <a:spcBef>
                <a:spcPts val="0"/>
              </a:spcBef>
              <a:spcAft>
                <a:spcPts val="0"/>
              </a:spcAft>
              <a:buSzPts val="1100"/>
              <a:buFont typeface="Arial"/>
              <a:buChar char="○"/>
            </a:pPr>
            <a:r>
              <a:rPr b="1" lang="en-GB" sz="1100">
                <a:latin typeface="Arial"/>
                <a:ea typeface="Arial"/>
                <a:cs typeface="Arial"/>
                <a:sym typeface="Arial"/>
              </a:rPr>
              <a:t>Other: </a:t>
            </a:r>
            <a:r>
              <a:rPr lang="en-GB" sz="1100">
                <a:latin typeface="Arial"/>
                <a:ea typeface="Arial"/>
                <a:cs typeface="Arial"/>
                <a:sym typeface="Arial"/>
              </a:rPr>
              <a:t>sharing artifacts with platforms and other responders.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2"/>
          <p:cNvSpPr txBox="1"/>
          <p:nvPr>
            <p:ph type="title"/>
          </p:nvPr>
        </p:nvSpPr>
        <p:spPr>
          <a:xfrm>
            <a:off x="387900" y="88275"/>
            <a:ext cx="83682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My toolset</a:t>
            </a:r>
            <a:endParaRPr/>
          </a:p>
        </p:txBody>
      </p:sp>
      <p:sp>
        <p:nvSpPr>
          <p:cNvPr id="372" name="Google Shape;372;p32"/>
          <p:cNvSpPr txBox="1"/>
          <p:nvPr>
            <p:ph idx="1" type="body"/>
          </p:nvPr>
        </p:nvSpPr>
        <p:spPr>
          <a:xfrm>
            <a:off x="180050" y="827200"/>
            <a:ext cx="2526600" cy="35580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GB" sz="1310"/>
              <a:t>Data gathering</a:t>
            </a:r>
            <a:endParaRPr sz="1310"/>
          </a:p>
          <a:p>
            <a:pPr indent="-311785" lvl="0" marL="457200" rtl="0" algn="l">
              <a:lnSpc>
                <a:spcPct val="95000"/>
              </a:lnSpc>
              <a:spcBef>
                <a:spcPts val="1200"/>
              </a:spcBef>
              <a:spcAft>
                <a:spcPts val="0"/>
              </a:spcAft>
              <a:buSzPts val="1310"/>
              <a:buChar char="●"/>
            </a:pPr>
            <a:r>
              <a:rPr lang="en-GB" sz="1310"/>
              <a:t>Crowdtangle</a:t>
            </a:r>
            <a:endParaRPr sz="1310"/>
          </a:p>
          <a:p>
            <a:pPr indent="-311785" lvl="0" marL="457200" rtl="0" algn="l">
              <a:lnSpc>
                <a:spcPct val="95000"/>
              </a:lnSpc>
              <a:spcBef>
                <a:spcPts val="0"/>
              </a:spcBef>
              <a:spcAft>
                <a:spcPts val="0"/>
              </a:spcAft>
              <a:buSzPts val="1310"/>
              <a:buChar char="●"/>
            </a:pPr>
            <a:r>
              <a:rPr lang="en-GB" sz="1310"/>
              <a:t>Tineye / Yandex</a:t>
            </a:r>
            <a:endParaRPr sz="1310"/>
          </a:p>
          <a:p>
            <a:pPr indent="-311785" lvl="0" marL="457200" rtl="0" algn="l">
              <a:lnSpc>
                <a:spcPct val="95000"/>
              </a:lnSpc>
              <a:spcBef>
                <a:spcPts val="0"/>
              </a:spcBef>
              <a:spcAft>
                <a:spcPts val="0"/>
              </a:spcAft>
              <a:buSzPts val="1310"/>
              <a:buChar char="●"/>
            </a:pPr>
            <a:r>
              <a:rPr lang="en-GB" sz="1310"/>
              <a:t>Hypothes.is</a:t>
            </a:r>
            <a:endParaRPr sz="1310"/>
          </a:p>
          <a:p>
            <a:pPr indent="-311785" lvl="0" marL="457200" rtl="0" algn="l">
              <a:lnSpc>
                <a:spcPct val="95000"/>
              </a:lnSpc>
              <a:spcBef>
                <a:spcPts val="0"/>
              </a:spcBef>
              <a:spcAft>
                <a:spcPts val="0"/>
              </a:spcAft>
              <a:buSzPts val="1310"/>
              <a:buChar char="●"/>
            </a:pPr>
            <a:r>
              <a:rPr lang="en-GB" sz="1310"/>
              <a:t>Maltego</a:t>
            </a:r>
            <a:endParaRPr sz="1310"/>
          </a:p>
          <a:p>
            <a:pPr indent="-311785" lvl="0" marL="457200" rtl="0" algn="l">
              <a:lnSpc>
                <a:spcPct val="95000"/>
              </a:lnSpc>
              <a:spcBef>
                <a:spcPts val="0"/>
              </a:spcBef>
              <a:spcAft>
                <a:spcPts val="0"/>
              </a:spcAft>
              <a:buSzPts val="1310"/>
              <a:buChar char="●"/>
            </a:pPr>
            <a:r>
              <a:rPr lang="en-GB" sz="1310"/>
              <a:t>Profil3r</a:t>
            </a:r>
            <a:endParaRPr sz="1310"/>
          </a:p>
          <a:p>
            <a:pPr indent="-311785" lvl="0" marL="457200" rtl="0" algn="l">
              <a:lnSpc>
                <a:spcPct val="95000"/>
              </a:lnSpc>
              <a:spcBef>
                <a:spcPts val="0"/>
              </a:spcBef>
              <a:spcAft>
                <a:spcPts val="0"/>
              </a:spcAft>
              <a:buSzPts val="1310"/>
              <a:buChar char="●"/>
            </a:pPr>
            <a:r>
              <a:rPr lang="en-GB" sz="1310"/>
              <a:t>CheckUserNames</a:t>
            </a:r>
            <a:endParaRPr sz="1310"/>
          </a:p>
          <a:p>
            <a:pPr indent="-311785" lvl="0" marL="457200" rtl="0" algn="l">
              <a:lnSpc>
                <a:spcPct val="95000"/>
              </a:lnSpc>
              <a:spcBef>
                <a:spcPts val="0"/>
              </a:spcBef>
              <a:spcAft>
                <a:spcPts val="0"/>
              </a:spcAft>
              <a:buSzPts val="1310"/>
              <a:buChar char="●"/>
            </a:pPr>
            <a:r>
              <a:rPr lang="en-GB" sz="1310"/>
              <a:t>Hootsuite</a:t>
            </a:r>
            <a:endParaRPr sz="1310"/>
          </a:p>
          <a:p>
            <a:pPr indent="0" lvl="0" marL="0" rtl="0" algn="l">
              <a:lnSpc>
                <a:spcPct val="95000"/>
              </a:lnSpc>
              <a:spcBef>
                <a:spcPts val="1200"/>
              </a:spcBef>
              <a:spcAft>
                <a:spcPts val="0"/>
              </a:spcAft>
              <a:buSzPts val="770"/>
              <a:buNone/>
            </a:pPr>
            <a:r>
              <a:rPr lang="en-GB" sz="1310"/>
              <a:t>Data storage and sharing</a:t>
            </a:r>
            <a:endParaRPr sz="1310"/>
          </a:p>
          <a:p>
            <a:pPr indent="-311785" lvl="0" marL="457200" rtl="0" algn="l">
              <a:lnSpc>
                <a:spcPct val="95000"/>
              </a:lnSpc>
              <a:spcBef>
                <a:spcPts val="1200"/>
              </a:spcBef>
              <a:spcAft>
                <a:spcPts val="0"/>
              </a:spcAft>
              <a:buSzPts val="1310"/>
              <a:buChar char="●"/>
            </a:pPr>
            <a:r>
              <a:rPr lang="en-GB" sz="1310"/>
              <a:t>CSVs</a:t>
            </a:r>
            <a:endParaRPr sz="1310"/>
          </a:p>
          <a:p>
            <a:pPr indent="-311785" lvl="0" marL="457200" rtl="0" algn="l">
              <a:lnSpc>
                <a:spcPct val="95000"/>
              </a:lnSpc>
              <a:spcBef>
                <a:spcPts val="0"/>
              </a:spcBef>
              <a:spcAft>
                <a:spcPts val="0"/>
              </a:spcAft>
              <a:buSzPts val="1310"/>
              <a:buChar char="●"/>
            </a:pPr>
            <a:r>
              <a:rPr lang="en-GB" sz="1310"/>
              <a:t>STIX / TAXII</a:t>
            </a:r>
            <a:endParaRPr sz="1310"/>
          </a:p>
          <a:p>
            <a:pPr indent="-311785" lvl="0" marL="457200" rtl="0" algn="l">
              <a:lnSpc>
                <a:spcPct val="95000"/>
              </a:lnSpc>
              <a:spcBef>
                <a:spcPts val="0"/>
              </a:spcBef>
              <a:spcAft>
                <a:spcPts val="0"/>
              </a:spcAft>
              <a:buSzPts val="1310"/>
              <a:buChar char="●"/>
            </a:pPr>
            <a:r>
              <a:rPr lang="en-GB" sz="1310"/>
              <a:t>Archive.org</a:t>
            </a:r>
            <a:endParaRPr sz="1310"/>
          </a:p>
          <a:p>
            <a:pPr indent="0" lvl="0" marL="0" rtl="0" algn="l">
              <a:lnSpc>
                <a:spcPct val="95000"/>
              </a:lnSpc>
              <a:spcBef>
                <a:spcPts val="1200"/>
              </a:spcBef>
              <a:spcAft>
                <a:spcPts val="0"/>
              </a:spcAft>
              <a:buNone/>
            </a:pPr>
            <a:r>
              <a:t/>
            </a:r>
            <a:endParaRPr sz="1310"/>
          </a:p>
          <a:p>
            <a:pPr indent="0" lvl="0" marL="0" rtl="0" algn="l">
              <a:lnSpc>
                <a:spcPct val="95000"/>
              </a:lnSpc>
              <a:spcBef>
                <a:spcPts val="1200"/>
              </a:spcBef>
              <a:spcAft>
                <a:spcPts val="0"/>
              </a:spcAft>
              <a:buSzPts val="770"/>
              <a:buNone/>
            </a:pPr>
            <a:r>
              <a:t/>
            </a:r>
            <a:endParaRPr sz="1310"/>
          </a:p>
          <a:p>
            <a:pPr indent="0" lvl="0" marL="0" rtl="0" algn="l">
              <a:lnSpc>
                <a:spcPct val="95000"/>
              </a:lnSpc>
              <a:spcBef>
                <a:spcPts val="1200"/>
              </a:spcBef>
              <a:spcAft>
                <a:spcPts val="1200"/>
              </a:spcAft>
              <a:buSzPts val="770"/>
              <a:buNone/>
            </a:pPr>
            <a:r>
              <a:t/>
            </a:r>
            <a:endParaRPr sz="1310"/>
          </a:p>
        </p:txBody>
      </p:sp>
      <p:sp>
        <p:nvSpPr>
          <p:cNvPr id="373" name="Google Shape;373;p32"/>
          <p:cNvSpPr txBox="1"/>
          <p:nvPr>
            <p:ph idx="1" type="body"/>
          </p:nvPr>
        </p:nvSpPr>
        <p:spPr>
          <a:xfrm>
            <a:off x="6361625" y="827200"/>
            <a:ext cx="2629200" cy="35580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GB"/>
              <a:t>Information sharing</a:t>
            </a:r>
            <a:endParaRPr/>
          </a:p>
          <a:p>
            <a:pPr indent="-311150" lvl="0" marL="457200" rtl="0" algn="l">
              <a:spcBef>
                <a:spcPts val="1200"/>
              </a:spcBef>
              <a:spcAft>
                <a:spcPts val="0"/>
              </a:spcAft>
              <a:buSzPts val="1300"/>
              <a:buChar char="●"/>
            </a:pPr>
            <a:r>
              <a:rPr lang="en-GB"/>
              <a:t>MISP</a:t>
            </a:r>
            <a:endParaRPr/>
          </a:p>
          <a:p>
            <a:pPr indent="-311150" lvl="0" marL="457200" rtl="0" algn="l">
              <a:spcBef>
                <a:spcPts val="0"/>
              </a:spcBef>
              <a:spcAft>
                <a:spcPts val="0"/>
              </a:spcAft>
              <a:buSzPts val="1300"/>
              <a:buChar char="●"/>
            </a:pPr>
            <a:r>
              <a:rPr lang="en-GB"/>
              <a:t>Ticketing system</a:t>
            </a:r>
            <a:endParaRPr/>
          </a:p>
          <a:p>
            <a:pPr indent="-311150" lvl="0" marL="457200" rtl="0" algn="l">
              <a:spcBef>
                <a:spcPts val="0"/>
              </a:spcBef>
              <a:spcAft>
                <a:spcPts val="0"/>
              </a:spcAft>
              <a:buSzPts val="1300"/>
              <a:buChar char="●"/>
            </a:pPr>
            <a:r>
              <a:rPr lang="en-GB"/>
              <a:t>Googledocs</a:t>
            </a:r>
            <a:endParaRPr/>
          </a:p>
          <a:p>
            <a:pPr indent="-311150" lvl="0" marL="457200" rtl="0" algn="l">
              <a:spcBef>
                <a:spcPts val="0"/>
              </a:spcBef>
              <a:spcAft>
                <a:spcPts val="0"/>
              </a:spcAft>
              <a:buSzPts val="1300"/>
              <a:buChar char="●"/>
            </a:pPr>
            <a:r>
              <a:rPr lang="en-GB"/>
              <a:t>Spreadsheets</a:t>
            </a:r>
            <a:endParaRPr/>
          </a:p>
          <a:p>
            <a:pPr indent="0" lvl="0" marL="0" rtl="0" algn="l">
              <a:spcBef>
                <a:spcPts val="1200"/>
              </a:spcBef>
              <a:spcAft>
                <a:spcPts val="0"/>
              </a:spcAft>
              <a:buNone/>
            </a:pPr>
            <a:r>
              <a:rPr lang="en-GB"/>
              <a:t>Response</a:t>
            </a:r>
            <a:endParaRPr/>
          </a:p>
          <a:p>
            <a:pPr indent="-311150" lvl="0" marL="457200" rtl="0" algn="l">
              <a:spcBef>
                <a:spcPts val="1200"/>
              </a:spcBef>
              <a:spcAft>
                <a:spcPts val="0"/>
              </a:spcAft>
              <a:buSzPts val="1300"/>
              <a:buChar char="●"/>
            </a:pPr>
            <a:r>
              <a:rPr lang="en-GB"/>
              <a:t>Googledocs &amp; spreadsheets</a:t>
            </a:r>
            <a:endParaRPr/>
          </a:p>
        </p:txBody>
      </p:sp>
      <p:sp>
        <p:nvSpPr>
          <p:cNvPr id="374" name="Google Shape;374;p32"/>
          <p:cNvSpPr txBox="1"/>
          <p:nvPr>
            <p:ph idx="1" type="body"/>
          </p:nvPr>
        </p:nvSpPr>
        <p:spPr>
          <a:xfrm>
            <a:off x="3362850" y="827200"/>
            <a:ext cx="2418300" cy="35580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GB" sz="1310"/>
              <a:t>Analysis</a:t>
            </a:r>
            <a:endParaRPr sz="1310"/>
          </a:p>
          <a:p>
            <a:pPr indent="-311785" lvl="0" marL="457200" rtl="0" algn="l">
              <a:lnSpc>
                <a:spcPct val="95000"/>
              </a:lnSpc>
              <a:spcBef>
                <a:spcPts val="1200"/>
              </a:spcBef>
              <a:spcAft>
                <a:spcPts val="0"/>
              </a:spcAft>
              <a:buSzPts val="1310"/>
              <a:buChar char="●"/>
            </a:pPr>
            <a:r>
              <a:rPr lang="en-GB" sz="1310"/>
              <a:t>Jupyter notebooks</a:t>
            </a:r>
            <a:endParaRPr sz="1310"/>
          </a:p>
          <a:p>
            <a:pPr indent="-311785" lvl="0" marL="457200" rtl="0" algn="l">
              <a:lnSpc>
                <a:spcPct val="95000"/>
              </a:lnSpc>
              <a:spcBef>
                <a:spcPts val="0"/>
              </a:spcBef>
              <a:spcAft>
                <a:spcPts val="0"/>
              </a:spcAft>
              <a:buSzPts val="1310"/>
              <a:buChar char="●"/>
            </a:pPr>
            <a:r>
              <a:rPr lang="en-GB" sz="1310"/>
              <a:t>Python libraries</a:t>
            </a:r>
            <a:endParaRPr sz="1310"/>
          </a:p>
          <a:p>
            <a:pPr indent="-311785" lvl="0" marL="457200" rtl="0" algn="l">
              <a:lnSpc>
                <a:spcPct val="95000"/>
              </a:lnSpc>
              <a:spcBef>
                <a:spcPts val="0"/>
              </a:spcBef>
              <a:spcAft>
                <a:spcPts val="0"/>
              </a:spcAft>
              <a:buSzPts val="1310"/>
              <a:buChar char="●"/>
            </a:pPr>
            <a:r>
              <a:rPr lang="en-GB" sz="1310"/>
              <a:t>(Pandas)</a:t>
            </a:r>
            <a:endParaRPr sz="1310"/>
          </a:p>
          <a:p>
            <a:pPr indent="-311785" lvl="0" marL="457200" rtl="0" algn="l">
              <a:lnSpc>
                <a:spcPct val="95000"/>
              </a:lnSpc>
              <a:spcBef>
                <a:spcPts val="0"/>
              </a:spcBef>
              <a:spcAft>
                <a:spcPts val="0"/>
              </a:spcAft>
              <a:buSzPts val="1310"/>
              <a:buChar char="●"/>
            </a:pPr>
            <a:r>
              <a:rPr lang="en-GB" sz="1310"/>
              <a:t>Gephi</a:t>
            </a:r>
            <a:endParaRPr sz="1310"/>
          </a:p>
          <a:p>
            <a:pPr indent="-311785" lvl="0" marL="457200" rtl="0" algn="l">
              <a:lnSpc>
                <a:spcPct val="95000"/>
              </a:lnSpc>
              <a:spcBef>
                <a:spcPts val="0"/>
              </a:spcBef>
              <a:spcAft>
                <a:spcPts val="0"/>
              </a:spcAft>
              <a:buSzPts val="1310"/>
              <a:buChar char="●"/>
            </a:pPr>
            <a:r>
              <a:rPr lang="en-GB" sz="1310"/>
              <a:t>AMITT Navigator</a:t>
            </a:r>
            <a:endParaRPr sz="1310"/>
          </a:p>
          <a:p>
            <a:pPr indent="-311785" lvl="0" marL="457200" rtl="0" algn="l">
              <a:lnSpc>
                <a:spcPct val="95000"/>
              </a:lnSpc>
              <a:spcBef>
                <a:spcPts val="0"/>
              </a:spcBef>
              <a:spcAft>
                <a:spcPts val="0"/>
              </a:spcAft>
              <a:buSzPts val="1310"/>
              <a:buChar char="●"/>
            </a:pPr>
            <a:r>
              <a:rPr lang="en-GB" sz="1310"/>
              <a:t>inVid</a:t>
            </a:r>
            <a:endParaRPr sz="1310"/>
          </a:p>
          <a:p>
            <a:pPr indent="-311785" lvl="0" marL="457200" rtl="0" algn="l">
              <a:lnSpc>
                <a:spcPct val="95000"/>
              </a:lnSpc>
              <a:spcBef>
                <a:spcPts val="0"/>
              </a:spcBef>
              <a:spcAft>
                <a:spcPts val="0"/>
              </a:spcAft>
              <a:buSzPts val="1310"/>
              <a:buChar char="●"/>
            </a:pPr>
            <a:r>
              <a:rPr lang="en-GB" sz="1310"/>
              <a:t>BuiltWith</a:t>
            </a:r>
            <a:endParaRPr sz="1310"/>
          </a:p>
          <a:p>
            <a:pPr indent="0" lvl="0" marL="0" rtl="0" algn="l">
              <a:lnSpc>
                <a:spcPct val="95000"/>
              </a:lnSpc>
              <a:spcBef>
                <a:spcPts val="1200"/>
              </a:spcBef>
              <a:spcAft>
                <a:spcPts val="0"/>
              </a:spcAft>
              <a:buNone/>
            </a:pPr>
            <a:r>
              <a:t/>
            </a:r>
            <a:endParaRPr sz="1310"/>
          </a:p>
          <a:p>
            <a:pPr indent="0" lvl="0" marL="0" rtl="0" algn="l">
              <a:lnSpc>
                <a:spcPct val="95000"/>
              </a:lnSpc>
              <a:spcBef>
                <a:spcPts val="1200"/>
              </a:spcBef>
              <a:spcAft>
                <a:spcPts val="1200"/>
              </a:spcAft>
              <a:buSzPts val="770"/>
              <a:buNone/>
            </a:pPr>
            <a:r>
              <a:t/>
            </a:r>
            <a:endParaRPr sz="131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3"/>
          <p:cNvSpPr txBox="1"/>
          <p:nvPr>
            <p:ph type="title"/>
          </p:nvPr>
        </p:nvSpPr>
        <p:spPr>
          <a:xfrm>
            <a:off x="387900" y="291775"/>
            <a:ext cx="83682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Jupyter notebook</a:t>
            </a:r>
            <a:endParaRPr/>
          </a:p>
        </p:txBody>
      </p:sp>
      <p:sp>
        <p:nvSpPr>
          <p:cNvPr id="380" name="Google Shape;380;p33"/>
          <p:cNvSpPr txBox="1"/>
          <p:nvPr/>
        </p:nvSpPr>
        <p:spPr>
          <a:xfrm>
            <a:off x="0" y="3145600"/>
            <a:ext cx="3666300" cy="52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300" u="sng">
                <a:solidFill>
                  <a:schemeClr val="dk2"/>
                </a:solidFill>
                <a:hlinkClick r:id="rId3">
                  <a:extLst>
                    <a:ext uri="{A12FA001-AC4F-418D-AE19-62706E023703}">
                      <ahyp:hlinkClr val="tx"/>
                    </a:ext>
                  </a:extLst>
                </a:hlinkClick>
              </a:rPr>
              <a:t>https://www.anaconda.com/products/individual</a:t>
            </a:r>
            <a:endParaRPr sz="1300">
              <a:solidFill>
                <a:schemeClr val="dk2"/>
              </a:solidFill>
              <a:latin typeface="Roboto"/>
              <a:ea typeface="Roboto"/>
              <a:cs typeface="Roboto"/>
              <a:sym typeface="Roboto"/>
            </a:endParaRPr>
          </a:p>
        </p:txBody>
      </p:sp>
      <p:pic>
        <p:nvPicPr>
          <p:cNvPr id="381" name="Google Shape;381;p33"/>
          <p:cNvPicPr preferRelativeResize="0"/>
          <p:nvPr/>
        </p:nvPicPr>
        <p:blipFill>
          <a:blip r:embed="rId4">
            <a:alphaModFix/>
          </a:blip>
          <a:stretch>
            <a:fillRect/>
          </a:stretch>
        </p:blipFill>
        <p:spPr>
          <a:xfrm>
            <a:off x="237825" y="1235100"/>
            <a:ext cx="3207475" cy="1863725"/>
          </a:xfrm>
          <a:prstGeom prst="rect">
            <a:avLst/>
          </a:prstGeom>
          <a:noFill/>
          <a:ln>
            <a:noFill/>
          </a:ln>
        </p:spPr>
      </p:pic>
      <p:pic>
        <p:nvPicPr>
          <p:cNvPr id="382" name="Google Shape;382;p33"/>
          <p:cNvPicPr preferRelativeResize="0"/>
          <p:nvPr/>
        </p:nvPicPr>
        <p:blipFill>
          <a:blip r:embed="rId5">
            <a:alphaModFix/>
          </a:blip>
          <a:stretch>
            <a:fillRect/>
          </a:stretch>
        </p:blipFill>
        <p:spPr>
          <a:xfrm>
            <a:off x="3970800" y="1098350"/>
            <a:ext cx="5010901" cy="2641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Organising analysis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5"/>
          <p:cNvSpPr txBox="1"/>
          <p:nvPr>
            <p:ph type="title"/>
          </p:nvPr>
        </p:nvSpPr>
        <p:spPr>
          <a:xfrm>
            <a:off x="387900" y="19297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Analysis types</a:t>
            </a:r>
            <a:endParaRPr/>
          </a:p>
        </p:txBody>
      </p:sp>
      <p:sp>
        <p:nvSpPr>
          <p:cNvPr id="393" name="Google Shape;393;p35"/>
          <p:cNvSpPr txBox="1"/>
          <p:nvPr>
            <p:ph idx="1" type="body"/>
          </p:nvPr>
        </p:nvSpPr>
        <p:spPr>
          <a:xfrm>
            <a:off x="387900" y="1052800"/>
            <a:ext cx="8368200" cy="3507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b="1" lang="en-GB" sz="1400"/>
              <a:t>Threat intelligence</a:t>
            </a:r>
            <a:r>
              <a:rPr lang="en-GB" sz="1400"/>
              <a:t>: “information an organization uses to understand the threats that have, will, or are currently targeting the organization. This info is used to prepare, prevent, and identify cyber threats looking to take advantage of valuable resources. “</a:t>
            </a:r>
            <a:endParaRPr sz="1400"/>
          </a:p>
          <a:p>
            <a:pPr indent="-317500" lvl="0" marL="457200" rtl="0" algn="l">
              <a:lnSpc>
                <a:spcPct val="115000"/>
              </a:lnSpc>
              <a:spcBef>
                <a:spcPts val="0"/>
              </a:spcBef>
              <a:spcAft>
                <a:spcPts val="0"/>
              </a:spcAft>
              <a:buSzPts val="1400"/>
              <a:buChar char="●"/>
            </a:pPr>
            <a:r>
              <a:rPr b="1" lang="en-GB" sz="1400"/>
              <a:t>Intelligence analysis</a:t>
            </a:r>
            <a:r>
              <a:rPr lang="en-GB" sz="1400"/>
              <a:t>: “process of taking known information about situations and entities of strategic, operational, or tactical importance, characterizing the known, and, with appropriate statements of probability, the future actions in those situations and by those entities”</a:t>
            </a:r>
            <a:endParaRPr sz="1400"/>
          </a:p>
          <a:p>
            <a:pPr indent="-317500" lvl="0" marL="457200" rtl="0" algn="l">
              <a:lnSpc>
                <a:spcPct val="115000"/>
              </a:lnSpc>
              <a:spcBef>
                <a:spcPts val="0"/>
              </a:spcBef>
              <a:spcAft>
                <a:spcPts val="0"/>
              </a:spcAft>
              <a:buSzPts val="1400"/>
              <a:buChar char="●"/>
            </a:pPr>
            <a:r>
              <a:rPr b="1" lang="en-GB" sz="1400"/>
              <a:t>OSINT</a:t>
            </a:r>
            <a:r>
              <a:rPr lang="en-GB" sz="1400"/>
              <a:t>: “intelligence produced from publicly available information that is collected, exploited, and disseminated in a timely manner to an appropriate audience for the purpose of addressing a specific intelligence requirement.”</a:t>
            </a:r>
            <a:endParaRPr sz="1400"/>
          </a:p>
          <a:p>
            <a:pPr indent="-317500" lvl="0" marL="457200" rtl="0" algn="l">
              <a:lnSpc>
                <a:spcPct val="115000"/>
              </a:lnSpc>
              <a:spcBef>
                <a:spcPts val="0"/>
              </a:spcBef>
              <a:spcAft>
                <a:spcPts val="0"/>
              </a:spcAft>
              <a:buSzPts val="1400"/>
              <a:buChar char="●"/>
            </a:pPr>
            <a:r>
              <a:rPr b="1" lang="en-GB" sz="1400"/>
              <a:t>Data science</a:t>
            </a:r>
            <a:r>
              <a:rPr lang="en-GB"/>
              <a:t>:</a:t>
            </a:r>
            <a:r>
              <a:rPr lang="en-GB" sz="1400"/>
              <a:t> “the field of study that combines domain expertise, programming skills, and knowledge of mathematics and statistics to extract meaningful insights from data”</a:t>
            </a:r>
            <a:endParaRPr sz="1400"/>
          </a:p>
          <a:p>
            <a:pPr indent="0" lvl="0" marL="0" rtl="0" algn="l">
              <a:lnSpc>
                <a:spcPct val="115000"/>
              </a:lnSpc>
              <a:spcBef>
                <a:spcPts val="1600"/>
              </a:spcBef>
              <a:spcAft>
                <a:spcPts val="1600"/>
              </a:spcAft>
              <a:buSzPts val="1800"/>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6"/>
          <p:cNvSpPr txBox="1"/>
          <p:nvPr>
            <p:ph type="title"/>
          </p:nvPr>
        </p:nvSpPr>
        <p:spPr>
          <a:xfrm>
            <a:off x="110550" y="101325"/>
            <a:ext cx="8223600" cy="59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Tactical tasks</a:t>
            </a:r>
            <a:endParaRPr/>
          </a:p>
        </p:txBody>
      </p:sp>
      <p:sp>
        <p:nvSpPr>
          <p:cNvPr id="399" name="Google Shape;399;p36"/>
          <p:cNvSpPr txBox="1"/>
          <p:nvPr>
            <p:ph idx="1" type="body"/>
          </p:nvPr>
        </p:nvSpPr>
        <p:spPr>
          <a:xfrm>
            <a:off x="221050" y="780425"/>
            <a:ext cx="8113200" cy="3751200"/>
          </a:xfrm>
          <a:prstGeom prst="rect">
            <a:avLst/>
          </a:prstGeom>
        </p:spPr>
        <p:txBody>
          <a:bodyPr anchorCtr="0" anchor="t" bIns="91425" lIns="91425" spcFirstLastPara="1" rIns="91425" wrap="square" tIns="91425">
            <a:noAutofit/>
          </a:bodyPr>
          <a:lstStyle/>
          <a:p>
            <a:pPr indent="-330200" lvl="0" marL="457200" rtl="0" algn="l">
              <a:lnSpc>
                <a:spcPct val="105000"/>
              </a:lnSpc>
              <a:spcBef>
                <a:spcPts val="0"/>
              </a:spcBef>
              <a:spcAft>
                <a:spcPts val="0"/>
              </a:spcAft>
              <a:buSzPts val="1600"/>
              <a:buChar char="●"/>
            </a:pPr>
            <a:r>
              <a:rPr lang="en-GB" sz="1600"/>
              <a:t>Credibility/ Verification</a:t>
            </a:r>
            <a:endParaRPr sz="1600"/>
          </a:p>
          <a:p>
            <a:pPr indent="-317500" lvl="1" marL="914400" rtl="0" algn="l">
              <a:lnSpc>
                <a:spcPct val="105000"/>
              </a:lnSpc>
              <a:spcBef>
                <a:spcPts val="0"/>
              </a:spcBef>
              <a:spcAft>
                <a:spcPts val="0"/>
              </a:spcAft>
              <a:buSzPts val="1400"/>
              <a:buChar char="○"/>
            </a:pPr>
            <a:r>
              <a:rPr lang="en-GB" sz="1400"/>
              <a:t>Fact-checking: verify article, image, video etc doesn’t contain disinformation. </a:t>
            </a:r>
            <a:endParaRPr sz="1400"/>
          </a:p>
          <a:p>
            <a:pPr indent="-317500" lvl="1" marL="914400" rtl="0" algn="l">
              <a:lnSpc>
                <a:spcPct val="105000"/>
              </a:lnSpc>
              <a:spcBef>
                <a:spcPts val="0"/>
              </a:spcBef>
              <a:spcAft>
                <a:spcPts val="0"/>
              </a:spcAft>
              <a:buSzPts val="1400"/>
              <a:buChar char="○"/>
            </a:pPr>
            <a:r>
              <a:rPr lang="en-GB" sz="1400"/>
              <a:t>Source-checking: verify source (publisher, domain etc) doesn’t distribute disinformation.  </a:t>
            </a:r>
            <a:endParaRPr sz="1400"/>
          </a:p>
          <a:p>
            <a:pPr indent="0" lvl="0" marL="0" rtl="0" algn="l">
              <a:lnSpc>
                <a:spcPct val="105000"/>
              </a:lnSpc>
              <a:spcBef>
                <a:spcPts val="1200"/>
              </a:spcBef>
              <a:spcAft>
                <a:spcPts val="0"/>
              </a:spcAft>
              <a:buNone/>
            </a:pPr>
            <a:r>
              <a:t/>
            </a:r>
            <a:endParaRPr sz="1600"/>
          </a:p>
          <a:p>
            <a:pPr indent="-330200" lvl="0" marL="457200" rtl="0" algn="l">
              <a:lnSpc>
                <a:spcPct val="105000"/>
              </a:lnSpc>
              <a:spcBef>
                <a:spcPts val="1200"/>
              </a:spcBef>
              <a:spcAft>
                <a:spcPts val="0"/>
              </a:spcAft>
              <a:buSzPts val="1600"/>
              <a:buChar char="●"/>
            </a:pPr>
            <a:r>
              <a:rPr lang="en-GB" sz="1600"/>
              <a:t>Network detection</a:t>
            </a:r>
            <a:endParaRPr sz="1600"/>
          </a:p>
          <a:p>
            <a:pPr indent="-317500" lvl="1" marL="914400" rtl="0" algn="l">
              <a:lnSpc>
                <a:spcPct val="105000"/>
              </a:lnSpc>
              <a:spcBef>
                <a:spcPts val="0"/>
              </a:spcBef>
              <a:spcAft>
                <a:spcPts val="0"/>
              </a:spcAft>
              <a:buSzPts val="1400"/>
              <a:buChar char="○"/>
            </a:pPr>
            <a:r>
              <a:rPr lang="en-GB" sz="1400"/>
              <a:t>Pinkslime  finding: find inauthentic website networks </a:t>
            </a:r>
            <a:endParaRPr sz="1400"/>
          </a:p>
          <a:p>
            <a:pPr indent="-317500" lvl="1" marL="914400" rtl="0" algn="l">
              <a:lnSpc>
                <a:spcPct val="105000"/>
              </a:lnSpc>
              <a:spcBef>
                <a:spcPts val="0"/>
              </a:spcBef>
              <a:spcAft>
                <a:spcPts val="0"/>
              </a:spcAft>
              <a:buSzPts val="1400"/>
              <a:buChar char="○"/>
            </a:pPr>
            <a:r>
              <a:rPr lang="en-GB" sz="1400"/>
              <a:t>Network finding: find inauthentic account networks (including botnets)</a:t>
            </a:r>
            <a:endParaRPr sz="1400"/>
          </a:p>
          <a:p>
            <a:pPr indent="0" lvl="0" marL="0" rtl="0" algn="l">
              <a:lnSpc>
                <a:spcPct val="105000"/>
              </a:lnSpc>
              <a:spcBef>
                <a:spcPts val="1200"/>
              </a:spcBef>
              <a:spcAft>
                <a:spcPts val="0"/>
              </a:spcAft>
              <a:buNone/>
            </a:pPr>
            <a:r>
              <a:t/>
            </a:r>
            <a:endParaRPr sz="1600"/>
          </a:p>
          <a:p>
            <a:pPr indent="-330200" lvl="0" marL="457200" rtl="0" algn="l">
              <a:lnSpc>
                <a:spcPct val="105000"/>
              </a:lnSpc>
              <a:spcBef>
                <a:spcPts val="1200"/>
              </a:spcBef>
              <a:spcAft>
                <a:spcPts val="0"/>
              </a:spcAft>
              <a:buSzPts val="1600"/>
              <a:buChar char="●"/>
            </a:pPr>
            <a:r>
              <a:rPr lang="en-GB" sz="1600"/>
              <a:t>Activity analysis</a:t>
            </a:r>
            <a:endParaRPr sz="1600"/>
          </a:p>
          <a:p>
            <a:pPr indent="-317500" lvl="1" marL="914400" rtl="0" algn="l">
              <a:lnSpc>
                <a:spcPct val="105000"/>
              </a:lnSpc>
              <a:spcBef>
                <a:spcPts val="0"/>
              </a:spcBef>
              <a:spcAft>
                <a:spcPts val="0"/>
              </a:spcAft>
              <a:buSzPts val="1400"/>
              <a:buChar char="○"/>
            </a:pPr>
            <a:r>
              <a:rPr lang="en-GB" sz="1400"/>
              <a:t>Detect computational amplification</a:t>
            </a:r>
            <a:endParaRPr sz="1400"/>
          </a:p>
          <a:p>
            <a:pPr indent="-317500" lvl="1" marL="914400" rtl="0" algn="l">
              <a:lnSpc>
                <a:spcPct val="105000"/>
              </a:lnSpc>
              <a:spcBef>
                <a:spcPts val="0"/>
              </a:spcBef>
              <a:spcAft>
                <a:spcPts val="0"/>
              </a:spcAft>
              <a:buSzPts val="1400"/>
              <a:buChar char="○"/>
            </a:pPr>
            <a:r>
              <a:rPr lang="en-GB" sz="1400"/>
              <a:t>Detect fake accounts</a:t>
            </a:r>
            <a:endParaRPr sz="1400"/>
          </a:p>
          <a:p>
            <a:pPr indent="-317500" lvl="2" marL="1371600" rtl="0" algn="l">
              <a:lnSpc>
                <a:spcPct val="105000"/>
              </a:lnSpc>
              <a:spcBef>
                <a:spcPts val="0"/>
              </a:spcBef>
              <a:spcAft>
                <a:spcPts val="0"/>
              </a:spcAft>
              <a:buSzPts val="1400"/>
              <a:buChar char="■"/>
            </a:pPr>
            <a:r>
              <a:rPr lang="en-GB" sz="1400"/>
              <a:t>(e.g. Look at patterns of account creation dates for popular messages)</a:t>
            </a:r>
            <a:endParaRPr sz="1400"/>
          </a:p>
          <a:p>
            <a:pPr indent="-317500" lvl="1" marL="914400" rtl="0" algn="l">
              <a:lnSpc>
                <a:spcPct val="105000"/>
              </a:lnSpc>
              <a:spcBef>
                <a:spcPts val="0"/>
              </a:spcBef>
              <a:spcAft>
                <a:spcPts val="0"/>
              </a:spcAft>
              <a:buSzPts val="1400"/>
              <a:buChar char="○"/>
            </a:pPr>
            <a:r>
              <a:rPr lang="en-GB" sz="1400"/>
              <a:t>Detect, track and analyse narratives</a:t>
            </a:r>
            <a:endParaRPr sz="1400"/>
          </a:p>
          <a:p>
            <a:pPr indent="0" lvl="0" marL="0" rtl="0" algn="l">
              <a:lnSpc>
                <a:spcPct val="105000"/>
              </a:lnSpc>
              <a:spcBef>
                <a:spcPts val="1200"/>
              </a:spcBef>
              <a:spcAft>
                <a:spcPts val="1200"/>
              </a:spcAft>
              <a:buNone/>
            </a:pPr>
            <a:r>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7"/>
          <p:cNvSpPr txBox="1"/>
          <p:nvPr>
            <p:ph type="title"/>
          </p:nvPr>
        </p:nvSpPr>
        <p:spPr>
          <a:xfrm>
            <a:off x="387900" y="-912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Data Science Process</a:t>
            </a:r>
            <a:endParaRPr/>
          </a:p>
        </p:txBody>
      </p:sp>
      <p:pic>
        <p:nvPicPr>
          <p:cNvPr id="405" name="Google Shape;405;p37"/>
          <p:cNvPicPr preferRelativeResize="0"/>
          <p:nvPr/>
        </p:nvPicPr>
        <p:blipFill rotWithShape="1">
          <a:blip r:embed="rId3">
            <a:alphaModFix/>
          </a:blip>
          <a:srcRect b="0" l="0" r="0" t="0"/>
          <a:stretch/>
        </p:blipFill>
        <p:spPr>
          <a:xfrm>
            <a:off x="912500" y="535499"/>
            <a:ext cx="7435850" cy="3807500"/>
          </a:xfrm>
          <a:prstGeom prst="rect">
            <a:avLst/>
          </a:prstGeom>
          <a:noFill/>
          <a:ln>
            <a:noFill/>
          </a:ln>
        </p:spPr>
      </p:pic>
      <p:sp>
        <p:nvSpPr>
          <p:cNvPr id="406" name="Google Shape;406;p37"/>
          <p:cNvSpPr txBox="1"/>
          <p:nvPr/>
        </p:nvSpPr>
        <p:spPr>
          <a:xfrm>
            <a:off x="387900" y="4433450"/>
            <a:ext cx="8368200" cy="27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sng" cap="none" strike="noStrike">
                <a:solidFill>
                  <a:schemeClr val="hlink"/>
                </a:solidFill>
                <a:latin typeface="Arial"/>
                <a:ea typeface="Arial"/>
                <a:cs typeface="Arial"/>
                <a:sym typeface="Arial"/>
                <a:hlinkClick r:id="rId4"/>
              </a:rPr>
              <a:t>https://medium.com/the-mission/deconstructing-data-science-breaking-the-complex-craft-into-its-simplest-parts-15b15420df21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Organising s</a:t>
            </a:r>
            <a:r>
              <a:rPr lang="en-GB"/>
              <a:t>haring / Reporting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1"/>
          <p:cNvSpPr txBox="1"/>
          <p:nvPr>
            <p:ph type="title"/>
          </p:nvPr>
        </p:nvSpPr>
        <p:spPr>
          <a:xfrm>
            <a:off x="198800" y="0"/>
            <a:ext cx="8682900" cy="64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Practical response</a:t>
            </a:r>
            <a:endParaRPr/>
          </a:p>
        </p:txBody>
      </p:sp>
      <p:sp>
        <p:nvSpPr>
          <p:cNvPr id="304" name="Google Shape;304;p21"/>
          <p:cNvSpPr txBox="1"/>
          <p:nvPr>
            <p:ph idx="1" type="body"/>
          </p:nvPr>
        </p:nvSpPr>
        <p:spPr>
          <a:xfrm>
            <a:off x="267850" y="808050"/>
            <a:ext cx="3430500" cy="3723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GB">
                <a:solidFill>
                  <a:srgbClr val="000000"/>
                </a:solidFill>
                <a:latin typeface="Avenir"/>
                <a:ea typeface="Avenir"/>
                <a:cs typeface="Avenir"/>
                <a:sym typeface="Avenir"/>
              </a:rPr>
              <a:t>Practical: response</a:t>
            </a:r>
            <a:endParaRPr b="1">
              <a:solidFill>
                <a:srgbClr val="000000"/>
              </a:solidFill>
              <a:latin typeface="Avenir"/>
              <a:ea typeface="Avenir"/>
              <a:cs typeface="Avenir"/>
              <a:sym typeface="Avenir"/>
            </a:endParaRPr>
          </a:p>
          <a:p>
            <a:pPr indent="-311150" lvl="0" marL="457200" rtl="0" algn="l">
              <a:lnSpc>
                <a:spcPct val="100000"/>
              </a:lnSpc>
              <a:spcBef>
                <a:spcPts val="0"/>
              </a:spcBef>
              <a:spcAft>
                <a:spcPts val="0"/>
              </a:spcAft>
              <a:buClr>
                <a:srgbClr val="000000"/>
              </a:buClr>
              <a:buSzPts val="1300"/>
              <a:buFont typeface="Avenir"/>
              <a:buChar char="●"/>
            </a:pPr>
            <a:r>
              <a:rPr lang="en-GB">
                <a:solidFill>
                  <a:srgbClr val="000000"/>
                </a:solidFill>
                <a:latin typeface="Avenir"/>
                <a:ea typeface="Avenir"/>
                <a:cs typeface="Avenir"/>
                <a:sym typeface="Avenir"/>
              </a:rPr>
              <a:t>Setting up a process</a:t>
            </a:r>
            <a:endParaRPr sz="1500">
              <a:solidFill>
                <a:srgbClr val="000000"/>
              </a:solidFill>
              <a:latin typeface="Avenir"/>
              <a:ea typeface="Avenir"/>
              <a:cs typeface="Avenir"/>
              <a:sym typeface="Avenir"/>
            </a:endParaRPr>
          </a:p>
          <a:p>
            <a:pPr indent="-311150" lvl="0" marL="457200" rtl="0" algn="l">
              <a:lnSpc>
                <a:spcPct val="100000"/>
              </a:lnSpc>
              <a:spcBef>
                <a:spcPts val="0"/>
              </a:spcBef>
              <a:spcAft>
                <a:spcPts val="0"/>
              </a:spcAft>
              <a:buClr>
                <a:srgbClr val="000000"/>
              </a:buClr>
              <a:buSzPts val="1300"/>
              <a:buFont typeface="Avenir"/>
              <a:buChar char="●"/>
            </a:pPr>
            <a:r>
              <a:rPr lang="en-GB">
                <a:solidFill>
                  <a:srgbClr val="000000"/>
                </a:solidFill>
                <a:latin typeface="Avenir"/>
                <a:ea typeface="Avenir"/>
                <a:cs typeface="Avenir"/>
                <a:sym typeface="Avenir"/>
              </a:rPr>
              <a:t>Choosing tools</a:t>
            </a:r>
            <a:endParaRPr sz="1500">
              <a:solidFill>
                <a:srgbClr val="000000"/>
              </a:solidFill>
              <a:latin typeface="Avenir"/>
              <a:ea typeface="Avenir"/>
              <a:cs typeface="Avenir"/>
              <a:sym typeface="Avenir"/>
            </a:endParaRPr>
          </a:p>
          <a:p>
            <a:pPr indent="-311150" lvl="0" marL="457200" rtl="0" algn="l">
              <a:lnSpc>
                <a:spcPct val="100000"/>
              </a:lnSpc>
              <a:spcBef>
                <a:spcPts val="0"/>
              </a:spcBef>
              <a:spcAft>
                <a:spcPts val="0"/>
              </a:spcAft>
              <a:buClr>
                <a:srgbClr val="000000"/>
              </a:buClr>
              <a:buSzPts val="1300"/>
              <a:buFont typeface="Avenir"/>
              <a:buChar char="●"/>
            </a:pPr>
            <a:r>
              <a:rPr lang="en-GB">
                <a:solidFill>
                  <a:srgbClr val="000000"/>
                </a:solidFill>
                <a:latin typeface="Avenir"/>
                <a:ea typeface="Avenir"/>
                <a:cs typeface="Avenir"/>
                <a:sym typeface="Avenir"/>
              </a:rPr>
              <a:t>Collecting data (social, text, image)</a:t>
            </a:r>
            <a:endParaRPr sz="1500">
              <a:solidFill>
                <a:srgbClr val="000000"/>
              </a:solidFill>
              <a:latin typeface="Avenir"/>
              <a:ea typeface="Avenir"/>
              <a:cs typeface="Avenir"/>
              <a:sym typeface="Avenir"/>
            </a:endParaRPr>
          </a:p>
          <a:p>
            <a:pPr indent="0" lvl="0" marL="457200" rtl="0" algn="l">
              <a:lnSpc>
                <a:spcPct val="100000"/>
              </a:lnSpc>
              <a:spcBef>
                <a:spcPts val="0"/>
              </a:spcBef>
              <a:spcAft>
                <a:spcPts val="0"/>
              </a:spcAft>
              <a:buNone/>
            </a:pPr>
            <a:r>
              <a:t/>
            </a:r>
            <a:endParaRPr sz="1500">
              <a:solidFill>
                <a:srgbClr val="000000"/>
              </a:solidFill>
              <a:latin typeface="Avenir"/>
              <a:ea typeface="Avenir"/>
              <a:cs typeface="Avenir"/>
              <a:sym typeface="Avenir"/>
            </a:endParaRPr>
          </a:p>
          <a:p>
            <a:pPr indent="0" lvl="0" marL="0" rtl="0" algn="l">
              <a:lnSpc>
                <a:spcPct val="100000"/>
              </a:lnSpc>
              <a:spcBef>
                <a:spcPts val="0"/>
              </a:spcBef>
              <a:spcAft>
                <a:spcPts val="0"/>
              </a:spcAft>
              <a:buNone/>
            </a:pPr>
            <a:r>
              <a:t/>
            </a:r>
            <a:endParaRPr sz="1500">
              <a:solidFill>
                <a:srgbClr val="000000"/>
              </a:solidFill>
              <a:latin typeface="Avenir"/>
              <a:ea typeface="Avenir"/>
              <a:cs typeface="Avenir"/>
              <a:sym typeface="Avenir"/>
            </a:endParaRPr>
          </a:p>
          <a:p>
            <a:pPr indent="0" lvl="0" marL="0" rtl="0" algn="l">
              <a:lnSpc>
                <a:spcPct val="100000"/>
              </a:lnSpc>
              <a:spcBef>
                <a:spcPts val="0"/>
              </a:spcBef>
              <a:spcAft>
                <a:spcPts val="0"/>
              </a:spcAft>
              <a:buNone/>
            </a:pPr>
            <a:r>
              <a:t/>
            </a:r>
            <a:endParaRPr sz="1600"/>
          </a:p>
        </p:txBody>
      </p:sp>
      <p:sp>
        <p:nvSpPr>
          <p:cNvPr id="305" name="Google Shape;305;p21"/>
          <p:cNvSpPr txBox="1"/>
          <p:nvPr>
            <p:ph idx="2" type="body"/>
          </p:nvPr>
        </p:nvSpPr>
        <p:spPr>
          <a:xfrm>
            <a:off x="4903650" y="808050"/>
            <a:ext cx="3430500" cy="37236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Clr>
                <a:srgbClr val="000000"/>
              </a:buClr>
              <a:buSzPts val="1300"/>
              <a:buFont typeface="Avenir"/>
              <a:buChar char="●"/>
            </a:pPr>
            <a:r>
              <a:rPr lang="en-GB">
                <a:solidFill>
                  <a:srgbClr val="000000"/>
                </a:solidFill>
                <a:latin typeface="Avenir"/>
                <a:ea typeface="Avenir"/>
                <a:cs typeface="Avenir"/>
                <a:sym typeface="Avenir"/>
              </a:rPr>
              <a:t>Building investigation communities</a:t>
            </a:r>
            <a:endParaRPr sz="1500">
              <a:solidFill>
                <a:srgbClr val="000000"/>
              </a:solidFill>
              <a:latin typeface="Avenir"/>
              <a:ea typeface="Avenir"/>
              <a:cs typeface="Avenir"/>
              <a:sym typeface="Avenir"/>
            </a:endParaRPr>
          </a:p>
          <a:p>
            <a:pPr indent="-311150" lvl="0" marL="457200" rtl="0" algn="l">
              <a:lnSpc>
                <a:spcPct val="100000"/>
              </a:lnSpc>
              <a:spcBef>
                <a:spcPts val="0"/>
              </a:spcBef>
              <a:spcAft>
                <a:spcPts val="0"/>
              </a:spcAft>
              <a:buClr>
                <a:srgbClr val="000000"/>
              </a:buClr>
              <a:buSzPts val="1300"/>
              <a:buFont typeface="Avenir"/>
              <a:buChar char="●"/>
            </a:pPr>
            <a:r>
              <a:rPr lang="en-GB">
                <a:solidFill>
                  <a:srgbClr val="000000"/>
                </a:solidFill>
                <a:latin typeface="Avenir"/>
                <a:ea typeface="Avenir"/>
                <a:cs typeface="Avenir"/>
                <a:sym typeface="Avenir"/>
              </a:rPr>
              <a:t>Overlapping communities: cognitive security, OSINT, information security. </a:t>
            </a:r>
            <a:endParaRPr sz="1500">
              <a:solidFill>
                <a:srgbClr val="000000"/>
              </a:solidFill>
              <a:latin typeface="Avenir"/>
              <a:ea typeface="Avenir"/>
              <a:cs typeface="Avenir"/>
              <a:sym typeface="Avenir"/>
            </a:endParaRPr>
          </a:p>
          <a:p>
            <a:pPr indent="-311150" lvl="0" marL="457200" rtl="0" algn="l">
              <a:lnSpc>
                <a:spcPct val="100000"/>
              </a:lnSpc>
              <a:spcBef>
                <a:spcPts val="0"/>
              </a:spcBef>
              <a:spcAft>
                <a:spcPts val="0"/>
              </a:spcAft>
              <a:buClr>
                <a:srgbClr val="000000"/>
              </a:buClr>
              <a:buSzPts val="1300"/>
              <a:buFont typeface="Avenir"/>
              <a:buChar char="●"/>
            </a:pPr>
            <a:r>
              <a:rPr lang="en-GB">
                <a:solidFill>
                  <a:srgbClr val="000000"/>
                </a:solidFill>
                <a:latin typeface="Avenir"/>
                <a:ea typeface="Avenir"/>
                <a:cs typeface="Avenir"/>
                <a:sym typeface="Avenir"/>
              </a:rPr>
              <a:t>How to send data to responders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9"/>
          <p:cNvSpPr txBox="1"/>
          <p:nvPr>
            <p:ph type="title"/>
          </p:nvPr>
        </p:nvSpPr>
        <p:spPr>
          <a:xfrm>
            <a:off x="311700" y="-6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What’s in a report? </a:t>
            </a:r>
            <a:endParaRPr/>
          </a:p>
        </p:txBody>
      </p:sp>
      <p:pic>
        <p:nvPicPr>
          <p:cNvPr id="417" name="Google Shape;417;p39"/>
          <p:cNvPicPr preferRelativeResize="0"/>
          <p:nvPr/>
        </p:nvPicPr>
        <p:blipFill rotWithShape="1">
          <a:blip r:embed="rId3">
            <a:alphaModFix/>
          </a:blip>
          <a:srcRect b="0" l="0" r="0" t="0"/>
          <a:stretch/>
        </p:blipFill>
        <p:spPr>
          <a:xfrm>
            <a:off x="1549400" y="564000"/>
            <a:ext cx="6144700" cy="421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0"/>
          <p:cNvSpPr txBox="1"/>
          <p:nvPr>
            <p:ph type="title"/>
          </p:nvPr>
        </p:nvSpPr>
        <p:spPr>
          <a:xfrm>
            <a:off x="164698" y="-31826"/>
            <a:ext cx="8814600" cy="686100"/>
          </a:xfrm>
          <a:prstGeom prst="rect">
            <a:avLst/>
          </a:prstGeom>
          <a:noFill/>
          <a:ln>
            <a:noFill/>
          </a:ln>
        </p:spPr>
        <p:txBody>
          <a:bodyPr anchorCtr="0" anchor="b" bIns="91375" lIns="91375" spcFirstLastPara="1" rIns="91375" wrap="square" tIns="91375">
            <a:normAutofit/>
          </a:bodyPr>
          <a:lstStyle/>
          <a:p>
            <a:pPr indent="0" lvl="0" marL="0" marR="0" rtl="0" algn="l">
              <a:lnSpc>
                <a:spcPct val="100000"/>
              </a:lnSpc>
              <a:spcBef>
                <a:spcPts val="0"/>
              </a:spcBef>
              <a:spcAft>
                <a:spcPts val="0"/>
              </a:spcAft>
              <a:buClr>
                <a:srgbClr val="FFFFFF"/>
              </a:buClr>
              <a:buSzPts val="2800"/>
              <a:buFont typeface="Arial"/>
              <a:buNone/>
            </a:pPr>
            <a:r>
              <a:rPr lang="en-GB" sz="2800"/>
              <a:t>Information sharing</a:t>
            </a:r>
            <a:r>
              <a:rPr lang="en-GB" sz="2800"/>
              <a:t>: MISP</a:t>
            </a:r>
            <a:endParaRPr/>
          </a:p>
        </p:txBody>
      </p:sp>
      <p:sp>
        <p:nvSpPr>
          <p:cNvPr id="423" name="Google Shape;423;p40"/>
          <p:cNvSpPr txBox="1"/>
          <p:nvPr>
            <p:ph idx="1" type="body"/>
          </p:nvPr>
        </p:nvSpPr>
        <p:spPr>
          <a:xfrm>
            <a:off x="180533" y="943078"/>
            <a:ext cx="4231500" cy="3623400"/>
          </a:xfrm>
          <a:prstGeom prst="rect">
            <a:avLst/>
          </a:prstGeom>
          <a:noFill/>
          <a:ln>
            <a:noFill/>
          </a:ln>
        </p:spPr>
        <p:txBody>
          <a:bodyPr anchorCtr="0" anchor="t" bIns="91375" lIns="91375" spcFirstLastPara="1" rIns="91375" wrap="square" tIns="91375">
            <a:normAutofit lnSpcReduction="10000"/>
          </a:bodyPr>
          <a:lstStyle/>
          <a:p>
            <a:pPr indent="-241300" lvl="0" marL="330200" rtl="0" algn="l">
              <a:lnSpc>
                <a:spcPct val="115000"/>
              </a:lnSpc>
              <a:spcBef>
                <a:spcPts val="0"/>
              </a:spcBef>
              <a:spcAft>
                <a:spcPts val="0"/>
              </a:spcAft>
              <a:buSzPts val="1400"/>
              <a:buChar char="•"/>
            </a:pPr>
            <a:r>
              <a:rPr lang="en-GB" sz="1400"/>
              <a:t>Threat sharing standard with large community </a:t>
            </a:r>
            <a:endParaRPr/>
          </a:p>
          <a:p>
            <a:pPr indent="-304800" lvl="1" marL="736600" rtl="0" algn="l">
              <a:lnSpc>
                <a:spcPct val="115000"/>
              </a:lnSpc>
              <a:spcBef>
                <a:spcPts val="0"/>
              </a:spcBef>
              <a:spcAft>
                <a:spcPts val="0"/>
              </a:spcAft>
              <a:buSzPts val="1400"/>
              <a:buChar char="•"/>
            </a:pPr>
            <a:r>
              <a:rPr lang="en-GB" sz="1400"/>
              <a:t>EU funded (ENISA, CIRCL) </a:t>
            </a:r>
            <a:endParaRPr/>
          </a:p>
          <a:p>
            <a:pPr indent="-304800" lvl="1" marL="736600" rtl="0" algn="l">
              <a:lnSpc>
                <a:spcPct val="115000"/>
              </a:lnSpc>
              <a:spcBef>
                <a:spcPts val="0"/>
              </a:spcBef>
              <a:spcAft>
                <a:spcPts val="0"/>
              </a:spcAft>
              <a:buSzPts val="1400"/>
              <a:buChar char="•"/>
            </a:pPr>
            <a:r>
              <a:rPr lang="en-GB" sz="1400"/>
              <a:t>ISAC, ISAO, CERTs, CSIRTs</a:t>
            </a:r>
            <a:endParaRPr/>
          </a:p>
          <a:p>
            <a:pPr indent="-304800" lvl="1" marL="736600" rtl="0" algn="l">
              <a:lnSpc>
                <a:spcPct val="115000"/>
              </a:lnSpc>
              <a:spcBef>
                <a:spcPts val="0"/>
              </a:spcBef>
              <a:spcAft>
                <a:spcPts val="0"/>
              </a:spcAft>
              <a:buSzPts val="1400"/>
              <a:buChar char="•"/>
            </a:pPr>
            <a:r>
              <a:rPr lang="en-GB" sz="1400"/>
              <a:t>NATO, Military, Intelligence</a:t>
            </a:r>
            <a:endParaRPr/>
          </a:p>
          <a:p>
            <a:pPr indent="-304800" lvl="1" marL="736600" rtl="0" algn="l">
              <a:lnSpc>
                <a:spcPct val="115000"/>
              </a:lnSpc>
              <a:spcBef>
                <a:spcPts val="0"/>
              </a:spcBef>
              <a:spcAft>
                <a:spcPts val="0"/>
              </a:spcAft>
              <a:buSzPts val="1400"/>
              <a:buChar char="•"/>
            </a:pPr>
            <a:r>
              <a:rPr lang="en-GB" sz="1400"/>
              <a:t>Fortune 500’s</a:t>
            </a:r>
            <a:endParaRPr/>
          </a:p>
          <a:p>
            <a:pPr indent="-215900" lvl="1" marL="736600" rtl="0" algn="l">
              <a:lnSpc>
                <a:spcPct val="115000"/>
              </a:lnSpc>
              <a:spcBef>
                <a:spcPts val="0"/>
              </a:spcBef>
              <a:spcAft>
                <a:spcPts val="0"/>
              </a:spcAft>
              <a:buSzPts val="1400"/>
              <a:buNone/>
            </a:pPr>
            <a:r>
              <a:t/>
            </a:r>
            <a:endParaRPr sz="1400"/>
          </a:p>
          <a:p>
            <a:pPr indent="-241300" lvl="0" marL="330200" rtl="0" algn="l">
              <a:lnSpc>
                <a:spcPct val="115000"/>
              </a:lnSpc>
              <a:spcBef>
                <a:spcPts val="0"/>
              </a:spcBef>
              <a:spcAft>
                <a:spcPts val="0"/>
              </a:spcAft>
              <a:buSzPts val="1400"/>
              <a:buChar char="•"/>
            </a:pPr>
            <a:r>
              <a:rPr lang="en-GB" sz="1400"/>
              <a:t>Open data standards: MISP Core, STIX</a:t>
            </a:r>
            <a:endParaRPr/>
          </a:p>
          <a:p>
            <a:pPr indent="-152400" lvl="0" marL="330200" rtl="0" algn="l">
              <a:lnSpc>
                <a:spcPct val="115000"/>
              </a:lnSpc>
              <a:spcBef>
                <a:spcPts val="0"/>
              </a:spcBef>
              <a:spcAft>
                <a:spcPts val="0"/>
              </a:spcAft>
              <a:buSzPts val="1400"/>
              <a:buNone/>
            </a:pPr>
            <a:r>
              <a:t/>
            </a:r>
            <a:endParaRPr sz="1400"/>
          </a:p>
          <a:p>
            <a:pPr indent="-241300" lvl="0" marL="330200" rtl="0" algn="l">
              <a:lnSpc>
                <a:spcPct val="115000"/>
              </a:lnSpc>
              <a:spcBef>
                <a:spcPts val="0"/>
              </a:spcBef>
              <a:spcAft>
                <a:spcPts val="0"/>
              </a:spcAft>
              <a:buSzPts val="1400"/>
              <a:buChar char="•"/>
            </a:pPr>
            <a:r>
              <a:rPr lang="en-GB" sz="1400"/>
              <a:t>Connections: API push/pull, Email, Anomali ThreatStream, ThreatConnect,</a:t>
            </a:r>
            <a:br>
              <a:rPr lang="en-GB" sz="1400"/>
            </a:br>
            <a:r>
              <a:rPr lang="en-GB" sz="1400"/>
              <a:t>OSQuery</a:t>
            </a:r>
            <a:endParaRPr/>
          </a:p>
          <a:p>
            <a:pPr indent="-215900" lvl="1" marL="736600" rtl="0" algn="l">
              <a:lnSpc>
                <a:spcPct val="115000"/>
              </a:lnSpc>
              <a:spcBef>
                <a:spcPts val="0"/>
              </a:spcBef>
              <a:spcAft>
                <a:spcPts val="0"/>
              </a:spcAft>
              <a:buSzPts val="1400"/>
              <a:buNone/>
            </a:pPr>
            <a:r>
              <a:t/>
            </a:r>
            <a:endParaRPr sz="1400"/>
          </a:p>
          <a:p>
            <a:pPr indent="-266700" lvl="0" marL="355600" rtl="0" algn="l">
              <a:lnSpc>
                <a:spcPct val="115000"/>
              </a:lnSpc>
              <a:spcBef>
                <a:spcPts val="0"/>
              </a:spcBef>
              <a:spcAft>
                <a:spcPts val="0"/>
              </a:spcAft>
              <a:buSzPts val="1400"/>
              <a:buChar char="•"/>
            </a:pPr>
            <a:r>
              <a:rPr lang="en-GB" sz="1400"/>
              <a:t>New taxonomies</a:t>
            </a:r>
            <a:endParaRPr/>
          </a:p>
          <a:p>
            <a:pPr indent="-279400" lvl="1" marL="736600" rtl="0" algn="l">
              <a:lnSpc>
                <a:spcPct val="115000"/>
              </a:lnSpc>
              <a:spcBef>
                <a:spcPts val="0"/>
              </a:spcBef>
              <a:spcAft>
                <a:spcPts val="0"/>
              </a:spcAft>
              <a:buSzPts val="1400"/>
              <a:buChar char="●"/>
            </a:pPr>
            <a:r>
              <a:rPr lang="en-GB" sz="1400"/>
              <a:t>DFRLab Dichotomies of Disinformation</a:t>
            </a:r>
            <a:endParaRPr/>
          </a:p>
          <a:p>
            <a:pPr indent="-279400" lvl="1" marL="736600" rtl="0" algn="l">
              <a:lnSpc>
                <a:spcPct val="115000"/>
              </a:lnSpc>
              <a:spcBef>
                <a:spcPts val="0"/>
              </a:spcBef>
              <a:spcAft>
                <a:spcPts val="0"/>
              </a:spcAft>
              <a:buSzPts val="1400"/>
              <a:buChar char="●"/>
            </a:pPr>
            <a:r>
              <a:rPr lang="en-GB" sz="1400"/>
              <a:t>NATO Disinformation Taxonomy (WIP)</a:t>
            </a:r>
            <a:endParaRPr/>
          </a:p>
        </p:txBody>
      </p:sp>
      <p:pic>
        <p:nvPicPr>
          <p:cNvPr descr="Google Shape;372;p57" id="424" name="Google Shape;424;p40"/>
          <p:cNvPicPr preferRelativeResize="0"/>
          <p:nvPr/>
        </p:nvPicPr>
        <p:blipFill rotWithShape="1">
          <a:blip r:embed="rId3">
            <a:alphaModFix/>
          </a:blip>
          <a:srcRect b="0" l="0" r="0" t="0"/>
          <a:stretch/>
        </p:blipFill>
        <p:spPr>
          <a:xfrm>
            <a:off x="4471677" y="1285078"/>
            <a:ext cx="4484251" cy="2975629"/>
          </a:xfrm>
          <a:prstGeom prst="rect">
            <a:avLst/>
          </a:prstGeom>
          <a:noFill/>
          <a:ln>
            <a:noFill/>
          </a:ln>
        </p:spPr>
      </p:pic>
      <p:sp>
        <p:nvSpPr>
          <p:cNvPr id="425" name="Google Shape;425;p40"/>
          <p:cNvSpPr txBox="1"/>
          <p:nvPr>
            <p:ph idx="4294967295" type="sldNum"/>
          </p:nvPr>
        </p:nvSpPr>
        <p:spPr>
          <a:xfrm>
            <a:off x="8542850" y="4625272"/>
            <a:ext cx="478500" cy="492300"/>
          </a:xfrm>
          <a:prstGeom prst="rect">
            <a:avLst/>
          </a:prstGeom>
          <a:noFill/>
          <a:ln>
            <a:noFill/>
          </a:ln>
        </p:spPr>
        <p:txBody>
          <a:bodyPr anchorCtr="0" anchor="ctr" bIns="91375" lIns="91375" spcFirstLastPara="1" rIns="91375" wrap="square" tIns="91375">
            <a:spAutoFit/>
          </a:bodyPr>
          <a:lstStyle/>
          <a:p>
            <a:pPr indent="0" lvl="0" marL="0" marR="0" rtl="0" algn="r">
              <a:lnSpc>
                <a:spcPct val="100000"/>
              </a:lnSpc>
              <a:spcBef>
                <a:spcPts val="0"/>
              </a:spcBef>
              <a:spcAft>
                <a:spcPts val="0"/>
              </a:spcAft>
              <a:buClr>
                <a:srgbClr val="FFFFFF"/>
              </a:buClr>
              <a:buSzPts val="2000"/>
              <a:buFont typeface="Arial"/>
              <a:buNone/>
            </a:pPr>
            <a:fld id="{00000000-1234-1234-1234-123412341234}" type="slidenum">
              <a:rPr lang="en-GB" sz="2000"/>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1"/>
          <p:cNvSpPr txBox="1"/>
          <p:nvPr>
            <p:ph type="title"/>
          </p:nvPr>
        </p:nvSpPr>
        <p:spPr>
          <a:xfrm>
            <a:off x="311700" y="1526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Information sharing</a:t>
            </a:r>
            <a:r>
              <a:rPr lang="en-GB"/>
              <a:t>: social media, newspapers</a:t>
            </a:r>
            <a:endParaRPr/>
          </a:p>
        </p:txBody>
      </p:sp>
      <p:sp>
        <p:nvSpPr>
          <p:cNvPr id="431" name="Google Shape;431;p41"/>
          <p:cNvSpPr txBox="1"/>
          <p:nvPr>
            <p:ph idx="1" type="body"/>
          </p:nvPr>
        </p:nvSpPr>
        <p:spPr>
          <a:xfrm>
            <a:off x="311700" y="72532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GB" sz="1600" u="sng">
                <a:solidFill>
                  <a:schemeClr val="hlink"/>
                </a:solidFill>
                <a:hlinkClick r:id="rId3"/>
              </a:rPr>
              <a:t>https://twitter.com/brechtcastel/status/1431612326759829513?s=19</a:t>
            </a:r>
            <a:endParaRPr sz="1600" u="sng">
              <a:solidFill>
                <a:schemeClr val="hlink"/>
              </a:solidFill>
            </a:endParaRPr>
          </a:p>
          <a:p>
            <a:pPr indent="-330200" lvl="0" marL="457200" rtl="0" algn="l">
              <a:lnSpc>
                <a:spcPct val="115000"/>
              </a:lnSpc>
              <a:spcBef>
                <a:spcPts val="0"/>
              </a:spcBef>
              <a:spcAft>
                <a:spcPts val="0"/>
              </a:spcAft>
              <a:buSzPts val="1600"/>
              <a:buChar char="●"/>
            </a:pPr>
            <a:r>
              <a:rPr lang="en-GB" sz="1600" u="sng">
                <a:solidFill>
                  <a:schemeClr val="hlink"/>
                </a:solidFill>
                <a:hlinkClick r:id="rId4"/>
              </a:rPr>
              <a:t>https://twitter.com/conspirator0</a:t>
            </a:r>
            <a:endParaRPr sz="1600"/>
          </a:p>
          <a:p>
            <a:pPr indent="-330200" lvl="0" marL="457200" rtl="0" algn="l">
              <a:lnSpc>
                <a:spcPct val="115000"/>
              </a:lnSpc>
              <a:spcBef>
                <a:spcPts val="0"/>
              </a:spcBef>
              <a:spcAft>
                <a:spcPts val="0"/>
              </a:spcAft>
              <a:buSzPts val="1600"/>
              <a:buChar char="●"/>
            </a:pPr>
            <a:r>
              <a:rPr lang="en-GB" sz="1600" u="sng">
                <a:solidFill>
                  <a:schemeClr val="hlink"/>
                </a:solidFill>
                <a:hlinkClick r:id="rId5"/>
              </a:rPr>
              <a:t>https://www.vice.com/en/article/93yvmv/qanon-ghostezra-is-robert-randall-smart</a:t>
            </a:r>
            <a:r>
              <a:rPr lang="en-GB" sz="1600"/>
              <a:t> </a:t>
            </a:r>
            <a:endParaRPr sz="1600"/>
          </a:p>
          <a:p>
            <a:pPr indent="0" lvl="0" marL="0" rtl="0" algn="l">
              <a:lnSpc>
                <a:spcPct val="115000"/>
              </a:lnSpc>
              <a:spcBef>
                <a:spcPts val="1200"/>
              </a:spcBef>
              <a:spcAft>
                <a:spcPts val="1200"/>
              </a:spcAft>
              <a:buSzPts val="1800"/>
              <a:buNone/>
            </a:pPr>
            <a:r>
              <a:t/>
            </a:r>
            <a:endParaRPr/>
          </a:p>
        </p:txBody>
      </p:sp>
      <p:pic>
        <p:nvPicPr>
          <p:cNvPr id="432" name="Google Shape;432;p41"/>
          <p:cNvPicPr preferRelativeResize="0"/>
          <p:nvPr/>
        </p:nvPicPr>
        <p:blipFill>
          <a:blip r:embed="rId6">
            <a:alphaModFix/>
          </a:blip>
          <a:stretch>
            <a:fillRect/>
          </a:stretch>
        </p:blipFill>
        <p:spPr>
          <a:xfrm>
            <a:off x="3227950" y="1883275"/>
            <a:ext cx="2829950" cy="2811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2"/>
          <p:cNvSpPr txBox="1"/>
          <p:nvPr>
            <p:ph type="title"/>
          </p:nvPr>
        </p:nvSpPr>
        <p:spPr>
          <a:xfrm>
            <a:off x="311700" y="85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Information sharing</a:t>
            </a:r>
            <a:r>
              <a:rPr lang="en-GB"/>
              <a:t>: reports</a:t>
            </a:r>
            <a:endParaRPr/>
          </a:p>
        </p:txBody>
      </p:sp>
      <p:sp>
        <p:nvSpPr>
          <p:cNvPr id="438" name="Google Shape;438;p42"/>
          <p:cNvSpPr txBox="1"/>
          <p:nvPr>
            <p:ph idx="1" type="body"/>
          </p:nvPr>
        </p:nvSpPr>
        <p:spPr>
          <a:xfrm>
            <a:off x="311700" y="658000"/>
            <a:ext cx="8520600" cy="3834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GB">
                <a:solidFill>
                  <a:schemeClr val="dk1"/>
                </a:solidFill>
              </a:rPr>
              <a:t>EuVsDisinfo database </a:t>
            </a:r>
            <a:r>
              <a:rPr lang="en-GB" u="sng">
                <a:solidFill>
                  <a:schemeClr val="hlink"/>
                </a:solidFill>
                <a:hlinkClick r:id="rId3"/>
              </a:rPr>
              <a:t>https://euvsdisinfo.eu/disinformation-cases/</a:t>
            </a:r>
            <a:endParaRPr/>
          </a:p>
          <a:p>
            <a:pPr indent="-317500" lvl="0" marL="457200" rtl="0" algn="l">
              <a:lnSpc>
                <a:spcPct val="115000"/>
              </a:lnSpc>
              <a:spcBef>
                <a:spcPts val="0"/>
              </a:spcBef>
              <a:spcAft>
                <a:spcPts val="0"/>
              </a:spcAft>
              <a:buClr>
                <a:schemeClr val="dk1"/>
              </a:buClr>
              <a:buSzPts val="1400"/>
              <a:buChar char="●"/>
            </a:pPr>
            <a:r>
              <a:rPr lang="en-GB"/>
              <a:t>Atlantic Council DFRLab </a:t>
            </a:r>
            <a:r>
              <a:rPr lang="en-GB" u="sng">
                <a:solidFill>
                  <a:schemeClr val="hlink"/>
                </a:solidFill>
                <a:hlinkClick r:id="rId4"/>
              </a:rPr>
              <a:t>https://medium.com/dfrlab</a:t>
            </a:r>
            <a:endParaRPr/>
          </a:p>
          <a:p>
            <a:pPr indent="-317500" lvl="0" marL="457200" rtl="0" algn="l">
              <a:lnSpc>
                <a:spcPct val="115000"/>
              </a:lnSpc>
              <a:spcBef>
                <a:spcPts val="0"/>
              </a:spcBef>
              <a:spcAft>
                <a:spcPts val="0"/>
              </a:spcAft>
              <a:buClr>
                <a:schemeClr val="dk1"/>
              </a:buClr>
              <a:buSzPts val="1400"/>
              <a:buChar char="●"/>
            </a:pPr>
            <a:r>
              <a:rPr lang="en-GB"/>
              <a:t>Graphika </a:t>
            </a:r>
            <a:r>
              <a:rPr lang="en-GB" u="sng">
                <a:solidFill>
                  <a:schemeClr val="hlink"/>
                </a:solidFill>
                <a:hlinkClick r:id="rId5"/>
              </a:rPr>
              <a:t>https://graphika.com/reports</a:t>
            </a:r>
            <a:endParaRPr/>
          </a:p>
          <a:p>
            <a:pPr indent="-317500" lvl="0" marL="457200" rtl="0" algn="l">
              <a:lnSpc>
                <a:spcPct val="115000"/>
              </a:lnSpc>
              <a:spcBef>
                <a:spcPts val="0"/>
              </a:spcBef>
              <a:spcAft>
                <a:spcPts val="0"/>
              </a:spcAft>
              <a:buClr>
                <a:schemeClr val="dk1"/>
              </a:buClr>
              <a:buSzPts val="1400"/>
              <a:buChar char="●"/>
            </a:pPr>
            <a:r>
              <a:rPr lang="en-GB"/>
              <a:t>Facebook </a:t>
            </a:r>
            <a:r>
              <a:rPr lang="en-GB" u="sng">
                <a:solidFill>
                  <a:schemeClr val="hlink"/>
                </a:solidFill>
                <a:hlinkClick r:id="rId6"/>
              </a:rPr>
              <a:t>https://about.fb.com/news/2021/08/july-2021-coordinated-inauthentic-behavior-report/</a:t>
            </a:r>
            <a:r>
              <a:rPr lang="en-GB"/>
              <a:t> </a:t>
            </a:r>
            <a:endParaRPr/>
          </a:p>
          <a:p>
            <a:pPr indent="-317500" lvl="0" marL="457200" rtl="0" algn="l">
              <a:lnSpc>
                <a:spcPct val="115000"/>
              </a:lnSpc>
              <a:spcBef>
                <a:spcPts val="0"/>
              </a:spcBef>
              <a:spcAft>
                <a:spcPts val="0"/>
              </a:spcAft>
              <a:buClr>
                <a:schemeClr val="dk1"/>
              </a:buClr>
              <a:buSzPts val="1400"/>
              <a:buChar char="●"/>
            </a:pPr>
            <a:r>
              <a:rPr lang="en-GB"/>
              <a:t>FireEye </a:t>
            </a:r>
            <a:r>
              <a:rPr lang="en-GB" u="sng">
                <a:solidFill>
                  <a:schemeClr val="hlink"/>
                </a:solidFill>
                <a:hlinkClick r:id="rId7"/>
              </a:rPr>
              <a:t>https://www.fireeye.com/blog/threat-research/2020/07/ghostwriter-influence-campaign.html</a:t>
            </a:r>
            <a:r>
              <a:rPr lang="en-GB"/>
              <a:t> </a:t>
            </a:r>
            <a:endParaRPr/>
          </a:p>
          <a:p>
            <a:pPr indent="-317500" lvl="0" marL="457200" rtl="0" algn="l">
              <a:lnSpc>
                <a:spcPct val="115000"/>
              </a:lnSpc>
              <a:spcBef>
                <a:spcPts val="0"/>
              </a:spcBef>
              <a:spcAft>
                <a:spcPts val="0"/>
              </a:spcAft>
              <a:buClr>
                <a:schemeClr val="dk1"/>
              </a:buClr>
              <a:buSzPts val="1400"/>
              <a:buChar char="●"/>
            </a:pPr>
            <a:r>
              <a:rPr lang="en-GB"/>
              <a:t>Many many factchecking orgs </a:t>
            </a:r>
            <a:r>
              <a:rPr lang="en-GB" u="sng">
                <a:solidFill>
                  <a:schemeClr val="hlink"/>
                </a:solidFill>
                <a:hlinkClick r:id="rId8"/>
              </a:rPr>
              <a:t>https://datastudio.google.com/reporting/a8491164-6aa8-45d0-b609-c70339689127/page/ierzB</a:t>
            </a:r>
            <a:r>
              <a:rPr lang="en-GB"/>
              <a:t>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pic>
        <p:nvPicPr>
          <p:cNvPr id="439" name="Google Shape;439;p42"/>
          <p:cNvPicPr preferRelativeResize="0"/>
          <p:nvPr/>
        </p:nvPicPr>
        <p:blipFill>
          <a:blip r:embed="rId9">
            <a:alphaModFix/>
          </a:blip>
          <a:stretch>
            <a:fillRect/>
          </a:stretch>
        </p:blipFill>
        <p:spPr>
          <a:xfrm>
            <a:off x="2058973" y="2586275"/>
            <a:ext cx="4859376" cy="2229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3"/>
          <p:cNvSpPr txBox="1"/>
          <p:nvPr>
            <p:ph type="title"/>
          </p:nvPr>
        </p:nvSpPr>
        <p:spPr>
          <a:xfrm>
            <a:off x="387900" y="209550"/>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S</a:t>
            </a:r>
            <a:r>
              <a:rPr lang="en-GB"/>
              <a:t>trategic report examples</a:t>
            </a:r>
            <a:endParaRPr/>
          </a:p>
        </p:txBody>
      </p:sp>
      <p:sp>
        <p:nvSpPr>
          <p:cNvPr id="445" name="Google Shape;445;p43"/>
          <p:cNvSpPr txBox="1"/>
          <p:nvPr>
            <p:ph idx="1" type="body"/>
          </p:nvPr>
        </p:nvSpPr>
        <p:spPr>
          <a:xfrm>
            <a:off x="387900" y="1061350"/>
            <a:ext cx="8368200" cy="3507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Fireeye looking at Iranian network: </a:t>
            </a:r>
            <a:r>
              <a:rPr lang="en-GB" u="sng">
                <a:solidFill>
                  <a:schemeClr val="hlink"/>
                </a:solidFill>
                <a:hlinkClick r:id="rId3"/>
              </a:rPr>
              <a:t>Network of Social Media Accounts Impersonates U.S. Political Candidates, Leverages U.S. and Israeli Media in Support of Iranian Interests</a:t>
            </a:r>
            <a:endParaRPr/>
          </a:p>
          <a:p>
            <a:pPr indent="-342900" lvl="0" marL="457200" rtl="0" algn="l">
              <a:lnSpc>
                <a:spcPct val="115000"/>
              </a:lnSpc>
              <a:spcBef>
                <a:spcPts val="1600"/>
              </a:spcBef>
              <a:spcAft>
                <a:spcPts val="0"/>
              </a:spcAft>
              <a:buSzPts val="1800"/>
              <a:buChar char="●"/>
            </a:pPr>
            <a:r>
              <a:rPr lang="en-GB"/>
              <a:t>Graphika tracking GRU network: </a:t>
            </a:r>
            <a:r>
              <a:rPr lang="en-GB" u="sng">
                <a:solidFill>
                  <a:schemeClr val="hlink"/>
                </a:solidFill>
                <a:hlinkClick r:id="rId4"/>
              </a:rPr>
              <a:t>From Russia With Blogs</a:t>
            </a:r>
            <a:endParaRPr/>
          </a:p>
          <a:p>
            <a:pPr indent="-342900" lvl="0" marL="457200" rtl="0" algn="l">
              <a:lnSpc>
                <a:spcPct val="115000"/>
              </a:lnSpc>
              <a:spcBef>
                <a:spcPts val="1600"/>
              </a:spcBef>
              <a:spcAft>
                <a:spcPts val="0"/>
              </a:spcAft>
              <a:buSzPts val="1800"/>
              <a:buChar char="●"/>
            </a:pPr>
            <a:r>
              <a:rPr lang="en-GB"/>
              <a:t>DFRlab on MyRan commercial operation: </a:t>
            </a:r>
            <a:r>
              <a:rPr lang="en-GB" u="sng">
                <a:solidFill>
                  <a:schemeClr val="hlink"/>
                </a:solidFill>
                <a:hlinkClick r:id="rId5"/>
              </a:rPr>
              <a:t>Facebook shut down commercial disinformation network based in Myanmar and Vietnam</a:t>
            </a:r>
            <a:endParaRPr/>
          </a:p>
          <a:p>
            <a:pPr indent="-342900" lvl="0" marL="457200" rtl="0" algn="l">
              <a:lnSpc>
                <a:spcPct val="115000"/>
              </a:lnSpc>
              <a:spcBef>
                <a:spcPts val="1600"/>
              </a:spcBef>
              <a:spcAft>
                <a:spcPts val="1600"/>
              </a:spcAft>
              <a:buSzPts val="1800"/>
              <a:buChar char="●"/>
            </a:pPr>
            <a:r>
              <a:rPr lang="en-GB"/>
              <a:t>Vice reporting, unknown researcher on targetted deepfakes: </a:t>
            </a:r>
            <a:r>
              <a:rPr lang="en-GB" u="sng">
                <a:solidFill>
                  <a:schemeClr val="hlink"/>
                </a:solidFill>
                <a:hlinkClick r:id="rId6"/>
              </a:rPr>
              <a:t>Deepfakes by BJP in Indian Delhi Election Campaign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4"/>
          <p:cNvSpPr txBox="1"/>
          <p:nvPr>
            <p:ph type="ctrTitle"/>
          </p:nvPr>
        </p:nvSpPr>
        <p:spPr>
          <a:xfrm>
            <a:off x="824000" y="102443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Session 5.2: Content analysis</a:t>
            </a:r>
            <a:endParaRPr/>
          </a:p>
        </p:txBody>
      </p:sp>
      <p:sp>
        <p:nvSpPr>
          <p:cNvPr id="451" name="Google Shape;451;p44"/>
          <p:cNvSpPr txBox="1"/>
          <p:nvPr>
            <p:ph idx="1" type="subTitle"/>
          </p:nvPr>
        </p:nvSpPr>
        <p:spPr>
          <a:xfrm>
            <a:off x="824000" y="388205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Disinformation/Malign Influence Training </a:t>
            </a:r>
            <a:endParaRPr/>
          </a:p>
          <a:p>
            <a:pPr indent="0" lvl="0" marL="0" rtl="0" algn="l">
              <a:spcBef>
                <a:spcPts val="0"/>
              </a:spcBef>
              <a:spcAft>
                <a:spcPts val="0"/>
              </a:spcAft>
              <a:buNone/>
            </a:pPr>
            <a:r>
              <a:rPr lang="en-GB"/>
              <a:t>SJ Terp &amp; P Breuer, Threet Consulting | 2021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5"/>
          <p:cNvSpPr txBox="1"/>
          <p:nvPr>
            <p:ph type="title"/>
          </p:nvPr>
        </p:nvSpPr>
        <p:spPr>
          <a:xfrm>
            <a:off x="198800" y="0"/>
            <a:ext cx="8682900" cy="64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Content analysis</a:t>
            </a:r>
            <a:endParaRPr/>
          </a:p>
        </p:txBody>
      </p:sp>
      <p:sp>
        <p:nvSpPr>
          <p:cNvPr id="457" name="Google Shape;457;p45"/>
          <p:cNvSpPr txBox="1"/>
          <p:nvPr>
            <p:ph idx="1" type="body"/>
          </p:nvPr>
        </p:nvSpPr>
        <p:spPr>
          <a:xfrm>
            <a:off x="267850" y="808050"/>
            <a:ext cx="3430500" cy="3723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GB">
                <a:solidFill>
                  <a:srgbClr val="000000"/>
                </a:solidFill>
                <a:latin typeface="Avenir"/>
                <a:ea typeface="Avenir"/>
                <a:cs typeface="Avenir"/>
                <a:sym typeface="Avenir"/>
              </a:rPr>
              <a:t>Set up</a:t>
            </a:r>
            <a:endParaRPr b="1">
              <a:solidFill>
                <a:srgbClr val="000000"/>
              </a:solidFill>
              <a:latin typeface="Avenir"/>
              <a:ea typeface="Avenir"/>
              <a:cs typeface="Avenir"/>
              <a:sym typeface="Avenir"/>
            </a:endParaRPr>
          </a:p>
          <a:p>
            <a:pPr indent="-311150" lvl="0" marL="457200" rtl="0" algn="l">
              <a:lnSpc>
                <a:spcPct val="100000"/>
              </a:lnSpc>
              <a:spcBef>
                <a:spcPts val="0"/>
              </a:spcBef>
              <a:spcAft>
                <a:spcPts val="0"/>
              </a:spcAft>
              <a:buClr>
                <a:srgbClr val="000000"/>
              </a:buClr>
              <a:buSzPts val="1300"/>
              <a:buFont typeface="Avenir"/>
              <a:buChar char="●"/>
            </a:pPr>
            <a:r>
              <a:rPr lang="en-GB">
                <a:solidFill>
                  <a:srgbClr val="000000"/>
                </a:solidFill>
                <a:latin typeface="Avenir"/>
                <a:ea typeface="Avenir"/>
                <a:cs typeface="Avenir"/>
                <a:sym typeface="Avenir"/>
              </a:rPr>
              <a:t>Setting up notebooks</a:t>
            </a:r>
            <a:endParaRPr sz="1500">
              <a:solidFill>
                <a:srgbClr val="000000"/>
              </a:solidFill>
              <a:latin typeface="Avenir"/>
              <a:ea typeface="Avenir"/>
              <a:cs typeface="Avenir"/>
              <a:sym typeface="Avenir"/>
            </a:endParaRPr>
          </a:p>
          <a:p>
            <a:pPr indent="-311150" lvl="0" marL="457200" rtl="0" algn="l">
              <a:lnSpc>
                <a:spcPct val="100000"/>
              </a:lnSpc>
              <a:spcBef>
                <a:spcPts val="0"/>
              </a:spcBef>
              <a:spcAft>
                <a:spcPts val="0"/>
              </a:spcAft>
              <a:buClr>
                <a:srgbClr val="000000"/>
              </a:buClr>
              <a:buSzPts val="1300"/>
              <a:buFont typeface="Avenir"/>
              <a:buChar char="●"/>
            </a:pPr>
            <a:r>
              <a:rPr lang="en-GB">
                <a:solidFill>
                  <a:srgbClr val="000000"/>
                </a:solidFill>
                <a:latin typeface="Avenir"/>
                <a:ea typeface="Avenir"/>
                <a:cs typeface="Avenir"/>
                <a:sym typeface="Avenir"/>
              </a:rPr>
              <a:t>Keeping track of what you’ve found</a:t>
            </a:r>
            <a:endParaRPr sz="1500">
              <a:solidFill>
                <a:srgbClr val="000000"/>
              </a:solidFill>
              <a:latin typeface="Avenir"/>
              <a:ea typeface="Avenir"/>
              <a:cs typeface="Avenir"/>
              <a:sym typeface="Avenir"/>
            </a:endParaRPr>
          </a:p>
          <a:p>
            <a:pPr indent="0" lvl="0" marL="0" rtl="0" algn="l">
              <a:lnSpc>
                <a:spcPct val="100000"/>
              </a:lnSpc>
              <a:spcBef>
                <a:spcPts val="0"/>
              </a:spcBef>
              <a:spcAft>
                <a:spcPts val="0"/>
              </a:spcAft>
              <a:buNone/>
            </a:pPr>
            <a:r>
              <a:t/>
            </a:r>
            <a:endParaRPr sz="1500">
              <a:solidFill>
                <a:srgbClr val="000000"/>
              </a:solidFill>
              <a:latin typeface="Avenir"/>
              <a:ea typeface="Avenir"/>
              <a:cs typeface="Avenir"/>
              <a:sym typeface="Avenir"/>
            </a:endParaRPr>
          </a:p>
          <a:p>
            <a:pPr indent="0" lvl="0" marL="0" rtl="0" algn="l">
              <a:lnSpc>
                <a:spcPct val="100000"/>
              </a:lnSpc>
              <a:spcBef>
                <a:spcPts val="0"/>
              </a:spcBef>
              <a:spcAft>
                <a:spcPts val="0"/>
              </a:spcAft>
              <a:buNone/>
            </a:pPr>
            <a:r>
              <a:t/>
            </a:r>
            <a:endParaRPr b="1">
              <a:solidFill>
                <a:srgbClr val="000000"/>
              </a:solidFill>
              <a:latin typeface="Avenir"/>
              <a:ea typeface="Avenir"/>
              <a:cs typeface="Avenir"/>
              <a:sym typeface="Avenir"/>
            </a:endParaRPr>
          </a:p>
        </p:txBody>
      </p:sp>
      <p:sp>
        <p:nvSpPr>
          <p:cNvPr id="458" name="Google Shape;458;p45"/>
          <p:cNvSpPr txBox="1"/>
          <p:nvPr>
            <p:ph idx="1" type="body"/>
          </p:nvPr>
        </p:nvSpPr>
        <p:spPr>
          <a:xfrm>
            <a:off x="4979700" y="808050"/>
            <a:ext cx="3430500" cy="3723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GB">
                <a:solidFill>
                  <a:srgbClr val="000000"/>
                </a:solidFill>
                <a:latin typeface="Avenir"/>
                <a:ea typeface="Avenir"/>
                <a:cs typeface="Avenir"/>
                <a:sym typeface="Avenir"/>
              </a:rPr>
              <a:t>Content analysis</a:t>
            </a:r>
            <a:endParaRPr sz="1500">
              <a:solidFill>
                <a:srgbClr val="000000"/>
              </a:solidFill>
              <a:latin typeface="Avenir"/>
              <a:ea typeface="Avenir"/>
              <a:cs typeface="Avenir"/>
              <a:sym typeface="Avenir"/>
            </a:endParaRPr>
          </a:p>
          <a:p>
            <a:pPr indent="-311150" lvl="0" marL="457200" rtl="0" algn="l">
              <a:lnSpc>
                <a:spcPct val="100000"/>
              </a:lnSpc>
              <a:spcBef>
                <a:spcPts val="0"/>
              </a:spcBef>
              <a:spcAft>
                <a:spcPts val="0"/>
              </a:spcAft>
              <a:buClr>
                <a:srgbClr val="000000"/>
              </a:buClr>
              <a:buSzPts val="1300"/>
              <a:buFont typeface="Avenir"/>
              <a:buChar char="●"/>
            </a:pPr>
            <a:r>
              <a:rPr lang="en-GB">
                <a:solidFill>
                  <a:srgbClr val="000000"/>
                </a:solidFill>
                <a:latin typeface="Avenir"/>
                <a:ea typeface="Avenir"/>
                <a:cs typeface="Avenir"/>
                <a:sym typeface="Avenir"/>
              </a:rPr>
              <a:t>Techniques and tools for assessing misinformation artifacts: images, text, accounts, groups, domains etc. </a:t>
            </a:r>
            <a:endParaRPr sz="1500">
              <a:solidFill>
                <a:srgbClr val="000000"/>
              </a:solidFill>
              <a:latin typeface="Avenir"/>
              <a:ea typeface="Avenir"/>
              <a:cs typeface="Avenir"/>
              <a:sym typeface="Avenir"/>
            </a:endParaRPr>
          </a:p>
          <a:p>
            <a:pPr indent="-311150" lvl="0" marL="457200" rtl="0" algn="l">
              <a:lnSpc>
                <a:spcPct val="100000"/>
              </a:lnSpc>
              <a:spcBef>
                <a:spcPts val="0"/>
              </a:spcBef>
              <a:spcAft>
                <a:spcPts val="0"/>
              </a:spcAft>
              <a:buClr>
                <a:srgbClr val="000000"/>
              </a:buClr>
              <a:buSzPts val="1300"/>
              <a:buFont typeface="Avenir"/>
              <a:buChar char="●"/>
            </a:pPr>
            <a:r>
              <a:rPr lang="en-GB">
                <a:solidFill>
                  <a:srgbClr val="000000"/>
                </a:solidFill>
                <a:latin typeface="Avenir"/>
                <a:ea typeface="Avenir"/>
                <a:cs typeface="Avenir"/>
                <a:sym typeface="Avenir"/>
              </a:rPr>
              <a:t>Text analysis</a:t>
            </a:r>
            <a:endParaRPr b="1">
              <a:solidFill>
                <a:srgbClr val="000000"/>
              </a:solidFill>
              <a:latin typeface="Avenir"/>
              <a:ea typeface="Avenir"/>
              <a:cs typeface="Avenir"/>
              <a:sym typeface="Aveni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6"/>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Text</a:t>
            </a:r>
            <a:r>
              <a:rPr lang="en-GB"/>
              <a:t> analysis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7"/>
          <p:cNvSpPr txBox="1"/>
          <p:nvPr>
            <p:ph type="title"/>
          </p:nvPr>
        </p:nvSpPr>
        <p:spPr>
          <a:xfrm>
            <a:off x="387900" y="88275"/>
            <a:ext cx="83682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Text Processing</a:t>
            </a:r>
            <a:endParaRPr/>
          </a:p>
        </p:txBody>
      </p:sp>
      <p:sp>
        <p:nvSpPr>
          <p:cNvPr id="469" name="Google Shape;469;p47"/>
          <p:cNvSpPr txBox="1"/>
          <p:nvPr>
            <p:ph idx="1" type="body"/>
          </p:nvPr>
        </p:nvSpPr>
        <p:spPr>
          <a:xfrm>
            <a:off x="167400" y="1010575"/>
            <a:ext cx="4404600" cy="355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Information retrieval</a:t>
            </a:r>
            <a:endParaRPr/>
          </a:p>
          <a:p>
            <a:pPr indent="-311150" lvl="0" marL="457200" rtl="0" algn="l">
              <a:spcBef>
                <a:spcPts val="1200"/>
              </a:spcBef>
              <a:spcAft>
                <a:spcPts val="0"/>
              </a:spcAft>
              <a:buSzPts val="1300"/>
              <a:buChar char="●"/>
            </a:pPr>
            <a:r>
              <a:rPr lang="en-GB"/>
              <a:t>Search</a:t>
            </a:r>
            <a:endParaRPr/>
          </a:p>
          <a:p>
            <a:pPr indent="-311150" lvl="0" marL="457200" rtl="0" algn="l">
              <a:spcBef>
                <a:spcPts val="0"/>
              </a:spcBef>
              <a:spcAft>
                <a:spcPts val="0"/>
              </a:spcAft>
              <a:buSzPts val="1300"/>
              <a:buChar char="●"/>
            </a:pPr>
            <a:r>
              <a:rPr lang="en-GB"/>
              <a:t>Named entity recognition</a:t>
            </a:r>
            <a:endParaRPr/>
          </a:p>
          <a:p>
            <a:pPr indent="0" lvl="0" marL="0" rtl="0" algn="l">
              <a:spcBef>
                <a:spcPts val="1200"/>
              </a:spcBef>
              <a:spcAft>
                <a:spcPts val="0"/>
              </a:spcAft>
              <a:buNone/>
            </a:pPr>
            <a:r>
              <a:rPr lang="en-GB"/>
              <a:t>Learning</a:t>
            </a:r>
            <a:endParaRPr/>
          </a:p>
          <a:p>
            <a:pPr indent="-311150" lvl="0" marL="457200" rtl="0" algn="l">
              <a:spcBef>
                <a:spcPts val="1200"/>
              </a:spcBef>
              <a:spcAft>
                <a:spcPts val="0"/>
              </a:spcAft>
              <a:buSzPts val="1300"/>
              <a:buChar char="●"/>
            </a:pPr>
            <a:r>
              <a:rPr lang="en-GB"/>
              <a:t>Classification</a:t>
            </a:r>
            <a:endParaRPr/>
          </a:p>
          <a:p>
            <a:pPr indent="-311150" lvl="0" marL="457200" rtl="0" algn="l">
              <a:spcBef>
                <a:spcPts val="0"/>
              </a:spcBef>
              <a:spcAft>
                <a:spcPts val="0"/>
              </a:spcAft>
              <a:buSzPts val="1300"/>
              <a:buChar char="●"/>
            </a:pPr>
            <a:r>
              <a:rPr lang="en-GB"/>
              <a:t>Clustering</a:t>
            </a:r>
            <a:endParaRPr/>
          </a:p>
          <a:p>
            <a:pPr indent="-311150" lvl="0" marL="457200" rtl="0" algn="l">
              <a:spcBef>
                <a:spcPts val="0"/>
              </a:spcBef>
              <a:spcAft>
                <a:spcPts val="0"/>
              </a:spcAft>
              <a:buSzPts val="1300"/>
              <a:buChar char="●"/>
            </a:pPr>
            <a:r>
              <a:rPr lang="en-GB"/>
              <a:t>Topic identification/ topic following</a:t>
            </a:r>
            <a:endParaRPr/>
          </a:p>
          <a:p>
            <a:pPr indent="-311150" lvl="0" marL="457200" rtl="0" algn="l">
              <a:spcBef>
                <a:spcPts val="0"/>
              </a:spcBef>
              <a:spcAft>
                <a:spcPts val="0"/>
              </a:spcAft>
              <a:buSzPts val="1300"/>
              <a:buChar char="●"/>
            </a:pPr>
            <a:r>
              <a:rPr lang="en-GB"/>
              <a:t>Sentiment analysis</a:t>
            </a:r>
            <a:endParaRPr/>
          </a:p>
          <a:p>
            <a:pPr indent="-311150" lvl="0" marL="457200" rtl="0" algn="l">
              <a:spcBef>
                <a:spcPts val="0"/>
              </a:spcBef>
              <a:spcAft>
                <a:spcPts val="0"/>
              </a:spcAft>
              <a:buSzPts val="1300"/>
              <a:buChar char="●"/>
            </a:pPr>
            <a:r>
              <a:rPr lang="en-GB"/>
              <a:t>Network analysis (words, people etc)</a:t>
            </a:r>
            <a:endParaRPr/>
          </a:p>
          <a:p>
            <a:pPr indent="0" lvl="0" marL="0" rtl="0" algn="l">
              <a:spcBef>
                <a:spcPts val="1200"/>
              </a:spcBef>
              <a:spcAft>
                <a:spcPts val="1200"/>
              </a:spcAft>
              <a:buNone/>
            </a:pPr>
            <a:r>
              <a:t/>
            </a:r>
            <a:endParaRPr/>
          </a:p>
        </p:txBody>
      </p:sp>
      <p:sp>
        <p:nvSpPr>
          <p:cNvPr id="470" name="Google Shape;470;p47"/>
          <p:cNvSpPr txBox="1"/>
          <p:nvPr>
            <p:ph idx="1" type="body"/>
          </p:nvPr>
        </p:nvSpPr>
        <p:spPr>
          <a:xfrm>
            <a:off x="5040550" y="1029900"/>
            <a:ext cx="3811200" cy="355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Comprehension</a:t>
            </a:r>
            <a:endParaRPr/>
          </a:p>
          <a:p>
            <a:pPr indent="-311150" lvl="0" marL="457200" rtl="0" algn="l">
              <a:spcBef>
                <a:spcPts val="1200"/>
              </a:spcBef>
              <a:spcAft>
                <a:spcPts val="0"/>
              </a:spcAft>
              <a:buSzPts val="1300"/>
              <a:buChar char="●"/>
            </a:pPr>
            <a:r>
              <a:rPr lang="en-GB"/>
              <a:t>Natural language processing</a:t>
            </a:r>
            <a:endParaRPr/>
          </a:p>
          <a:p>
            <a:pPr indent="-311150" lvl="0" marL="457200" rtl="0" algn="l">
              <a:spcBef>
                <a:spcPts val="0"/>
              </a:spcBef>
              <a:spcAft>
                <a:spcPts val="0"/>
              </a:spcAft>
              <a:buSzPts val="1300"/>
              <a:buChar char="●"/>
            </a:pPr>
            <a:r>
              <a:rPr lang="en-GB"/>
              <a:t>Translation</a:t>
            </a:r>
            <a:endParaRPr/>
          </a:p>
          <a:p>
            <a:pPr indent="-311150" lvl="0" marL="457200" rtl="0" algn="l">
              <a:spcBef>
                <a:spcPts val="0"/>
              </a:spcBef>
              <a:spcAft>
                <a:spcPts val="0"/>
              </a:spcAft>
              <a:buSzPts val="1300"/>
              <a:buChar char="●"/>
            </a:pPr>
            <a:r>
              <a:rPr lang="en-GB"/>
              <a:t>Truthiness</a:t>
            </a:r>
            <a:endParaRPr/>
          </a:p>
          <a:p>
            <a:pPr indent="-311150" lvl="0" marL="457200" rtl="0" algn="l">
              <a:spcBef>
                <a:spcPts val="0"/>
              </a:spcBef>
              <a:spcAft>
                <a:spcPts val="0"/>
              </a:spcAft>
              <a:buSzPts val="1300"/>
              <a:buChar char="●"/>
            </a:pPr>
            <a:r>
              <a:rPr lang="en-GB"/>
              <a:t>Gisting</a:t>
            </a:r>
            <a:endParaRPr/>
          </a:p>
          <a:p>
            <a:pPr indent="0" lvl="0" marL="0" rtl="0" algn="l">
              <a:spcBef>
                <a:spcPts val="1200"/>
              </a:spcBef>
              <a:spcAft>
                <a:spcPts val="0"/>
              </a:spcAft>
              <a:buNone/>
            </a:pPr>
            <a:r>
              <a:rPr lang="en-GB"/>
              <a:t>Creation</a:t>
            </a:r>
            <a:endParaRPr/>
          </a:p>
          <a:p>
            <a:pPr indent="-311150" lvl="0" marL="457200" rtl="0" algn="l">
              <a:spcBef>
                <a:spcPts val="1200"/>
              </a:spcBef>
              <a:spcAft>
                <a:spcPts val="0"/>
              </a:spcAft>
              <a:buSzPts val="1300"/>
              <a:buChar char="●"/>
            </a:pPr>
            <a:r>
              <a:rPr lang="en-GB"/>
              <a:t>Text generation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8"/>
          <p:cNvSpPr txBox="1"/>
          <p:nvPr>
            <p:ph type="title"/>
          </p:nvPr>
        </p:nvSpPr>
        <p:spPr>
          <a:xfrm>
            <a:off x="387900" y="219125"/>
            <a:ext cx="83682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sources</a:t>
            </a:r>
            <a:endParaRPr/>
          </a:p>
        </p:txBody>
      </p:sp>
      <p:sp>
        <p:nvSpPr>
          <p:cNvPr id="476" name="Google Shape;476;p48"/>
          <p:cNvSpPr txBox="1"/>
          <p:nvPr>
            <p:ph idx="1" type="body"/>
          </p:nvPr>
        </p:nvSpPr>
        <p:spPr>
          <a:xfrm>
            <a:off x="387900" y="1026800"/>
            <a:ext cx="8368200" cy="354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Anywhere there’s text, e.g.</a:t>
            </a:r>
            <a:endParaRPr/>
          </a:p>
          <a:p>
            <a:pPr indent="-311150" lvl="0" marL="457200" rtl="0" algn="l">
              <a:spcBef>
                <a:spcPts val="1200"/>
              </a:spcBef>
              <a:spcAft>
                <a:spcPts val="0"/>
              </a:spcAft>
              <a:buSzPts val="1300"/>
              <a:buChar char="●"/>
            </a:pPr>
            <a:r>
              <a:rPr lang="en-GB"/>
              <a:t>Social media: Twitter, Facebook, Reddit, Youtube, Instagram, Medium etc </a:t>
            </a:r>
            <a:endParaRPr/>
          </a:p>
          <a:p>
            <a:pPr indent="-311150" lvl="0" marL="457200" rtl="0" algn="l">
              <a:spcBef>
                <a:spcPts val="0"/>
              </a:spcBef>
              <a:spcAft>
                <a:spcPts val="0"/>
              </a:spcAft>
              <a:buSzPts val="1300"/>
              <a:buChar char="●"/>
            </a:pPr>
            <a:r>
              <a:rPr lang="en-GB"/>
              <a:t>Websites: </a:t>
            </a:r>
            <a:r>
              <a:rPr lang="en-GB" u="sng">
                <a:solidFill>
                  <a:schemeClr val="hlink"/>
                </a:solidFill>
                <a:hlinkClick r:id="rId3"/>
              </a:rPr>
              <a:t>https://commoncrawl.org/</a:t>
            </a:r>
            <a:r>
              <a:rPr lang="en-GB"/>
              <a:t> extracts and saves text</a:t>
            </a:r>
            <a:endParaRPr/>
          </a:p>
          <a:p>
            <a:pPr indent="-311150" lvl="0" marL="457200" rtl="0" algn="l">
              <a:spcBef>
                <a:spcPts val="0"/>
              </a:spcBef>
              <a:spcAft>
                <a:spcPts val="0"/>
              </a:spcAft>
              <a:buSzPts val="1300"/>
              <a:buChar char="●"/>
            </a:pPr>
            <a:r>
              <a:rPr lang="en-GB"/>
              <a:t>Wikipedia / Wikidata</a:t>
            </a:r>
            <a:endParaRPr/>
          </a:p>
          <a:p>
            <a:pPr indent="-311150" lvl="0" marL="457200" rtl="0" algn="l">
              <a:spcBef>
                <a:spcPts val="0"/>
              </a:spcBef>
              <a:spcAft>
                <a:spcPts val="0"/>
              </a:spcAft>
              <a:buSzPts val="1300"/>
              <a:buChar char="●"/>
            </a:pPr>
            <a:r>
              <a:rPr lang="en-GB"/>
              <a:t>Documents</a:t>
            </a:r>
            <a:endParaRPr/>
          </a:p>
          <a:p>
            <a:pPr indent="-311150" lvl="0" marL="457200" rtl="0" algn="l">
              <a:spcBef>
                <a:spcPts val="0"/>
              </a:spcBef>
              <a:spcAft>
                <a:spcPts val="0"/>
              </a:spcAft>
              <a:buSzPts val="1300"/>
              <a:buChar char="●"/>
            </a:pPr>
            <a:r>
              <a:rPr lang="en-GB"/>
              <a:t>[Check the sources list in the BigBook]</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2"/>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Setting up a response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9"/>
          <p:cNvSpPr txBox="1"/>
          <p:nvPr>
            <p:ph type="title"/>
          </p:nvPr>
        </p:nvSpPr>
        <p:spPr>
          <a:xfrm>
            <a:off x="387900" y="218400"/>
            <a:ext cx="83682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Common Tools</a:t>
            </a:r>
            <a:endParaRPr/>
          </a:p>
        </p:txBody>
      </p:sp>
      <p:sp>
        <p:nvSpPr>
          <p:cNvPr id="482" name="Google Shape;482;p49"/>
          <p:cNvSpPr txBox="1"/>
          <p:nvPr>
            <p:ph idx="1" type="body"/>
          </p:nvPr>
        </p:nvSpPr>
        <p:spPr>
          <a:xfrm>
            <a:off x="5100175" y="1209300"/>
            <a:ext cx="3572700" cy="354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Standalone Tools:</a:t>
            </a:r>
            <a:endParaRPr/>
          </a:p>
          <a:p>
            <a:pPr indent="-311150" lvl="0" marL="457200" rtl="0" algn="l">
              <a:spcBef>
                <a:spcPts val="1200"/>
              </a:spcBef>
              <a:spcAft>
                <a:spcPts val="0"/>
              </a:spcAft>
              <a:buSzPts val="1300"/>
              <a:buChar char="●"/>
            </a:pPr>
            <a:r>
              <a:rPr lang="en-GB"/>
              <a:t>GPT2 / GPT3</a:t>
            </a:r>
            <a:endParaRPr/>
          </a:p>
          <a:p>
            <a:pPr indent="-311150" lvl="0" marL="457200" rtl="0" algn="l">
              <a:spcBef>
                <a:spcPts val="0"/>
              </a:spcBef>
              <a:spcAft>
                <a:spcPts val="0"/>
              </a:spcAft>
              <a:buSzPts val="1300"/>
              <a:buChar char="●"/>
            </a:pPr>
            <a:r>
              <a:rPr lang="en-GB"/>
              <a:t>Weka</a:t>
            </a:r>
            <a:endParaRPr/>
          </a:p>
          <a:p>
            <a:pPr indent="0" lvl="0" marL="457200" rtl="0" algn="l">
              <a:spcBef>
                <a:spcPts val="1200"/>
              </a:spcBef>
              <a:spcAft>
                <a:spcPts val="1200"/>
              </a:spcAft>
              <a:buNone/>
            </a:pPr>
            <a:r>
              <a:t/>
            </a:r>
            <a:endParaRPr/>
          </a:p>
        </p:txBody>
      </p:sp>
      <p:sp>
        <p:nvSpPr>
          <p:cNvPr id="483" name="Google Shape;483;p49"/>
          <p:cNvSpPr txBox="1"/>
          <p:nvPr>
            <p:ph idx="1" type="body"/>
          </p:nvPr>
        </p:nvSpPr>
        <p:spPr>
          <a:xfrm>
            <a:off x="876975" y="1246000"/>
            <a:ext cx="3572700" cy="354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Python libraries:</a:t>
            </a:r>
            <a:endParaRPr/>
          </a:p>
          <a:p>
            <a:pPr indent="-311150" lvl="0" marL="457200" rtl="0" algn="l">
              <a:spcBef>
                <a:spcPts val="1200"/>
              </a:spcBef>
              <a:spcAft>
                <a:spcPts val="0"/>
              </a:spcAft>
              <a:buSzPts val="1300"/>
              <a:buChar char="●"/>
            </a:pPr>
            <a:r>
              <a:rPr lang="en-GB"/>
              <a:t>Scikit-Learn</a:t>
            </a:r>
            <a:endParaRPr/>
          </a:p>
          <a:p>
            <a:pPr indent="-311150" lvl="0" marL="457200" rtl="0" algn="l">
              <a:spcBef>
                <a:spcPts val="0"/>
              </a:spcBef>
              <a:spcAft>
                <a:spcPts val="0"/>
              </a:spcAft>
              <a:buSzPts val="1300"/>
              <a:buChar char="●"/>
            </a:pPr>
            <a:r>
              <a:rPr lang="en-GB"/>
              <a:t>NLTK</a:t>
            </a:r>
            <a:endParaRPr/>
          </a:p>
          <a:p>
            <a:pPr indent="-311150" lvl="0" marL="457200" rtl="0" algn="l">
              <a:spcBef>
                <a:spcPts val="0"/>
              </a:spcBef>
              <a:spcAft>
                <a:spcPts val="0"/>
              </a:spcAft>
              <a:buSzPts val="1300"/>
              <a:buChar char="●"/>
            </a:pPr>
            <a:r>
              <a:rPr lang="en-GB"/>
              <a:t>Gensim</a:t>
            </a:r>
            <a:endParaRPr/>
          </a:p>
          <a:p>
            <a:pPr indent="-311150" lvl="0" marL="457200" rtl="0" algn="l">
              <a:spcBef>
                <a:spcPts val="0"/>
              </a:spcBef>
              <a:spcAft>
                <a:spcPts val="0"/>
              </a:spcAft>
              <a:buSzPts val="1300"/>
              <a:buChar char="●"/>
            </a:pPr>
            <a:r>
              <a:rPr lang="en-GB"/>
              <a:t>Spacy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0"/>
          <p:cNvSpPr txBox="1"/>
          <p:nvPr>
            <p:ph type="title"/>
          </p:nvPr>
        </p:nvSpPr>
        <p:spPr>
          <a:xfrm>
            <a:off x="387900" y="170775"/>
            <a:ext cx="83682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Text as “bags of words”</a:t>
            </a:r>
            <a:endParaRPr/>
          </a:p>
        </p:txBody>
      </p:sp>
      <p:sp>
        <p:nvSpPr>
          <p:cNvPr id="489" name="Google Shape;489;p50"/>
          <p:cNvSpPr txBox="1"/>
          <p:nvPr>
            <p:ph idx="1" type="body"/>
          </p:nvPr>
        </p:nvSpPr>
        <p:spPr>
          <a:xfrm>
            <a:off x="276200" y="989400"/>
            <a:ext cx="5261400" cy="3570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GB"/>
              <a:t>Sentences</a:t>
            </a:r>
            <a:r>
              <a:rPr lang="en-GB"/>
              <a:t>: </a:t>
            </a:r>
            <a:endParaRPr/>
          </a:p>
          <a:p>
            <a:pPr indent="-298450" lvl="1" marL="914400" rtl="0" algn="l">
              <a:spcBef>
                <a:spcPts val="0"/>
              </a:spcBef>
              <a:spcAft>
                <a:spcPts val="0"/>
              </a:spcAft>
              <a:buSzPts val="1100"/>
              <a:buChar char="○"/>
            </a:pPr>
            <a:r>
              <a:rPr lang="en-GB"/>
              <a:t>“Oh really?”, </a:t>
            </a:r>
            <a:endParaRPr/>
          </a:p>
          <a:p>
            <a:pPr indent="-298450" lvl="1" marL="914400" rtl="0" algn="l">
              <a:spcBef>
                <a:spcPts val="0"/>
              </a:spcBef>
              <a:spcAft>
                <a:spcPts val="0"/>
              </a:spcAft>
              <a:buSzPts val="1100"/>
              <a:buChar char="○"/>
            </a:pPr>
            <a:r>
              <a:rPr lang="en-GB"/>
              <a:t>”Just like with radiation poisoning then.”</a:t>
            </a:r>
            <a:endParaRPr/>
          </a:p>
          <a:p>
            <a:pPr indent="-311150" lvl="0" marL="457200" rtl="0" algn="l">
              <a:spcBef>
                <a:spcPts val="0"/>
              </a:spcBef>
              <a:spcAft>
                <a:spcPts val="0"/>
              </a:spcAft>
              <a:buSzPts val="1300"/>
              <a:buChar char="●"/>
            </a:pPr>
            <a:r>
              <a:rPr b="1" lang="en-GB"/>
              <a:t>Words</a:t>
            </a:r>
            <a:r>
              <a:rPr lang="en-GB"/>
              <a:t>: “just”, “like”, “with”, etc</a:t>
            </a:r>
            <a:endParaRPr/>
          </a:p>
          <a:p>
            <a:pPr indent="-311150" lvl="0" marL="457200" rtl="0" algn="l">
              <a:spcBef>
                <a:spcPts val="0"/>
              </a:spcBef>
              <a:spcAft>
                <a:spcPts val="0"/>
              </a:spcAft>
              <a:buSzPts val="1300"/>
              <a:buChar char="●"/>
            </a:pPr>
            <a:r>
              <a:rPr b="1" lang="en-GB"/>
              <a:t>Trigrams</a:t>
            </a:r>
            <a:r>
              <a:rPr lang="en-GB"/>
              <a:t>: “jus”, “ust”, “st “, “t l”, “ li”, “lik” “ike”</a:t>
            </a:r>
            <a:endParaRPr/>
          </a:p>
          <a:p>
            <a:pPr indent="-311150" lvl="0" marL="457200" rtl="0" algn="l">
              <a:spcBef>
                <a:spcPts val="0"/>
              </a:spcBef>
              <a:spcAft>
                <a:spcPts val="0"/>
              </a:spcAft>
              <a:buSzPts val="1300"/>
              <a:buChar char="●"/>
            </a:pPr>
            <a:r>
              <a:rPr b="1" lang="en-GB"/>
              <a:t>Bigrams</a:t>
            </a:r>
            <a:r>
              <a:rPr lang="en-GB"/>
              <a:t>: “just like”, “like with”, “with radiation”, “radiation poisoning”</a:t>
            </a:r>
            <a:endParaRPr/>
          </a:p>
          <a:p>
            <a:pPr indent="-311150" lvl="0" marL="457200" rtl="0" algn="l">
              <a:spcBef>
                <a:spcPts val="0"/>
              </a:spcBef>
              <a:spcAft>
                <a:spcPts val="0"/>
              </a:spcAft>
              <a:buSzPts val="1300"/>
              <a:buChar char="●"/>
            </a:pPr>
            <a:r>
              <a:rPr b="1" lang="en-GB"/>
              <a:t>Stopwords</a:t>
            </a:r>
            <a:r>
              <a:rPr lang="en-GB"/>
              <a:t>: “with”, “on”, “then”, “what”, “have”, “they”, “been”, “out”, “in”, “the”, etc</a:t>
            </a:r>
            <a:endParaRPr/>
          </a:p>
        </p:txBody>
      </p:sp>
      <p:sp>
        <p:nvSpPr>
          <p:cNvPr id="490" name="Google Shape;490;p50"/>
          <p:cNvSpPr txBox="1"/>
          <p:nvPr/>
        </p:nvSpPr>
        <p:spPr>
          <a:xfrm>
            <a:off x="5756100" y="989400"/>
            <a:ext cx="3000000" cy="3000000"/>
          </a:xfrm>
          <a:prstGeom prst="rect">
            <a:avLst/>
          </a:prstGeom>
          <a:solidFill>
            <a:srgbClr val="4A86E8"/>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200">
                <a:solidFill>
                  <a:schemeClr val="lt1"/>
                </a:solidFill>
                <a:latin typeface="Roboto"/>
                <a:ea typeface="Roboto"/>
                <a:cs typeface="Roboto"/>
                <a:sym typeface="Roboto"/>
              </a:rPr>
              <a:t>"RT @KateShemirani: Oh really? Just like with radiation poisoning then. Put enough symptoms down on the diagnosis sheet and you can just abo… RT @Walletwalking1: @Sterling2143 @AAureilus Anyone noticed COVID symptoms are same as 5G exposure. </a:t>
            </a:r>
            <a:r>
              <a:rPr lang="en-GB" sz="1200">
                <a:solidFill>
                  <a:schemeClr val="lt1"/>
                </a:solidFill>
                <a:highlight>
                  <a:srgbClr val="FF0000"/>
                </a:highlight>
                <a:latin typeface="Roboto"/>
                <a:ea typeface="Roboto"/>
                <a:cs typeface="Roboto"/>
                <a:sym typeface="Roboto"/>
              </a:rPr>
              <a:t>What have they been rolling out in the</a:t>
            </a:r>
            <a:r>
              <a:rPr lang="en-GB" sz="1200">
                <a:solidFill>
                  <a:schemeClr val="lt1"/>
                </a:solidFill>
                <a:latin typeface="Roboto"/>
                <a:ea typeface="Roboto"/>
                <a:cs typeface="Roboto"/>
                <a:sym typeface="Roboto"/>
              </a:rPr>
              <a:t>… RT @ADDiane: Let's tell the people who won't wear masks that it's not for covid, it's for tricking the facial recognition software that dee… Discourse "</a:t>
            </a:r>
            <a:endParaRPr sz="12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1"/>
          <p:cNvSpPr txBox="1"/>
          <p:nvPr>
            <p:ph type="title"/>
          </p:nvPr>
        </p:nvSpPr>
        <p:spPr>
          <a:xfrm>
            <a:off x="387900" y="202700"/>
            <a:ext cx="83682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Word Importance: Named Entity Recognition</a:t>
            </a:r>
            <a:endParaRPr/>
          </a:p>
        </p:txBody>
      </p:sp>
      <p:sp>
        <p:nvSpPr>
          <p:cNvPr id="496" name="Google Shape;496;p51"/>
          <p:cNvSpPr txBox="1"/>
          <p:nvPr>
            <p:ph idx="1" type="body"/>
          </p:nvPr>
        </p:nvSpPr>
        <p:spPr>
          <a:xfrm>
            <a:off x="387900" y="1245825"/>
            <a:ext cx="8368200" cy="12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Finds names of people, organisations, locations etc in text</a:t>
            </a:r>
            <a:endParaRPr/>
          </a:p>
          <a:p>
            <a:pPr indent="0" lvl="0" marL="0" rtl="0" algn="l">
              <a:spcBef>
                <a:spcPts val="1200"/>
              </a:spcBef>
              <a:spcAft>
                <a:spcPts val="1200"/>
              </a:spcAft>
              <a:buNone/>
            </a:pPr>
            <a:r>
              <a:rPr lang="en-GB"/>
              <a:t>Can use to create social graphs</a:t>
            </a:r>
            <a:endParaRPr/>
          </a:p>
        </p:txBody>
      </p:sp>
      <p:sp>
        <p:nvSpPr>
          <p:cNvPr id="497" name="Google Shape;497;p51"/>
          <p:cNvSpPr txBox="1"/>
          <p:nvPr/>
        </p:nvSpPr>
        <p:spPr>
          <a:xfrm>
            <a:off x="734075" y="2474625"/>
            <a:ext cx="5106900" cy="1755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2"/>
                </a:solidFill>
              </a:rPr>
              <a:t>import spacy</a:t>
            </a:r>
            <a:endParaRPr>
              <a:solidFill>
                <a:schemeClr val="dk2"/>
              </a:solidFill>
            </a:endParaRPr>
          </a:p>
          <a:p>
            <a:pPr indent="0" lvl="0" marL="0" rtl="0" algn="l">
              <a:spcBef>
                <a:spcPts val="0"/>
              </a:spcBef>
              <a:spcAft>
                <a:spcPts val="0"/>
              </a:spcAft>
              <a:buNone/>
            </a:pPr>
            <a:r>
              <a:rPr lang="en-GB">
                <a:solidFill>
                  <a:schemeClr val="dk2"/>
                </a:solidFill>
              </a:rPr>
              <a:t>nlp = spacy.load('en_core_web_sm') </a:t>
            </a:r>
            <a:endParaRPr>
              <a:solidFill>
                <a:schemeClr val="dk2"/>
              </a:solidFill>
            </a:endParaRPr>
          </a:p>
          <a:p>
            <a:pPr indent="0" lvl="0" marL="0" rtl="0" algn="l">
              <a:spcBef>
                <a:spcPts val="0"/>
              </a:spcBef>
              <a:spcAft>
                <a:spcPts val="0"/>
              </a:spcAft>
              <a:buNone/>
            </a:pPr>
            <a:r>
              <a:rPr lang="en-GB">
                <a:solidFill>
                  <a:schemeClr val="dk2"/>
                </a:solidFill>
              </a:rPr>
              <a:t>  </a:t>
            </a:r>
            <a:endParaRPr>
              <a:solidFill>
                <a:schemeClr val="dk2"/>
              </a:solidFill>
            </a:endParaRPr>
          </a:p>
          <a:p>
            <a:pPr indent="0" lvl="0" marL="0" rtl="0" algn="l">
              <a:spcBef>
                <a:spcPts val="0"/>
              </a:spcBef>
              <a:spcAft>
                <a:spcPts val="0"/>
              </a:spcAft>
              <a:buNone/>
            </a:pPr>
            <a:r>
              <a:rPr lang="en-GB">
                <a:solidFill>
                  <a:schemeClr val="dk2"/>
                </a:solidFill>
              </a:rPr>
              <a:t>sentence = "Bill Gates is selling 5G Covid19 data to Microsoft"</a:t>
            </a:r>
            <a:endParaRPr>
              <a:solidFill>
                <a:schemeClr val="dk2"/>
              </a:solidFill>
            </a:endParaRPr>
          </a:p>
          <a:p>
            <a:pPr indent="0" lvl="0" marL="0" rtl="0" algn="l">
              <a:spcBef>
                <a:spcPts val="0"/>
              </a:spcBef>
              <a:spcAft>
                <a:spcPts val="0"/>
              </a:spcAft>
              <a:buNone/>
            </a:pPr>
            <a:r>
              <a:rPr lang="en-GB">
                <a:solidFill>
                  <a:schemeClr val="dk2"/>
                </a:solidFill>
              </a:rPr>
              <a:t>doc = nlp(sentence) </a:t>
            </a:r>
            <a:endParaRPr>
              <a:solidFill>
                <a:schemeClr val="dk2"/>
              </a:solidFill>
            </a:endParaRPr>
          </a:p>
          <a:p>
            <a:pPr indent="0" lvl="0" marL="0" rtl="0" algn="l">
              <a:spcBef>
                <a:spcPts val="0"/>
              </a:spcBef>
              <a:spcAft>
                <a:spcPts val="0"/>
              </a:spcAft>
              <a:buNone/>
            </a:pPr>
            <a:r>
              <a:rPr lang="en-GB">
                <a:solidFill>
                  <a:schemeClr val="dk2"/>
                </a:solidFill>
              </a:rPr>
              <a:t>for ent in doc.ents: </a:t>
            </a:r>
            <a:endParaRPr>
              <a:solidFill>
                <a:schemeClr val="dk2"/>
              </a:solidFill>
            </a:endParaRPr>
          </a:p>
          <a:p>
            <a:pPr indent="0" lvl="0" marL="0" rtl="0" algn="l">
              <a:spcBef>
                <a:spcPts val="0"/>
              </a:spcBef>
              <a:spcAft>
                <a:spcPts val="0"/>
              </a:spcAft>
              <a:buNone/>
            </a:pPr>
            <a:r>
              <a:rPr lang="en-GB">
                <a:solidFill>
                  <a:schemeClr val="dk2"/>
                </a:solidFill>
              </a:rPr>
              <a:t>    print(ent.text, ent.label_) </a:t>
            </a:r>
            <a:endParaRPr>
              <a:solidFill>
                <a:schemeClr val="dk2"/>
              </a:solidFill>
            </a:endParaRPr>
          </a:p>
        </p:txBody>
      </p:sp>
      <p:sp>
        <p:nvSpPr>
          <p:cNvPr id="498" name="Google Shape;498;p51"/>
          <p:cNvSpPr txBox="1"/>
          <p:nvPr/>
        </p:nvSpPr>
        <p:spPr>
          <a:xfrm>
            <a:off x="6841075" y="2831650"/>
            <a:ext cx="1760400" cy="1022400"/>
          </a:xfrm>
          <a:prstGeom prst="rect">
            <a:avLst/>
          </a:prstGeom>
          <a:solidFill>
            <a:srgbClr val="4A86E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Bill Gates PERSON</a:t>
            </a:r>
            <a:endParaRPr>
              <a:solidFill>
                <a:srgbClr val="FFFFFF"/>
              </a:solidFill>
            </a:endParaRPr>
          </a:p>
          <a:p>
            <a:pPr indent="0" lvl="0" marL="0" rtl="0" algn="l">
              <a:spcBef>
                <a:spcPts val="0"/>
              </a:spcBef>
              <a:spcAft>
                <a:spcPts val="0"/>
              </a:spcAft>
              <a:buNone/>
            </a:pPr>
            <a:r>
              <a:rPr lang="en-GB">
                <a:solidFill>
                  <a:srgbClr val="FFFFFF"/>
                </a:solidFill>
              </a:rPr>
              <a:t>5 CARDINAL</a:t>
            </a:r>
            <a:endParaRPr>
              <a:solidFill>
                <a:srgbClr val="FFFFFF"/>
              </a:solidFill>
            </a:endParaRPr>
          </a:p>
          <a:p>
            <a:pPr indent="0" lvl="0" marL="0" rtl="0" algn="l">
              <a:lnSpc>
                <a:spcPct val="115000"/>
              </a:lnSpc>
              <a:spcBef>
                <a:spcPts val="0"/>
              </a:spcBef>
              <a:spcAft>
                <a:spcPts val="0"/>
              </a:spcAft>
              <a:buNone/>
            </a:pPr>
            <a:r>
              <a:rPr lang="en-GB">
                <a:solidFill>
                  <a:srgbClr val="FFFFFF"/>
                </a:solidFill>
              </a:rPr>
              <a:t>Microsoft ORG</a:t>
            </a:r>
            <a:endParaRPr>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2"/>
          <p:cNvSpPr txBox="1"/>
          <p:nvPr>
            <p:ph type="title"/>
          </p:nvPr>
        </p:nvSpPr>
        <p:spPr>
          <a:xfrm>
            <a:off x="387900" y="18375"/>
            <a:ext cx="83682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Sentiment: (some of) the feels</a:t>
            </a:r>
            <a:endParaRPr/>
          </a:p>
        </p:txBody>
      </p:sp>
      <p:sp>
        <p:nvSpPr>
          <p:cNvPr id="504" name="Google Shape;504;p52"/>
          <p:cNvSpPr txBox="1"/>
          <p:nvPr>
            <p:ph idx="1" type="body"/>
          </p:nvPr>
        </p:nvSpPr>
        <p:spPr>
          <a:xfrm>
            <a:off x="387900" y="704475"/>
            <a:ext cx="6554100" cy="40494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lang="en-GB" sz="1500"/>
              <a:t>Word-based: give (some) words positive/negative scores</a:t>
            </a:r>
            <a:endParaRPr sz="1500"/>
          </a:p>
          <a:p>
            <a:pPr indent="-311150" lvl="1" marL="914400" rtl="0" algn="l">
              <a:spcBef>
                <a:spcPts val="0"/>
              </a:spcBef>
              <a:spcAft>
                <a:spcPts val="0"/>
              </a:spcAft>
              <a:buSzPts val="1300"/>
              <a:buChar char="○"/>
            </a:pPr>
            <a:r>
              <a:rPr lang="en-GB" sz="1300"/>
              <a:t>Use an existing ‘sentiment dictionary’</a:t>
            </a:r>
            <a:endParaRPr sz="1300"/>
          </a:p>
          <a:p>
            <a:pPr indent="-311150" lvl="1" marL="914400" rtl="0" algn="l">
              <a:spcBef>
                <a:spcPts val="0"/>
              </a:spcBef>
              <a:spcAft>
                <a:spcPts val="0"/>
              </a:spcAft>
              <a:buSzPts val="1300"/>
              <a:buChar char="○"/>
            </a:pPr>
            <a:r>
              <a:rPr lang="en-GB" sz="1300"/>
              <a:t>Score some words, use machine learning on the rest</a:t>
            </a:r>
            <a:endParaRPr sz="1300"/>
          </a:p>
          <a:p>
            <a:pPr indent="-323850" lvl="0" marL="457200" rtl="0" algn="l">
              <a:spcBef>
                <a:spcPts val="0"/>
              </a:spcBef>
              <a:spcAft>
                <a:spcPts val="0"/>
              </a:spcAft>
              <a:buSzPts val="1500"/>
              <a:buChar char="●"/>
            </a:pPr>
            <a:r>
              <a:rPr lang="en-GB" sz="1500"/>
              <a:t>Document-based: score documents and use machine learning</a:t>
            </a:r>
            <a:endParaRPr sz="1500"/>
          </a:p>
          <a:p>
            <a:pPr indent="-311150" lvl="1" marL="914400" rtl="0" algn="l">
              <a:spcBef>
                <a:spcPts val="0"/>
              </a:spcBef>
              <a:spcAft>
                <a:spcPts val="0"/>
              </a:spcAft>
              <a:buSzPts val="1300"/>
              <a:buChar char="○"/>
            </a:pPr>
            <a:r>
              <a:rPr lang="en-GB" sz="1300"/>
              <a:t>‘positive’/’negative’ for each sentence</a:t>
            </a:r>
            <a:endParaRPr sz="1300"/>
          </a:p>
          <a:p>
            <a:pPr indent="-323850" lvl="0" marL="457200" rtl="0" algn="l">
              <a:spcBef>
                <a:spcPts val="0"/>
              </a:spcBef>
              <a:spcAft>
                <a:spcPts val="0"/>
              </a:spcAft>
              <a:buSzPts val="1500"/>
              <a:buChar char="●"/>
            </a:pPr>
            <a:r>
              <a:rPr lang="en-GB" sz="1500"/>
              <a:t>Semantic/pragmatic: use natural language processing</a:t>
            </a:r>
            <a:endParaRPr sz="1500"/>
          </a:p>
          <a:p>
            <a:pPr indent="-311150" lvl="1" marL="914400" rtl="0" algn="l">
              <a:spcBef>
                <a:spcPts val="0"/>
              </a:spcBef>
              <a:spcAft>
                <a:spcPts val="0"/>
              </a:spcAft>
              <a:buSzPts val="1300"/>
              <a:buChar char="○"/>
            </a:pPr>
            <a:r>
              <a:rPr lang="en-GB" sz="1300"/>
              <a:t>Satire is hard to detect</a:t>
            </a:r>
            <a:endParaRPr sz="1300"/>
          </a:p>
          <a:p>
            <a:pPr indent="-311150" lvl="1" marL="914400" rtl="0" algn="l">
              <a:spcBef>
                <a:spcPts val="0"/>
              </a:spcBef>
              <a:spcAft>
                <a:spcPts val="0"/>
              </a:spcAft>
              <a:buSzPts val="1300"/>
              <a:buChar char="○"/>
            </a:pPr>
            <a:r>
              <a:rPr lang="en-GB" sz="1300"/>
              <a:t>“Nice work bro!”</a:t>
            </a:r>
            <a:endParaRPr sz="1300"/>
          </a:p>
          <a:p>
            <a:pPr indent="-311150" lvl="1" marL="914400" rtl="0" algn="l">
              <a:spcBef>
                <a:spcPts val="0"/>
              </a:spcBef>
              <a:spcAft>
                <a:spcPts val="0"/>
              </a:spcAft>
              <a:buSzPts val="1300"/>
              <a:buChar char="○"/>
            </a:pPr>
            <a:r>
              <a:rPr lang="en-GB" sz="1300"/>
              <a:t>Emoticons are a language too</a:t>
            </a:r>
            <a:endParaRPr sz="1300"/>
          </a:p>
          <a:p>
            <a:pPr indent="0" lvl="0" marL="0" rtl="0" algn="l">
              <a:spcBef>
                <a:spcPts val="1200"/>
              </a:spcBef>
              <a:spcAft>
                <a:spcPts val="0"/>
              </a:spcAft>
              <a:buNone/>
            </a:pPr>
            <a:r>
              <a:t/>
            </a:r>
            <a:endParaRPr/>
          </a:p>
          <a:p>
            <a:pPr indent="0" lvl="0" marL="0" rtl="0" algn="l">
              <a:spcBef>
                <a:spcPts val="1200"/>
              </a:spcBef>
              <a:spcAft>
                <a:spcPts val="0"/>
              </a:spcAft>
              <a:buNone/>
            </a:pPr>
            <a:r>
              <a:rPr lang="en-GB" sz="1100"/>
              <a:t>Sentiment dictionaries:</a:t>
            </a:r>
            <a:endParaRPr sz="1100"/>
          </a:p>
          <a:p>
            <a:pPr indent="-298450" lvl="0" marL="457200" rtl="0" algn="l">
              <a:spcBef>
                <a:spcPts val="1200"/>
              </a:spcBef>
              <a:spcAft>
                <a:spcPts val="0"/>
              </a:spcAft>
              <a:buSzPts val="1100"/>
              <a:buChar char="●"/>
            </a:pPr>
            <a:r>
              <a:rPr lang="en-GB" sz="1100"/>
              <a:t>Wordstat: </a:t>
            </a:r>
            <a:r>
              <a:rPr lang="en-GB" sz="1100" u="sng">
                <a:solidFill>
                  <a:schemeClr val="hlink"/>
                </a:solidFill>
                <a:hlinkClick r:id="rId3"/>
              </a:rPr>
              <a:t>https://provalisresearch.com/products/content-analysis-software/wordstat-dictionary/sentiment-dictionaries/</a:t>
            </a:r>
            <a:r>
              <a:rPr lang="en-GB" sz="1100"/>
              <a:t> </a:t>
            </a:r>
            <a:endParaRPr sz="1100"/>
          </a:p>
          <a:p>
            <a:pPr indent="-298450" lvl="0" marL="457200" rtl="0" algn="l">
              <a:spcBef>
                <a:spcPts val="0"/>
              </a:spcBef>
              <a:spcAft>
                <a:spcPts val="0"/>
              </a:spcAft>
              <a:buSzPts val="1100"/>
              <a:buChar char="●"/>
            </a:pPr>
            <a:r>
              <a:rPr lang="en-GB" sz="1100"/>
              <a:t>Sentiwordnet: </a:t>
            </a:r>
            <a:r>
              <a:rPr lang="en-GB" sz="1100" u="sng">
                <a:solidFill>
                  <a:schemeClr val="hlink"/>
                </a:solidFill>
                <a:hlinkClick r:id="rId4"/>
              </a:rPr>
              <a:t>https://github.com/aesuli/SentiWordNet</a:t>
            </a:r>
            <a:r>
              <a:rPr lang="en-GB" sz="1100"/>
              <a:t> </a:t>
            </a:r>
            <a:endParaRPr sz="1100"/>
          </a:p>
          <a:p>
            <a:pPr indent="-298450" lvl="0" marL="457200" rtl="0" algn="l">
              <a:spcBef>
                <a:spcPts val="0"/>
              </a:spcBef>
              <a:spcAft>
                <a:spcPts val="0"/>
              </a:spcAft>
              <a:buSzPts val="1100"/>
              <a:buChar char="●"/>
            </a:pPr>
            <a:r>
              <a:rPr lang="en-GB" sz="1100"/>
              <a:t>Emoticon sentiment lexicon: </a:t>
            </a:r>
            <a:r>
              <a:rPr lang="en-GB" sz="1100" u="sng">
                <a:solidFill>
                  <a:schemeClr val="hlink"/>
                </a:solidFill>
                <a:hlinkClick r:id="rId5"/>
              </a:rPr>
              <a:t>http://people.few.eur.nl/hogenboom/files/EmoticonSentimentLexicon.zip</a:t>
            </a:r>
            <a:r>
              <a:rPr lang="en-GB" sz="1100"/>
              <a:t> </a:t>
            </a:r>
            <a:endParaRPr sz="1100"/>
          </a:p>
        </p:txBody>
      </p:sp>
      <p:sp>
        <p:nvSpPr>
          <p:cNvPr id="505" name="Google Shape;505;p52"/>
          <p:cNvSpPr txBox="1"/>
          <p:nvPr/>
        </p:nvSpPr>
        <p:spPr>
          <a:xfrm>
            <a:off x="7261175" y="1678050"/>
            <a:ext cx="1611600" cy="1787400"/>
          </a:xfrm>
          <a:prstGeom prst="rect">
            <a:avLst/>
          </a:prstGeom>
          <a:solidFill>
            <a:srgbClr val="4A86E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FFFFF"/>
                </a:solidFill>
              </a:rPr>
              <a:t>Very positive</a:t>
            </a:r>
            <a:endParaRPr sz="1800">
              <a:solidFill>
                <a:srgbClr val="FFFFFF"/>
              </a:solidFill>
            </a:endParaRPr>
          </a:p>
          <a:p>
            <a:pPr indent="0" lvl="0" marL="0" rtl="0" algn="l">
              <a:spcBef>
                <a:spcPts val="0"/>
              </a:spcBef>
              <a:spcAft>
                <a:spcPts val="0"/>
              </a:spcAft>
              <a:buNone/>
            </a:pPr>
            <a:r>
              <a:rPr lang="en-GB" sz="1800">
                <a:solidFill>
                  <a:srgbClr val="FFFFFF"/>
                </a:solidFill>
              </a:rPr>
              <a:t>Positive</a:t>
            </a:r>
            <a:endParaRPr sz="1800">
              <a:solidFill>
                <a:srgbClr val="FFFFFF"/>
              </a:solidFill>
            </a:endParaRPr>
          </a:p>
          <a:p>
            <a:pPr indent="0" lvl="0" marL="0" rtl="0" algn="l">
              <a:spcBef>
                <a:spcPts val="0"/>
              </a:spcBef>
              <a:spcAft>
                <a:spcPts val="0"/>
              </a:spcAft>
              <a:buNone/>
            </a:pPr>
            <a:r>
              <a:rPr lang="en-GB" sz="1800">
                <a:solidFill>
                  <a:srgbClr val="FFFFFF"/>
                </a:solidFill>
              </a:rPr>
              <a:t>Neutral</a:t>
            </a:r>
            <a:endParaRPr sz="1800">
              <a:solidFill>
                <a:srgbClr val="FFFFFF"/>
              </a:solidFill>
            </a:endParaRPr>
          </a:p>
          <a:p>
            <a:pPr indent="0" lvl="0" marL="0" rtl="0" algn="l">
              <a:spcBef>
                <a:spcPts val="0"/>
              </a:spcBef>
              <a:spcAft>
                <a:spcPts val="0"/>
              </a:spcAft>
              <a:buNone/>
            </a:pPr>
            <a:r>
              <a:rPr lang="en-GB" sz="1800">
                <a:solidFill>
                  <a:srgbClr val="FFFFFF"/>
                </a:solidFill>
              </a:rPr>
              <a:t>Negative</a:t>
            </a:r>
            <a:endParaRPr sz="1800">
              <a:solidFill>
                <a:srgbClr val="FFFFFF"/>
              </a:solidFill>
            </a:endParaRPr>
          </a:p>
          <a:p>
            <a:pPr indent="0" lvl="0" marL="0" rtl="0" algn="l">
              <a:spcBef>
                <a:spcPts val="0"/>
              </a:spcBef>
              <a:spcAft>
                <a:spcPts val="0"/>
              </a:spcAft>
              <a:buNone/>
            </a:pPr>
            <a:r>
              <a:rPr lang="en-GB" sz="1800">
                <a:solidFill>
                  <a:srgbClr val="FFFFFF"/>
                </a:solidFill>
              </a:rPr>
              <a:t>Very negative</a:t>
            </a:r>
            <a:endParaRPr sz="18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Other analysis types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4"/>
          <p:cNvSpPr txBox="1"/>
          <p:nvPr>
            <p:ph type="title"/>
          </p:nvPr>
        </p:nvSpPr>
        <p:spPr>
          <a:xfrm>
            <a:off x="110550" y="101325"/>
            <a:ext cx="8223600" cy="59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Emilio Ferrara on Covid19 disinfo</a:t>
            </a:r>
            <a:endParaRPr/>
          </a:p>
        </p:txBody>
      </p:sp>
      <p:pic>
        <p:nvPicPr>
          <p:cNvPr id="516" name="Google Shape;516;p54"/>
          <p:cNvPicPr preferRelativeResize="0"/>
          <p:nvPr/>
        </p:nvPicPr>
        <p:blipFill rotWithShape="1">
          <a:blip r:embed="rId3">
            <a:alphaModFix/>
          </a:blip>
          <a:srcRect b="0" l="0" r="0" t="0"/>
          <a:stretch/>
        </p:blipFill>
        <p:spPr>
          <a:xfrm>
            <a:off x="1047175" y="1586675"/>
            <a:ext cx="7136050" cy="2742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5"/>
          <p:cNvSpPr txBox="1"/>
          <p:nvPr>
            <p:ph type="title"/>
          </p:nvPr>
        </p:nvSpPr>
        <p:spPr>
          <a:xfrm>
            <a:off x="198800" y="0"/>
            <a:ext cx="8682900" cy="642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Generating to understand: Fireeye and GPT2</a:t>
            </a:r>
            <a:endParaRPr/>
          </a:p>
        </p:txBody>
      </p:sp>
      <p:pic>
        <p:nvPicPr>
          <p:cNvPr id="522" name="Google Shape;522;p55"/>
          <p:cNvPicPr preferRelativeResize="0"/>
          <p:nvPr/>
        </p:nvPicPr>
        <p:blipFill rotWithShape="1">
          <a:blip r:embed="rId3">
            <a:alphaModFix/>
          </a:blip>
          <a:srcRect b="0" l="0" r="0" t="0"/>
          <a:stretch/>
        </p:blipFill>
        <p:spPr>
          <a:xfrm>
            <a:off x="387900" y="839325"/>
            <a:ext cx="8075286" cy="3694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3"/>
          <p:cNvSpPr txBox="1"/>
          <p:nvPr>
            <p:ph type="title"/>
          </p:nvPr>
        </p:nvSpPr>
        <p:spPr>
          <a:xfrm>
            <a:off x="110550" y="101325"/>
            <a:ext cx="8223600" cy="59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Activities</a:t>
            </a:r>
            <a:endParaRPr/>
          </a:p>
        </p:txBody>
      </p:sp>
      <p:sp>
        <p:nvSpPr>
          <p:cNvPr id="316" name="Google Shape;316;p23"/>
          <p:cNvSpPr txBox="1"/>
          <p:nvPr>
            <p:ph idx="1" type="body"/>
          </p:nvPr>
        </p:nvSpPr>
        <p:spPr>
          <a:xfrm>
            <a:off x="5007675" y="772325"/>
            <a:ext cx="3810000" cy="375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Response activities</a:t>
            </a:r>
            <a:endParaRPr sz="1600"/>
          </a:p>
          <a:p>
            <a:pPr indent="-330200" lvl="0" marL="457200" rtl="0" algn="l">
              <a:spcBef>
                <a:spcPts val="1200"/>
              </a:spcBef>
              <a:spcAft>
                <a:spcPts val="0"/>
              </a:spcAft>
              <a:buSzPts val="1600"/>
              <a:buChar char="●"/>
            </a:pPr>
            <a:r>
              <a:rPr lang="en-GB" sz="1600"/>
              <a:t>Monitoring and detection</a:t>
            </a:r>
            <a:endParaRPr sz="1600"/>
          </a:p>
          <a:p>
            <a:pPr indent="-330200" lvl="0" marL="457200" rtl="0" algn="l">
              <a:spcBef>
                <a:spcPts val="0"/>
              </a:spcBef>
              <a:spcAft>
                <a:spcPts val="0"/>
              </a:spcAft>
              <a:buSzPts val="1600"/>
              <a:buChar char="●"/>
            </a:pPr>
            <a:r>
              <a:rPr lang="en-GB" sz="1600"/>
              <a:t>Triage / initial analysis</a:t>
            </a:r>
            <a:endParaRPr sz="1600"/>
          </a:p>
          <a:p>
            <a:pPr indent="-330200" lvl="0" marL="457200" rtl="0" algn="l">
              <a:spcBef>
                <a:spcPts val="0"/>
              </a:spcBef>
              <a:spcAft>
                <a:spcPts val="0"/>
              </a:spcAft>
              <a:buSzPts val="1600"/>
              <a:buChar char="●"/>
            </a:pPr>
            <a:r>
              <a:rPr lang="en-GB" sz="1600"/>
              <a:t>Assessment / deeper analysis</a:t>
            </a:r>
            <a:endParaRPr sz="1600"/>
          </a:p>
          <a:p>
            <a:pPr indent="-330200" lvl="0" marL="457200" rtl="0" algn="l">
              <a:spcBef>
                <a:spcPts val="0"/>
              </a:spcBef>
              <a:spcAft>
                <a:spcPts val="0"/>
              </a:spcAft>
              <a:buSzPts val="1600"/>
              <a:buChar char="●"/>
            </a:pPr>
            <a:r>
              <a:rPr lang="en-GB" sz="1600"/>
              <a:t>Share</a:t>
            </a:r>
            <a:endParaRPr sz="1600"/>
          </a:p>
          <a:p>
            <a:pPr indent="-330200" lvl="0" marL="457200" rtl="0" algn="l">
              <a:spcBef>
                <a:spcPts val="0"/>
              </a:spcBef>
              <a:spcAft>
                <a:spcPts val="0"/>
              </a:spcAft>
              <a:buSzPts val="1600"/>
              <a:buChar char="●"/>
            </a:pPr>
            <a:r>
              <a:rPr lang="en-GB" sz="1600"/>
              <a:t>Suggest</a:t>
            </a:r>
            <a:endParaRPr sz="1600"/>
          </a:p>
          <a:p>
            <a:pPr indent="-330200" lvl="0" marL="457200" rtl="0" algn="l">
              <a:spcBef>
                <a:spcPts val="0"/>
              </a:spcBef>
              <a:spcAft>
                <a:spcPts val="0"/>
              </a:spcAft>
              <a:buSzPts val="1600"/>
              <a:buChar char="●"/>
            </a:pPr>
            <a:r>
              <a:rPr lang="en-GB" sz="1600"/>
              <a:t>Act</a:t>
            </a:r>
            <a:endParaRPr sz="1600"/>
          </a:p>
          <a:p>
            <a:pPr indent="-330200" lvl="0" marL="457200" rtl="0" algn="l">
              <a:spcBef>
                <a:spcPts val="0"/>
              </a:spcBef>
              <a:spcAft>
                <a:spcPts val="0"/>
              </a:spcAft>
              <a:buSzPts val="1600"/>
              <a:buChar char="●"/>
            </a:pPr>
            <a:r>
              <a:rPr lang="en-GB" sz="1600"/>
              <a:t>Evaluate</a:t>
            </a:r>
            <a:endParaRPr sz="1600"/>
          </a:p>
          <a:p>
            <a:pPr indent="0" lvl="0" marL="0" rtl="0" algn="l">
              <a:spcBef>
                <a:spcPts val="1200"/>
              </a:spcBef>
              <a:spcAft>
                <a:spcPts val="1200"/>
              </a:spcAft>
              <a:buNone/>
            </a:pPr>
            <a:r>
              <a:t/>
            </a:r>
            <a:endParaRPr sz="1600"/>
          </a:p>
        </p:txBody>
      </p:sp>
      <p:sp>
        <p:nvSpPr>
          <p:cNvPr id="317" name="Google Shape;317;p23"/>
          <p:cNvSpPr txBox="1"/>
          <p:nvPr>
            <p:ph idx="1" type="body"/>
          </p:nvPr>
        </p:nvSpPr>
        <p:spPr>
          <a:xfrm>
            <a:off x="423300" y="772325"/>
            <a:ext cx="3810000" cy="37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Enablement</a:t>
            </a:r>
            <a:r>
              <a:rPr lang="en-GB" sz="1600"/>
              <a:t> activities</a:t>
            </a:r>
            <a:endParaRPr sz="1600"/>
          </a:p>
          <a:p>
            <a:pPr indent="-330200" lvl="0" marL="457200" rtl="0" algn="l">
              <a:spcBef>
                <a:spcPts val="1200"/>
              </a:spcBef>
              <a:spcAft>
                <a:spcPts val="0"/>
              </a:spcAft>
              <a:buSzPts val="1600"/>
              <a:buChar char="●"/>
            </a:pPr>
            <a:r>
              <a:rPr lang="en-GB" sz="1600"/>
              <a:t>People</a:t>
            </a:r>
            <a:endParaRPr sz="1600"/>
          </a:p>
          <a:p>
            <a:pPr indent="-317500" lvl="1" marL="914400" rtl="0" algn="l">
              <a:spcBef>
                <a:spcPts val="0"/>
              </a:spcBef>
              <a:spcAft>
                <a:spcPts val="0"/>
              </a:spcAft>
              <a:buSzPts val="1400"/>
              <a:buChar char="○"/>
            </a:pPr>
            <a:r>
              <a:rPr lang="en-GB" sz="1400"/>
              <a:t>Team organisation</a:t>
            </a:r>
            <a:endParaRPr sz="1400"/>
          </a:p>
          <a:p>
            <a:pPr indent="-317500" lvl="1" marL="914400" rtl="0" algn="l">
              <a:spcBef>
                <a:spcPts val="0"/>
              </a:spcBef>
              <a:spcAft>
                <a:spcPts val="0"/>
              </a:spcAft>
              <a:buSzPts val="1400"/>
              <a:buChar char="○"/>
            </a:pPr>
            <a:r>
              <a:rPr lang="en-GB" sz="1400"/>
              <a:t>Collaboration management</a:t>
            </a:r>
            <a:endParaRPr sz="1400"/>
          </a:p>
          <a:p>
            <a:pPr indent="-330200" lvl="0" marL="457200" rtl="0" algn="l">
              <a:spcBef>
                <a:spcPts val="0"/>
              </a:spcBef>
              <a:spcAft>
                <a:spcPts val="0"/>
              </a:spcAft>
              <a:buSzPts val="1600"/>
              <a:buChar char="●"/>
            </a:pPr>
            <a:r>
              <a:rPr lang="en-GB" sz="1600"/>
              <a:t>Evidence</a:t>
            </a:r>
            <a:endParaRPr sz="1600"/>
          </a:p>
          <a:p>
            <a:pPr indent="-317500" lvl="1" marL="914400" rtl="0" algn="l">
              <a:spcBef>
                <a:spcPts val="0"/>
              </a:spcBef>
              <a:spcAft>
                <a:spcPts val="0"/>
              </a:spcAft>
              <a:buSzPts val="1400"/>
              <a:buChar char="○"/>
            </a:pPr>
            <a:r>
              <a:rPr lang="en-GB" sz="1400"/>
              <a:t>Data engineering</a:t>
            </a:r>
            <a:endParaRPr sz="1400"/>
          </a:p>
          <a:p>
            <a:pPr indent="-317500" lvl="1" marL="914400" rtl="0" algn="l">
              <a:spcBef>
                <a:spcPts val="0"/>
              </a:spcBef>
              <a:spcAft>
                <a:spcPts val="0"/>
              </a:spcAft>
              <a:buSzPts val="1400"/>
              <a:buChar char="○"/>
            </a:pPr>
            <a:r>
              <a:rPr lang="en-GB" sz="1400"/>
              <a:t>Data governance</a:t>
            </a:r>
            <a:endParaRPr sz="1400"/>
          </a:p>
          <a:p>
            <a:pPr indent="-330200" lvl="0" marL="457200" rtl="0" algn="l">
              <a:spcBef>
                <a:spcPts val="0"/>
              </a:spcBef>
              <a:spcAft>
                <a:spcPts val="0"/>
              </a:spcAft>
              <a:buSzPts val="1600"/>
              <a:buChar char="●"/>
            </a:pPr>
            <a:r>
              <a:rPr lang="en-GB" sz="1600"/>
              <a:t>Tool selection and setup</a:t>
            </a:r>
            <a:endParaRPr sz="1600"/>
          </a:p>
          <a:p>
            <a:pPr indent="-330200" lvl="0" marL="457200" rtl="0" algn="l">
              <a:spcBef>
                <a:spcPts val="0"/>
              </a:spcBef>
              <a:spcAft>
                <a:spcPts val="0"/>
              </a:spcAft>
              <a:buSzPts val="1600"/>
              <a:buChar char="●"/>
            </a:pPr>
            <a:r>
              <a:rPr lang="en-GB" sz="1600"/>
              <a:t>Reporting</a:t>
            </a:r>
            <a:endParaRPr sz="1600"/>
          </a:p>
          <a:p>
            <a:pPr indent="-317500" lvl="1" marL="914400" rtl="0" algn="l">
              <a:spcBef>
                <a:spcPts val="0"/>
              </a:spcBef>
              <a:spcAft>
                <a:spcPts val="0"/>
              </a:spcAft>
              <a:buSzPts val="1400"/>
              <a:buChar char="○"/>
            </a:pPr>
            <a:r>
              <a:rPr lang="en-GB" sz="1400"/>
              <a:t>Info sharing standards</a:t>
            </a:r>
            <a:endParaRPr sz="1400"/>
          </a:p>
          <a:p>
            <a:pPr indent="-317500" lvl="1" marL="914400" rtl="0" algn="l">
              <a:spcBef>
                <a:spcPts val="0"/>
              </a:spcBef>
              <a:spcAft>
                <a:spcPts val="0"/>
              </a:spcAft>
              <a:buSzPts val="1400"/>
              <a:buChar char="○"/>
            </a:pPr>
            <a:r>
              <a:rPr lang="en-GB" sz="1400"/>
              <a:t>Info sharing mechanisms</a:t>
            </a:r>
            <a:endParaRPr sz="14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Organising people and connections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5"/>
          <p:cNvSpPr txBox="1"/>
          <p:nvPr>
            <p:ph type="title"/>
          </p:nvPr>
        </p:nvSpPr>
        <p:spPr>
          <a:xfrm>
            <a:off x="311700" y="0"/>
            <a:ext cx="8520600" cy="572700"/>
          </a:xfrm>
          <a:prstGeom prst="rect">
            <a:avLst/>
          </a:prstGeom>
          <a:noFill/>
          <a:ln>
            <a:noFill/>
          </a:ln>
        </p:spPr>
        <p:txBody>
          <a:bodyPr anchorCtr="0" anchor="ctr" bIns="34250" lIns="34250" spcFirstLastPara="1" rIns="34250" wrap="square" tIns="34250">
            <a:normAutofit fontScale="90000"/>
          </a:bodyPr>
          <a:lstStyle/>
          <a:p>
            <a:pPr indent="0" lvl="0" marL="0" rtl="0" algn="l">
              <a:lnSpc>
                <a:spcPct val="100000"/>
              </a:lnSpc>
              <a:spcBef>
                <a:spcPts val="0"/>
              </a:spcBef>
              <a:spcAft>
                <a:spcPts val="0"/>
              </a:spcAft>
              <a:buSzPct val="82142"/>
              <a:buNone/>
            </a:pPr>
            <a:r>
              <a:rPr lang="en-GB"/>
              <a:t>CogSec version of Tiered Security Operations Centers</a:t>
            </a:r>
            <a:endParaRPr/>
          </a:p>
        </p:txBody>
      </p:sp>
      <p:pic>
        <p:nvPicPr>
          <p:cNvPr id="328" name="Google Shape;328;p25"/>
          <p:cNvPicPr preferRelativeResize="0"/>
          <p:nvPr/>
        </p:nvPicPr>
        <p:blipFill rotWithShape="1">
          <a:blip r:embed="rId3">
            <a:alphaModFix/>
          </a:blip>
          <a:srcRect b="0" l="0" r="0" t="0"/>
          <a:stretch/>
        </p:blipFill>
        <p:spPr>
          <a:xfrm>
            <a:off x="548725" y="497550"/>
            <a:ext cx="7953351" cy="43551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6"/>
          <p:cNvSpPr txBox="1"/>
          <p:nvPr>
            <p:ph type="title"/>
          </p:nvPr>
        </p:nvSpPr>
        <p:spPr>
          <a:xfrm>
            <a:off x="-25" y="0"/>
            <a:ext cx="9144000" cy="572700"/>
          </a:xfrm>
          <a:prstGeom prst="rect">
            <a:avLst/>
          </a:prstGeom>
          <a:noFill/>
          <a:ln>
            <a:noFill/>
          </a:ln>
        </p:spPr>
        <p:txBody>
          <a:bodyPr anchorCtr="0" anchor="ctr" bIns="34250" lIns="34250" spcFirstLastPara="1" rIns="34250" wrap="square" tIns="34250">
            <a:normAutofit/>
          </a:bodyPr>
          <a:lstStyle/>
          <a:p>
            <a:pPr indent="0" lvl="0" marL="0" rtl="0" algn="l">
              <a:lnSpc>
                <a:spcPct val="100000"/>
              </a:lnSpc>
              <a:spcBef>
                <a:spcPts val="0"/>
              </a:spcBef>
              <a:spcAft>
                <a:spcPts val="0"/>
              </a:spcAft>
              <a:buSzPts val="2300"/>
              <a:buNone/>
            </a:pPr>
            <a:r>
              <a:rPr lang="en-GB"/>
              <a:t>Election Integrity Project tiers</a:t>
            </a:r>
            <a:endParaRPr/>
          </a:p>
        </p:txBody>
      </p:sp>
      <p:pic>
        <p:nvPicPr>
          <p:cNvPr id="334" name="Google Shape;334;p26"/>
          <p:cNvPicPr preferRelativeResize="0"/>
          <p:nvPr/>
        </p:nvPicPr>
        <p:blipFill rotWithShape="1">
          <a:blip r:embed="rId3">
            <a:alphaModFix/>
          </a:blip>
          <a:srcRect b="0" l="0" r="0" t="0"/>
          <a:stretch/>
        </p:blipFill>
        <p:spPr>
          <a:xfrm>
            <a:off x="416450" y="673950"/>
            <a:ext cx="3701900" cy="3576400"/>
          </a:xfrm>
          <a:prstGeom prst="rect">
            <a:avLst/>
          </a:prstGeom>
          <a:noFill/>
          <a:ln>
            <a:noFill/>
          </a:ln>
        </p:spPr>
      </p:pic>
      <p:pic>
        <p:nvPicPr>
          <p:cNvPr id="335" name="Google Shape;335;p26"/>
          <p:cNvPicPr preferRelativeResize="0"/>
          <p:nvPr/>
        </p:nvPicPr>
        <p:blipFill rotWithShape="1">
          <a:blip r:embed="rId4">
            <a:alphaModFix/>
          </a:blip>
          <a:srcRect b="0" l="0" r="0" t="0"/>
          <a:stretch/>
        </p:blipFill>
        <p:spPr>
          <a:xfrm>
            <a:off x="4763175" y="750150"/>
            <a:ext cx="3759125" cy="3144900"/>
          </a:xfrm>
          <a:prstGeom prst="rect">
            <a:avLst/>
          </a:prstGeom>
          <a:noFill/>
          <a:ln>
            <a:noFill/>
          </a:ln>
        </p:spPr>
      </p:pic>
      <p:sp>
        <p:nvSpPr>
          <p:cNvPr id="336" name="Google Shape;336;p26"/>
          <p:cNvSpPr txBox="1"/>
          <p:nvPr/>
        </p:nvSpPr>
        <p:spPr>
          <a:xfrm>
            <a:off x="522775" y="4430225"/>
            <a:ext cx="76731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sng" cap="none" strike="noStrike">
                <a:solidFill>
                  <a:schemeClr val="hlink"/>
                </a:solidFill>
                <a:latin typeface="Arial"/>
                <a:ea typeface="Arial"/>
                <a:cs typeface="Arial"/>
                <a:sym typeface="Arial"/>
                <a:hlinkClick r:id="rId5"/>
              </a:rPr>
              <a:t>https://www.atlanticcouncil.org/in-depth-research-reports/the-long-fuse-eip-report-read/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7" name="Google Shape;337;p26"/>
          <p:cNvCxnSpPr/>
          <p:nvPr/>
        </p:nvCxnSpPr>
        <p:spPr>
          <a:xfrm flipH="1">
            <a:off x="4456975" y="868325"/>
            <a:ext cx="8700" cy="33138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Organising evidence collection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8"/>
          <p:cNvSpPr txBox="1"/>
          <p:nvPr>
            <p:ph type="title"/>
          </p:nvPr>
        </p:nvSpPr>
        <p:spPr>
          <a:xfrm>
            <a:off x="110550" y="101325"/>
            <a:ext cx="8223600" cy="59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Monitoring and Detection</a:t>
            </a:r>
            <a:endParaRPr/>
          </a:p>
        </p:txBody>
      </p:sp>
      <p:sp>
        <p:nvSpPr>
          <p:cNvPr id="348" name="Google Shape;348;p28"/>
          <p:cNvSpPr txBox="1"/>
          <p:nvPr>
            <p:ph idx="1" type="body"/>
          </p:nvPr>
        </p:nvSpPr>
        <p:spPr>
          <a:xfrm>
            <a:off x="221050" y="780425"/>
            <a:ext cx="3715200" cy="4116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Finding information sources: </a:t>
            </a:r>
            <a:endParaRPr/>
          </a:p>
          <a:p>
            <a:pPr indent="-311150" lvl="0" marL="457200" rtl="0" algn="l">
              <a:spcBef>
                <a:spcPts val="1200"/>
              </a:spcBef>
              <a:spcAft>
                <a:spcPts val="0"/>
              </a:spcAft>
              <a:buSzPts val="1300"/>
              <a:buChar char="●"/>
            </a:pPr>
            <a:r>
              <a:rPr lang="en-GB"/>
              <a:t>Create ways for people/ groups to alert you</a:t>
            </a:r>
            <a:endParaRPr/>
          </a:p>
          <a:p>
            <a:pPr indent="-298450" lvl="1" marL="914400" rtl="0" algn="l">
              <a:spcBef>
                <a:spcPts val="0"/>
              </a:spcBef>
              <a:spcAft>
                <a:spcPts val="0"/>
              </a:spcAft>
              <a:buSzPts val="1100"/>
              <a:buChar char="○"/>
            </a:pPr>
            <a:r>
              <a:rPr lang="en-GB"/>
              <a:t>Tiplines</a:t>
            </a:r>
            <a:endParaRPr/>
          </a:p>
          <a:p>
            <a:pPr indent="-298450" lvl="1" marL="914400" rtl="0" algn="l">
              <a:spcBef>
                <a:spcPts val="0"/>
              </a:spcBef>
              <a:spcAft>
                <a:spcPts val="0"/>
              </a:spcAft>
              <a:buSzPts val="1100"/>
              <a:buChar char="○"/>
            </a:pPr>
            <a:r>
              <a:rPr lang="en-GB"/>
              <a:t>Go where the people are</a:t>
            </a:r>
            <a:endParaRPr/>
          </a:p>
          <a:p>
            <a:pPr indent="-298450" lvl="1" marL="914400" rtl="0" algn="l">
              <a:spcBef>
                <a:spcPts val="0"/>
              </a:spcBef>
              <a:spcAft>
                <a:spcPts val="0"/>
              </a:spcAft>
              <a:buSzPts val="1100"/>
              <a:buChar char="○"/>
            </a:pPr>
            <a:r>
              <a:rPr lang="en-GB"/>
              <a:t>Make it easy but</a:t>
            </a:r>
            <a:endParaRPr/>
          </a:p>
          <a:p>
            <a:pPr indent="-298450" lvl="1" marL="914400" rtl="0" algn="l">
              <a:spcBef>
                <a:spcPts val="0"/>
              </a:spcBef>
              <a:spcAft>
                <a:spcPts val="0"/>
              </a:spcAft>
              <a:buSzPts val="1100"/>
              <a:buChar char="○"/>
            </a:pPr>
            <a:r>
              <a:rPr lang="en-GB"/>
              <a:t>Have a format</a:t>
            </a:r>
            <a:endParaRPr/>
          </a:p>
          <a:p>
            <a:pPr indent="-311150" lvl="0" marL="457200" rtl="0" algn="l">
              <a:spcBef>
                <a:spcPts val="0"/>
              </a:spcBef>
              <a:spcAft>
                <a:spcPts val="0"/>
              </a:spcAft>
              <a:buSzPts val="1300"/>
              <a:buChar char="●"/>
            </a:pPr>
            <a:r>
              <a:rPr lang="en-GB"/>
              <a:t>List and contact response groups</a:t>
            </a:r>
            <a:endParaRPr/>
          </a:p>
          <a:p>
            <a:pPr indent="-298450" lvl="1" marL="914400" rtl="0" algn="l">
              <a:spcBef>
                <a:spcPts val="0"/>
              </a:spcBef>
              <a:spcAft>
                <a:spcPts val="0"/>
              </a:spcAft>
              <a:buSzPts val="1100"/>
              <a:buChar char="○"/>
            </a:pPr>
            <a:r>
              <a:rPr lang="en-GB"/>
              <a:t>Active fact checkers etc</a:t>
            </a:r>
            <a:endParaRPr/>
          </a:p>
          <a:p>
            <a:pPr indent="-298450" lvl="1" marL="914400" rtl="0" algn="l">
              <a:spcBef>
                <a:spcPts val="0"/>
              </a:spcBef>
              <a:spcAft>
                <a:spcPts val="0"/>
              </a:spcAft>
              <a:buSzPts val="1100"/>
              <a:buChar char="○"/>
            </a:pPr>
            <a:r>
              <a:rPr lang="en-GB"/>
              <a:t>Groups that could monitor/alert/triage</a:t>
            </a:r>
            <a:endParaRPr/>
          </a:p>
          <a:p>
            <a:pPr indent="-298450" lvl="1" marL="914400" rtl="0" algn="l">
              <a:spcBef>
                <a:spcPts val="0"/>
              </a:spcBef>
              <a:spcAft>
                <a:spcPts val="0"/>
              </a:spcAft>
              <a:buSzPts val="1100"/>
              <a:buChar char="○"/>
            </a:pPr>
            <a:r>
              <a:rPr lang="en-GB"/>
              <a:t>Online sites, groups, influencers</a:t>
            </a:r>
            <a:endParaRPr/>
          </a:p>
          <a:p>
            <a:pPr indent="-298450" lvl="1" marL="914400" rtl="0" algn="l">
              <a:spcBef>
                <a:spcPts val="0"/>
              </a:spcBef>
              <a:spcAft>
                <a:spcPts val="0"/>
              </a:spcAft>
              <a:buSzPts val="1100"/>
              <a:buChar char="○"/>
            </a:pPr>
            <a:r>
              <a:rPr lang="en-GB"/>
              <a:t>Include subcommunities/ languages</a:t>
            </a:r>
            <a:endParaRPr/>
          </a:p>
          <a:p>
            <a:pPr indent="-311150" lvl="0" marL="457200" rtl="0" algn="l">
              <a:spcBef>
                <a:spcPts val="0"/>
              </a:spcBef>
              <a:spcAft>
                <a:spcPts val="0"/>
              </a:spcAft>
              <a:buSzPts val="1300"/>
              <a:buChar char="●"/>
            </a:pPr>
            <a:r>
              <a:rPr lang="en-GB"/>
              <a:t>List online data sources</a:t>
            </a:r>
            <a:endParaRPr/>
          </a:p>
          <a:p>
            <a:pPr indent="-298450" lvl="1" marL="914400" rtl="0" algn="l">
              <a:spcBef>
                <a:spcPts val="0"/>
              </a:spcBef>
              <a:spcAft>
                <a:spcPts val="0"/>
              </a:spcAft>
              <a:buSzPts val="1100"/>
              <a:buChar char="○"/>
            </a:pPr>
            <a:r>
              <a:rPr lang="en-GB"/>
              <a:t>Where will you put data</a:t>
            </a:r>
            <a:endParaRPr/>
          </a:p>
          <a:p>
            <a:pPr indent="-298450" lvl="1" marL="914400" rtl="0" algn="l">
              <a:spcBef>
                <a:spcPts val="0"/>
              </a:spcBef>
              <a:spcAft>
                <a:spcPts val="0"/>
              </a:spcAft>
              <a:buSzPts val="1100"/>
              <a:buChar char="○"/>
            </a:pPr>
            <a:r>
              <a:rPr lang="en-GB"/>
              <a:t>Go where the people are</a:t>
            </a:r>
            <a:endParaRPr/>
          </a:p>
          <a:p>
            <a:pPr indent="-298450" lvl="1" marL="914400" rtl="0" algn="l">
              <a:spcBef>
                <a:spcPts val="0"/>
              </a:spcBef>
              <a:spcAft>
                <a:spcPts val="0"/>
              </a:spcAft>
              <a:buSzPts val="1100"/>
              <a:buChar char="○"/>
            </a:pPr>
            <a:r>
              <a:rPr lang="en-GB"/>
              <a:t>APIs and RSS feeds are your friends</a:t>
            </a:r>
            <a:endParaRPr/>
          </a:p>
          <a:p>
            <a:pPr indent="-298450" lvl="1" marL="914400" rtl="0" algn="l">
              <a:spcBef>
                <a:spcPts val="0"/>
              </a:spcBef>
              <a:spcAft>
                <a:spcPts val="0"/>
              </a:spcAft>
              <a:buSzPts val="1100"/>
              <a:buChar char="○"/>
            </a:pPr>
            <a:r>
              <a:rPr lang="en-GB"/>
              <a:t>Everything else usually has some code</a:t>
            </a:r>
            <a:endParaRPr/>
          </a:p>
          <a:p>
            <a:pPr indent="-311150" lvl="0" marL="457200" rtl="0" algn="l">
              <a:spcBef>
                <a:spcPts val="0"/>
              </a:spcBef>
              <a:spcAft>
                <a:spcPts val="0"/>
              </a:spcAft>
              <a:buSzPts val="1300"/>
              <a:buChar char="●"/>
            </a:pPr>
            <a:r>
              <a:rPr lang="en-GB"/>
              <a:t>List limits on data sources</a:t>
            </a:r>
            <a:endParaRPr/>
          </a:p>
          <a:p>
            <a:pPr indent="-298450" lvl="1" marL="914400" rtl="0" algn="l">
              <a:spcBef>
                <a:spcPts val="0"/>
              </a:spcBef>
              <a:spcAft>
                <a:spcPts val="0"/>
              </a:spcAft>
              <a:buSzPts val="1100"/>
              <a:buChar char="○"/>
            </a:pPr>
            <a:r>
              <a:rPr lang="en-GB"/>
              <a:t>Are there any use restrictions</a:t>
            </a:r>
            <a:endParaRPr/>
          </a:p>
          <a:p>
            <a:pPr indent="-298450" lvl="1" marL="914400" rtl="0" algn="l">
              <a:spcBef>
                <a:spcPts val="0"/>
              </a:spcBef>
              <a:spcAft>
                <a:spcPts val="0"/>
              </a:spcAft>
              <a:buSzPts val="1100"/>
              <a:buChar char="○"/>
            </a:pPr>
            <a:r>
              <a:rPr lang="en-GB"/>
              <a:t>Is this all data, or a subset? </a:t>
            </a:r>
            <a:endParaRPr/>
          </a:p>
        </p:txBody>
      </p:sp>
      <p:sp>
        <p:nvSpPr>
          <p:cNvPr id="349" name="Google Shape;349;p28"/>
          <p:cNvSpPr txBox="1"/>
          <p:nvPr>
            <p:ph idx="1" type="body"/>
          </p:nvPr>
        </p:nvSpPr>
        <p:spPr>
          <a:xfrm>
            <a:off x="4439250" y="780425"/>
            <a:ext cx="3967800" cy="375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Information source monitoring</a:t>
            </a:r>
            <a:endParaRPr/>
          </a:p>
          <a:p>
            <a:pPr indent="-311150" lvl="0" marL="457200" rtl="0" algn="l">
              <a:spcBef>
                <a:spcPts val="1200"/>
              </a:spcBef>
              <a:spcAft>
                <a:spcPts val="0"/>
              </a:spcAft>
              <a:buSzPts val="1300"/>
              <a:buChar char="●"/>
            </a:pPr>
            <a:r>
              <a:rPr lang="en-GB"/>
              <a:t>Decide on your focus</a:t>
            </a:r>
            <a:endParaRPr/>
          </a:p>
          <a:p>
            <a:pPr indent="-311150" lvl="0" marL="457200" rtl="0" algn="l">
              <a:spcBef>
                <a:spcPts val="0"/>
              </a:spcBef>
              <a:spcAft>
                <a:spcPts val="0"/>
              </a:spcAft>
              <a:buSzPts val="1300"/>
              <a:buChar char="●"/>
            </a:pPr>
            <a:r>
              <a:rPr lang="en-GB"/>
              <a:t>Set up keyword lists</a:t>
            </a:r>
            <a:endParaRPr/>
          </a:p>
          <a:p>
            <a:pPr indent="-298450" lvl="1" marL="914400" rtl="0" algn="l">
              <a:spcBef>
                <a:spcPts val="0"/>
              </a:spcBef>
              <a:spcAft>
                <a:spcPts val="0"/>
              </a:spcAft>
              <a:buSzPts val="1100"/>
              <a:buChar char="○"/>
            </a:pPr>
            <a:r>
              <a:rPr lang="en-GB"/>
              <a:t>Look for terms in existing material</a:t>
            </a:r>
            <a:endParaRPr/>
          </a:p>
          <a:p>
            <a:pPr indent="-298450" lvl="1" marL="914400" rtl="0" algn="l">
              <a:spcBef>
                <a:spcPts val="0"/>
              </a:spcBef>
              <a:spcAft>
                <a:spcPts val="0"/>
              </a:spcAft>
              <a:buSzPts val="1100"/>
              <a:buChar char="○"/>
            </a:pPr>
            <a:r>
              <a:rPr lang="en-GB"/>
              <a:t>Check for co-occurrances</a:t>
            </a:r>
            <a:endParaRPr/>
          </a:p>
          <a:p>
            <a:pPr indent="-311150" lvl="0" marL="457200" rtl="0" algn="l">
              <a:spcBef>
                <a:spcPts val="0"/>
              </a:spcBef>
              <a:spcAft>
                <a:spcPts val="0"/>
              </a:spcAft>
              <a:buSzPts val="1300"/>
              <a:buChar char="●"/>
            </a:pPr>
            <a:r>
              <a:rPr lang="en-GB"/>
              <a:t>Set up search queries</a:t>
            </a:r>
            <a:endParaRPr/>
          </a:p>
          <a:p>
            <a:pPr indent="-298450" lvl="1" marL="914400" rtl="0" algn="l">
              <a:spcBef>
                <a:spcPts val="0"/>
              </a:spcBef>
              <a:spcAft>
                <a:spcPts val="0"/>
              </a:spcAft>
              <a:buSzPts val="1100"/>
              <a:buChar char="○"/>
            </a:pPr>
            <a:r>
              <a:rPr lang="en-GB"/>
              <a:t>Create Google dorks</a:t>
            </a:r>
            <a:endParaRPr/>
          </a:p>
          <a:p>
            <a:pPr indent="-298450" lvl="1" marL="914400" rtl="0" algn="l">
              <a:spcBef>
                <a:spcPts val="0"/>
              </a:spcBef>
              <a:spcAft>
                <a:spcPts val="0"/>
              </a:spcAft>
              <a:buSzPts val="1100"/>
              <a:buChar char="○"/>
            </a:pPr>
            <a:r>
              <a:rPr lang="en-GB"/>
              <a:t>Use Google search</a:t>
            </a:r>
            <a:endParaRPr/>
          </a:p>
          <a:p>
            <a:pPr indent="-298450" lvl="1" marL="914400" rtl="0" algn="l">
              <a:spcBef>
                <a:spcPts val="0"/>
              </a:spcBef>
              <a:spcAft>
                <a:spcPts val="0"/>
              </a:spcAft>
              <a:buSzPts val="1100"/>
              <a:buChar char="○"/>
            </a:pPr>
            <a:r>
              <a:rPr lang="en-GB"/>
              <a:t>Use google alerts</a:t>
            </a:r>
            <a:endParaRPr/>
          </a:p>
          <a:p>
            <a:pPr indent="-311150" lvl="0" marL="457200" rtl="0" algn="l">
              <a:spcBef>
                <a:spcPts val="0"/>
              </a:spcBef>
              <a:spcAft>
                <a:spcPts val="0"/>
              </a:spcAft>
              <a:buSzPts val="1300"/>
              <a:buChar char="●"/>
            </a:pPr>
            <a:r>
              <a:rPr lang="en-GB"/>
              <a:t>Create narrative lists / spreadsheets</a:t>
            </a:r>
            <a:endParaRPr/>
          </a:p>
          <a:p>
            <a:pPr indent="-311150" lvl="0" marL="457200" rtl="0" algn="l">
              <a:spcBef>
                <a:spcPts val="0"/>
              </a:spcBef>
              <a:spcAft>
                <a:spcPts val="0"/>
              </a:spcAft>
              <a:buSzPts val="1300"/>
              <a:buChar char="●"/>
            </a:pPr>
            <a:r>
              <a:rPr lang="en-GB"/>
              <a:t>List known misinformation sites, groups, influencers (e.g. fake experts)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