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2e2a06e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2e2a06e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0d75e14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0d75e14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2e2a06e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2e2a06e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0d75e14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0d75e14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2e2a06e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2e2a06e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2e2a06e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2e2a06e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0d75e14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0d75e14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4a3e5fb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4a3e5fb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4a3e5fb3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4a3e5fb3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2e2a06eb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2e2a06eb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0" name="Shape 10"/>
        <p:cNvGrpSpPr/>
        <p:nvPr/>
      </p:nvGrpSpPr>
      <p:grpSpPr>
        <a:xfrm>
          <a:off x="0" y="0"/>
          <a:ext cx="0" cy="0"/>
          <a:chOff x="0" y="0"/>
          <a:chExt cx="0" cy="0"/>
        </a:xfrm>
      </p:grpSpPr>
      <p:grpSp>
        <p:nvGrpSpPr>
          <p:cNvPr id="11" name="Google Shape;11;p2"/>
          <p:cNvGrpSpPr/>
          <p:nvPr/>
        </p:nvGrpSpPr>
        <p:grpSpPr>
          <a:xfrm>
            <a:off x="7343003" y="3409675"/>
            <a:ext cx="1691422" cy="1732548"/>
            <a:chOff x="7343003" y="3409675"/>
            <a:chExt cx="1691422" cy="1732548"/>
          </a:xfrm>
        </p:grpSpPr>
        <p:grpSp>
          <p:nvGrpSpPr>
            <p:cNvPr id="12" name="Google Shape;12;p2"/>
            <p:cNvGrpSpPr/>
            <p:nvPr/>
          </p:nvGrpSpPr>
          <p:grpSpPr>
            <a:xfrm>
              <a:off x="7343003" y="4453711"/>
              <a:ext cx="316800" cy="688513"/>
              <a:chOff x="7343003" y="4453711"/>
              <a:chExt cx="316800" cy="688513"/>
            </a:xfrm>
          </p:grpSpPr>
          <p:sp>
            <p:nvSpPr>
              <p:cNvPr id="13" name="Google Shape;13;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7801210" y="4105700"/>
              <a:ext cx="316800" cy="1036523"/>
              <a:chOff x="7801210" y="4105700"/>
              <a:chExt cx="316800" cy="1036523"/>
            </a:xfrm>
          </p:grpSpPr>
          <p:sp>
            <p:nvSpPr>
              <p:cNvPr id="16" name="Google Shape;16;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8259418" y="3757688"/>
              <a:ext cx="316800" cy="1384535"/>
              <a:chOff x="8259418" y="3757688"/>
              <a:chExt cx="316800" cy="1384535"/>
            </a:xfrm>
          </p:grpSpPr>
          <p:sp>
            <p:nvSpPr>
              <p:cNvPr id="20" name="Google Shape;20;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8717625" y="3409675"/>
              <a:ext cx="316800" cy="1732548"/>
              <a:chOff x="8717625" y="3409675"/>
              <a:chExt cx="316800" cy="1732548"/>
            </a:xfrm>
          </p:grpSpPr>
          <p:sp>
            <p:nvSpPr>
              <p:cNvPr id="25" name="Google Shape;25;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 name="Google Shape;30;p2"/>
          <p:cNvGrpSpPr/>
          <p:nvPr/>
        </p:nvGrpSpPr>
        <p:grpSpPr>
          <a:xfrm>
            <a:off x="5043503" y="0"/>
            <a:ext cx="3814072" cy="3839102"/>
            <a:chOff x="5043503" y="0"/>
            <a:chExt cx="3814072" cy="3839102"/>
          </a:xfrm>
        </p:grpSpPr>
        <p:sp>
          <p:nvSpPr>
            <p:cNvPr id="31" name="Google Shape;31;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7647812" y="2704283"/>
              <a:ext cx="635219" cy="635219"/>
              <a:chOff x="6725724" y="2701260"/>
              <a:chExt cx="1208101" cy="1208100"/>
            </a:xfrm>
          </p:grpSpPr>
          <p:sp>
            <p:nvSpPr>
              <p:cNvPr id="34" name="Google Shape;34;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2"/>
            <p:cNvGrpSpPr/>
            <p:nvPr/>
          </p:nvGrpSpPr>
          <p:grpSpPr>
            <a:xfrm>
              <a:off x="7952720" y="179238"/>
              <a:ext cx="873165" cy="873003"/>
              <a:chOff x="7754428" y="208725"/>
              <a:chExt cx="541800" cy="541800"/>
            </a:xfrm>
          </p:grpSpPr>
          <p:sp>
            <p:nvSpPr>
              <p:cNvPr id="39" name="Google Shape;39;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8" name="Google Shape;48;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9" name="Google Shape;49;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33" name="Shape 133"/>
        <p:cNvGrpSpPr/>
        <p:nvPr/>
      </p:nvGrpSpPr>
      <p:grpSpPr>
        <a:xfrm>
          <a:off x="0" y="0"/>
          <a:ext cx="0" cy="0"/>
          <a:chOff x="0" y="0"/>
          <a:chExt cx="0" cy="0"/>
        </a:xfrm>
      </p:grpSpPr>
      <p:grpSp>
        <p:nvGrpSpPr>
          <p:cNvPr id="134" name="Google Shape;134;p11"/>
          <p:cNvGrpSpPr/>
          <p:nvPr/>
        </p:nvGrpSpPr>
        <p:grpSpPr>
          <a:xfrm>
            <a:off x="52" y="4099200"/>
            <a:ext cx="9144036" cy="1044300"/>
            <a:chOff x="52" y="4099200"/>
            <a:chExt cx="9144036" cy="1044300"/>
          </a:xfrm>
        </p:grpSpPr>
        <p:grpSp>
          <p:nvGrpSpPr>
            <p:cNvPr id="135" name="Google Shape;135;p11"/>
            <p:cNvGrpSpPr/>
            <p:nvPr/>
          </p:nvGrpSpPr>
          <p:grpSpPr>
            <a:xfrm>
              <a:off x="52" y="4309200"/>
              <a:ext cx="231622" cy="834300"/>
              <a:chOff x="2688737" y="4301380"/>
              <a:chExt cx="231900" cy="834300"/>
            </a:xfrm>
          </p:grpSpPr>
          <p:sp>
            <p:nvSpPr>
              <p:cNvPr id="136" name="Google Shape;13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1"/>
            <p:cNvGrpSpPr/>
            <p:nvPr/>
          </p:nvGrpSpPr>
          <p:grpSpPr>
            <a:xfrm>
              <a:off x="371406" y="4099200"/>
              <a:ext cx="231622" cy="1044300"/>
              <a:chOff x="2688737" y="4091380"/>
              <a:chExt cx="231900" cy="1044300"/>
            </a:xfrm>
          </p:grpSpPr>
          <p:sp>
            <p:nvSpPr>
              <p:cNvPr id="141" name="Google Shape;14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1"/>
            <p:cNvGrpSpPr/>
            <p:nvPr/>
          </p:nvGrpSpPr>
          <p:grpSpPr>
            <a:xfrm>
              <a:off x="742761" y="4309200"/>
              <a:ext cx="231622" cy="834300"/>
              <a:chOff x="2688737" y="4301380"/>
              <a:chExt cx="231900" cy="834300"/>
            </a:xfrm>
          </p:grpSpPr>
          <p:sp>
            <p:nvSpPr>
              <p:cNvPr id="147" name="Google Shape;147;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a:off x="1114115" y="4518900"/>
              <a:ext cx="231622" cy="624600"/>
              <a:chOff x="2688737" y="4511080"/>
              <a:chExt cx="231900" cy="624600"/>
            </a:xfrm>
          </p:grpSpPr>
          <p:sp>
            <p:nvSpPr>
              <p:cNvPr id="152" name="Google Shape;152;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1856753" y="4099200"/>
              <a:ext cx="231600" cy="1044300"/>
              <a:chOff x="1856753" y="4099200"/>
              <a:chExt cx="231600" cy="1044300"/>
            </a:xfrm>
          </p:grpSpPr>
          <p:sp>
            <p:nvSpPr>
              <p:cNvPr id="156" name="Google Shape;156;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1"/>
            <p:cNvGrpSpPr/>
            <p:nvPr/>
          </p:nvGrpSpPr>
          <p:grpSpPr>
            <a:xfrm>
              <a:off x="2228107" y="4309200"/>
              <a:ext cx="231600" cy="834300"/>
              <a:chOff x="2228107" y="4309200"/>
              <a:chExt cx="231600" cy="834300"/>
            </a:xfrm>
          </p:grpSpPr>
          <p:sp>
            <p:nvSpPr>
              <p:cNvPr id="162" name="Google Shape;162;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1"/>
            <p:cNvGrpSpPr/>
            <p:nvPr/>
          </p:nvGrpSpPr>
          <p:grpSpPr>
            <a:xfrm>
              <a:off x="2599462" y="4518900"/>
              <a:ext cx="231600" cy="624600"/>
              <a:chOff x="2599462" y="4518900"/>
              <a:chExt cx="231600" cy="624600"/>
            </a:xfrm>
          </p:grpSpPr>
          <p:sp>
            <p:nvSpPr>
              <p:cNvPr id="167" name="Google Shape;167;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3342171" y="4099200"/>
              <a:ext cx="231600" cy="1044300"/>
              <a:chOff x="3342171" y="4099200"/>
              <a:chExt cx="231600" cy="1044300"/>
            </a:xfrm>
          </p:grpSpPr>
          <p:sp>
            <p:nvSpPr>
              <p:cNvPr id="171" name="Google Shape;171;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1"/>
            <p:cNvGrpSpPr/>
            <p:nvPr/>
          </p:nvGrpSpPr>
          <p:grpSpPr>
            <a:xfrm>
              <a:off x="3713525" y="4309200"/>
              <a:ext cx="231600" cy="834300"/>
              <a:chOff x="3713525" y="4309200"/>
              <a:chExt cx="231600" cy="834300"/>
            </a:xfrm>
          </p:grpSpPr>
          <p:sp>
            <p:nvSpPr>
              <p:cNvPr id="177" name="Google Shape;177;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11"/>
            <p:cNvGrpSpPr/>
            <p:nvPr/>
          </p:nvGrpSpPr>
          <p:grpSpPr>
            <a:xfrm>
              <a:off x="1485398" y="4309200"/>
              <a:ext cx="231600" cy="834300"/>
              <a:chOff x="1485398" y="4309200"/>
              <a:chExt cx="231600" cy="834300"/>
            </a:xfrm>
          </p:grpSpPr>
          <p:sp>
            <p:nvSpPr>
              <p:cNvPr id="182" name="Google Shape;182;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1"/>
            <p:cNvGrpSpPr/>
            <p:nvPr/>
          </p:nvGrpSpPr>
          <p:grpSpPr>
            <a:xfrm>
              <a:off x="4084879" y="4518900"/>
              <a:ext cx="231600" cy="624600"/>
              <a:chOff x="4084879" y="4518900"/>
              <a:chExt cx="231600" cy="624600"/>
            </a:xfrm>
          </p:grpSpPr>
          <p:sp>
            <p:nvSpPr>
              <p:cNvPr id="187" name="Google Shape;187;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2970816" y="4309200"/>
              <a:ext cx="231600" cy="834300"/>
              <a:chOff x="2970816" y="4309200"/>
              <a:chExt cx="231600" cy="834300"/>
            </a:xfrm>
          </p:grpSpPr>
          <p:sp>
            <p:nvSpPr>
              <p:cNvPr id="191" name="Google Shape;191;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456234" y="4309200"/>
              <a:ext cx="231600" cy="834300"/>
              <a:chOff x="4456234" y="4309200"/>
              <a:chExt cx="231600" cy="834300"/>
            </a:xfrm>
          </p:grpSpPr>
          <p:sp>
            <p:nvSpPr>
              <p:cNvPr id="196" name="Google Shape;196;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1"/>
            <p:cNvGrpSpPr/>
            <p:nvPr/>
          </p:nvGrpSpPr>
          <p:grpSpPr>
            <a:xfrm>
              <a:off x="4827588" y="4099200"/>
              <a:ext cx="231600" cy="1044300"/>
              <a:chOff x="4827588" y="4099200"/>
              <a:chExt cx="231600" cy="1044300"/>
            </a:xfrm>
          </p:grpSpPr>
          <p:sp>
            <p:nvSpPr>
              <p:cNvPr id="201" name="Google Shape;201;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1"/>
            <p:cNvGrpSpPr/>
            <p:nvPr/>
          </p:nvGrpSpPr>
          <p:grpSpPr>
            <a:xfrm>
              <a:off x="5198943" y="4309200"/>
              <a:ext cx="231600" cy="834300"/>
              <a:chOff x="5198943" y="4309200"/>
              <a:chExt cx="231600" cy="834300"/>
            </a:xfrm>
          </p:grpSpPr>
          <p:sp>
            <p:nvSpPr>
              <p:cNvPr id="207" name="Google Shape;207;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1"/>
            <p:cNvGrpSpPr/>
            <p:nvPr/>
          </p:nvGrpSpPr>
          <p:grpSpPr>
            <a:xfrm>
              <a:off x="5570297" y="4518900"/>
              <a:ext cx="231600" cy="624600"/>
              <a:chOff x="5570297" y="4518900"/>
              <a:chExt cx="231600" cy="624600"/>
            </a:xfrm>
          </p:grpSpPr>
          <p:sp>
            <p:nvSpPr>
              <p:cNvPr id="212" name="Google Shape;212;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941652" y="4309200"/>
              <a:ext cx="231600" cy="834300"/>
              <a:chOff x="5941652" y="4309200"/>
              <a:chExt cx="231600" cy="834300"/>
            </a:xfrm>
          </p:grpSpPr>
          <p:sp>
            <p:nvSpPr>
              <p:cNvPr id="216" name="Google Shape;216;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6313006" y="4099200"/>
              <a:ext cx="231600" cy="1044300"/>
              <a:chOff x="6313006" y="4099200"/>
              <a:chExt cx="231600" cy="1044300"/>
            </a:xfrm>
          </p:grpSpPr>
          <p:sp>
            <p:nvSpPr>
              <p:cNvPr id="221" name="Google Shape;221;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1"/>
            <p:cNvGrpSpPr/>
            <p:nvPr/>
          </p:nvGrpSpPr>
          <p:grpSpPr>
            <a:xfrm>
              <a:off x="6684361" y="4309200"/>
              <a:ext cx="231600" cy="834300"/>
              <a:chOff x="6684361" y="4309200"/>
              <a:chExt cx="231600" cy="834300"/>
            </a:xfrm>
          </p:grpSpPr>
          <p:sp>
            <p:nvSpPr>
              <p:cNvPr id="227" name="Google Shape;227;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1"/>
            <p:cNvGrpSpPr/>
            <p:nvPr/>
          </p:nvGrpSpPr>
          <p:grpSpPr>
            <a:xfrm>
              <a:off x="7055715" y="4518900"/>
              <a:ext cx="231600" cy="624600"/>
              <a:chOff x="7055715" y="4518900"/>
              <a:chExt cx="231600" cy="624600"/>
            </a:xfrm>
          </p:grpSpPr>
          <p:sp>
            <p:nvSpPr>
              <p:cNvPr id="232" name="Google Shape;232;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7798424" y="4099200"/>
              <a:ext cx="231600" cy="1044300"/>
              <a:chOff x="7798424" y="4099200"/>
              <a:chExt cx="231600" cy="1044300"/>
            </a:xfrm>
          </p:grpSpPr>
          <p:sp>
            <p:nvSpPr>
              <p:cNvPr id="236" name="Google Shape;236;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a:off x="8169779" y="4309200"/>
              <a:ext cx="231600" cy="834300"/>
              <a:chOff x="8169779" y="4309200"/>
              <a:chExt cx="231600" cy="834300"/>
            </a:xfrm>
          </p:grpSpPr>
          <p:sp>
            <p:nvSpPr>
              <p:cNvPr id="242" name="Google Shape;242;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1"/>
            <p:cNvGrpSpPr/>
            <p:nvPr/>
          </p:nvGrpSpPr>
          <p:grpSpPr>
            <a:xfrm>
              <a:off x="7427070" y="4309200"/>
              <a:ext cx="231600" cy="834300"/>
              <a:chOff x="7427070" y="4309200"/>
              <a:chExt cx="231600" cy="834300"/>
            </a:xfrm>
          </p:grpSpPr>
          <p:sp>
            <p:nvSpPr>
              <p:cNvPr id="247" name="Google Shape;247;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1"/>
            <p:cNvGrpSpPr/>
            <p:nvPr/>
          </p:nvGrpSpPr>
          <p:grpSpPr>
            <a:xfrm>
              <a:off x="8541133" y="4518900"/>
              <a:ext cx="231600" cy="624600"/>
              <a:chOff x="8541133" y="4518900"/>
              <a:chExt cx="231600" cy="624600"/>
            </a:xfrm>
          </p:grpSpPr>
          <p:sp>
            <p:nvSpPr>
              <p:cNvPr id="252" name="Google Shape;252;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8912488" y="4309200"/>
              <a:ext cx="231600" cy="834300"/>
              <a:chOff x="8912488" y="4309200"/>
              <a:chExt cx="231600" cy="834300"/>
            </a:xfrm>
          </p:grpSpPr>
          <p:sp>
            <p:nvSpPr>
              <p:cNvPr id="256" name="Google Shape;256;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0" name="Google Shape;260;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1" name="Google Shape;261;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62" name="Google Shape;262;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3" name="Shape 263"/>
        <p:cNvGrpSpPr/>
        <p:nvPr/>
      </p:nvGrpSpPr>
      <p:grpSpPr>
        <a:xfrm>
          <a:off x="0" y="0"/>
          <a:ext cx="0" cy="0"/>
          <a:chOff x="0" y="0"/>
          <a:chExt cx="0" cy="0"/>
        </a:xfrm>
      </p:grpSpPr>
      <p:sp>
        <p:nvSpPr>
          <p:cNvPr id="264" name="Google Shape;264;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50" name="Shape 50"/>
        <p:cNvGrpSpPr/>
        <p:nvPr/>
      </p:nvGrpSpPr>
      <p:grpSpPr>
        <a:xfrm>
          <a:off x="0" y="0"/>
          <a:ext cx="0" cy="0"/>
          <a:chOff x="0" y="0"/>
          <a:chExt cx="0" cy="0"/>
        </a:xfrm>
      </p:grpSpPr>
      <p:grpSp>
        <p:nvGrpSpPr>
          <p:cNvPr id="51" name="Google Shape;51;p3"/>
          <p:cNvGrpSpPr/>
          <p:nvPr/>
        </p:nvGrpSpPr>
        <p:grpSpPr>
          <a:xfrm>
            <a:off x="146769" y="3406"/>
            <a:ext cx="1233215" cy="1384535"/>
            <a:chOff x="146769" y="3406"/>
            <a:chExt cx="1233215" cy="1384535"/>
          </a:xfrm>
        </p:grpSpPr>
        <p:grpSp>
          <p:nvGrpSpPr>
            <p:cNvPr id="52" name="Google Shape;52;p3"/>
            <p:cNvGrpSpPr/>
            <p:nvPr/>
          </p:nvGrpSpPr>
          <p:grpSpPr>
            <a:xfrm>
              <a:off x="1063183" y="3406"/>
              <a:ext cx="316800" cy="688513"/>
              <a:chOff x="1063183" y="3406"/>
              <a:chExt cx="316800" cy="688513"/>
            </a:xfrm>
          </p:grpSpPr>
          <p:sp>
            <p:nvSpPr>
              <p:cNvPr id="53" name="Google Shape;53;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604976" y="3406"/>
              <a:ext cx="316800" cy="1036524"/>
              <a:chOff x="604976" y="3406"/>
              <a:chExt cx="316800" cy="1036524"/>
            </a:xfrm>
          </p:grpSpPr>
          <p:sp>
            <p:nvSpPr>
              <p:cNvPr id="56" name="Google Shape;56;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146769" y="3406"/>
              <a:ext cx="316800" cy="1384535"/>
              <a:chOff x="146769" y="3406"/>
              <a:chExt cx="316800" cy="1384535"/>
            </a:xfrm>
          </p:grpSpPr>
          <p:sp>
            <p:nvSpPr>
              <p:cNvPr id="60" name="Google Shape;60;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3"/>
          <p:cNvGrpSpPr/>
          <p:nvPr/>
        </p:nvGrpSpPr>
        <p:grpSpPr>
          <a:xfrm>
            <a:off x="6775084" y="2904008"/>
            <a:ext cx="2186148" cy="2239500"/>
            <a:chOff x="6775084" y="2904008"/>
            <a:chExt cx="2186148" cy="2239500"/>
          </a:xfrm>
        </p:grpSpPr>
        <p:grpSp>
          <p:nvGrpSpPr>
            <p:cNvPr id="65" name="Google Shape;65;p3"/>
            <p:cNvGrpSpPr/>
            <p:nvPr/>
          </p:nvGrpSpPr>
          <p:grpSpPr>
            <a:xfrm>
              <a:off x="6775084" y="4253708"/>
              <a:ext cx="409500" cy="889800"/>
              <a:chOff x="6775084" y="4253708"/>
              <a:chExt cx="409500" cy="889800"/>
            </a:xfrm>
          </p:grpSpPr>
          <p:sp>
            <p:nvSpPr>
              <p:cNvPr id="66" name="Google Shape;66;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7367299" y="3804008"/>
              <a:ext cx="409500" cy="1339500"/>
              <a:chOff x="7367299" y="3804008"/>
              <a:chExt cx="409500" cy="1339500"/>
            </a:xfrm>
          </p:grpSpPr>
          <p:sp>
            <p:nvSpPr>
              <p:cNvPr id="69" name="Google Shape;69;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3"/>
            <p:cNvGrpSpPr/>
            <p:nvPr/>
          </p:nvGrpSpPr>
          <p:grpSpPr>
            <a:xfrm>
              <a:off x="7959516" y="3354008"/>
              <a:ext cx="409500" cy="1789500"/>
              <a:chOff x="7959516" y="3354008"/>
              <a:chExt cx="409500" cy="1789500"/>
            </a:xfrm>
          </p:grpSpPr>
          <p:sp>
            <p:nvSpPr>
              <p:cNvPr id="73" name="Google Shape;73;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8551731" y="2904008"/>
              <a:ext cx="409500" cy="2239500"/>
              <a:chOff x="8551731" y="2904008"/>
              <a:chExt cx="409500" cy="2239500"/>
            </a:xfrm>
          </p:grpSpPr>
          <p:sp>
            <p:nvSpPr>
              <p:cNvPr id="78" name="Google Shape;78;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 name="Google Shape;83;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4" name="Google Shape;84;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sp>
        <p:nvSpPr>
          <p:cNvPr id="86" name="Google Shape;86;p4"/>
          <p:cNvSpPr txBox="1"/>
          <p:nvPr>
            <p:ph type="title"/>
          </p:nvPr>
        </p:nvSpPr>
        <p:spPr>
          <a:xfrm>
            <a:off x="110550" y="101325"/>
            <a:ext cx="8223600" cy="596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7" name="Google Shape;87;p4"/>
          <p:cNvSpPr txBox="1"/>
          <p:nvPr>
            <p:ph idx="1" type="body"/>
          </p:nvPr>
        </p:nvSpPr>
        <p:spPr>
          <a:xfrm>
            <a:off x="221050" y="780425"/>
            <a:ext cx="8113200" cy="375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8" name="Google Shape;88;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9" name="Shape 89"/>
        <p:cNvGrpSpPr/>
        <p:nvPr/>
      </p:nvGrpSpPr>
      <p:grpSpPr>
        <a:xfrm>
          <a:off x="0" y="0"/>
          <a:ext cx="0" cy="0"/>
          <a:chOff x="0" y="0"/>
          <a:chExt cx="0" cy="0"/>
        </a:xfrm>
      </p:grpSpPr>
      <p:sp>
        <p:nvSpPr>
          <p:cNvPr id="90" name="Google Shape;90;p5"/>
          <p:cNvSpPr txBox="1"/>
          <p:nvPr>
            <p:ph type="title"/>
          </p:nvPr>
        </p:nvSpPr>
        <p:spPr>
          <a:xfrm>
            <a:off x="198800" y="0"/>
            <a:ext cx="8682900" cy="64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5"/>
          <p:cNvSpPr txBox="1"/>
          <p:nvPr>
            <p:ph idx="1" type="body"/>
          </p:nvPr>
        </p:nvSpPr>
        <p:spPr>
          <a:xfrm>
            <a:off x="267850" y="808050"/>
            <a:ext cx="3430500" cy="3723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 name="Google Shape;92;p5"/>
          <p:cNvSpPr txBox="1"/>
          <p:nvPr>
            <p:ph idx="2" type="body"/>
          </p:nvPr>
        </p:nvSpPr>
        <p:spPr>
          <a:xfrm>
            <a:off x="4903650" y="808050"/>
            <a:ext cx="3430500" cy="3723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3" name="Google Shape;93;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6"/>
          <p:cNvSpPr txBox="1"/>
          <p:nvPr>
            <p:ph type="title"/>
          </p:nvPr>
        </p:nvSpPr>
        <p:spPr>
          <a:xfrm>
            <a:off x="88275" y="101300"/>
            <a:ext cx="8834700" cy="624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grpSp>
        <p:nvGrpSpPr>
          <p:cNvPr id="98" name="Google Shape;98;p7"/>
          <p:cNvGrpSpPr/>
          <p:nvPr/>
        </p:nvGrpSpPr>
        <p:grpSpPr>
          <a:xfrm>
            <a:off x="625966" y="299376"/>
            <a:ext cx="999312" cy="999312"/>
            <a:chOff x="348199" y="179450"/>
            <a:chExt cx="1116300" cy="1116300"/>
          </a:xfrm>
        </p:grpSpPr>
        <p:sp>
          <p:nvSpPr>
            <p:cNvPr id="99" name="Google Shape;99;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2" name="Google Shape;102;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3" name="Google Shape;103;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04" name="Shape 104"/>
        <p:cNvGrpSpPr/>
        <p:nvPr/>
      </p:nvGrpSpPr>
      <p:grpSpPr>
        <a:xfrm>
          <a:off x="0" y="0"/>
          <a:ext cx="0" cy="0"/>
          <a:chOff x="0" y="0"/>
          <a:chExt cx="0" cy="0"/>
        </a:xfrm>
      </p:grpSpPr>
      <p:grpSp>
        <p:nvGrpSpPr>
          <p:cNvPr id="105" name="Google Shape;105;p8"/>
          <p:cNvGrpSpPr/>
          <p:nvPr/>
        </p:nvGrpSpPr>
        <p:grpSpPr>
          <a:xfrm>
            <a:off x="6866714" y="1306"/>
            <a:ext cx="2267451" cy="2601690"/>
            <a:chOff x="6790514" y="1306"/>
            <a:chExt cx="2267451" cy="2601690"/>
          </a:xfrm>
        </p:grpSpPr>
        <p:grpSp>
          <p:nvGrpSpPr>
            <p:cNvPr id="106" name="Google Shape;106;p8"/>
            <p:cNvGrpSpPr/>
            <p:nvPr/>
          </p:nvGrpSpPr>
          <p:grpSpPr>
            <a:xfrm>
              <a:off x="7067465" y="1306"/>
              <a:ext cx="1990500" cy="1990200"/>
              <a:chOff x="7067465" y="1306"/>
              <a:chExt cx="1990500" cy="1990200"/>
            </a:xfrm>
          </p:grpSpPr>
          <p:sp>
            <p:nvSpPr>
              <p:cNvPr id="107" name="Google Shape;107;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8"/>
            <p:cNvGrpSpPr/>
            <p:nvPr/>
          </p:nvGrpSpPr>
          <p:grpSpPr>
            <a:xfrm>
              <a:off x="8207126" y="1807996"/>
              <a:ext cx="795000" cy="795000"/>
              <a:chOff x="8207126" y="1807996"/>
              <a:chExt cx="795000" cy="795000"/>
            </a:xfrm>
          </p:grpSpPr>
          <p:sp>
            <p:nvSpPr>
              <p:cNvPr id="111" name="Google Shape;111;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8"/>
            <p:cNvGrpSpPr/>
            <p:nvPr/>
          </p:nvGrpSpPr>
          <p:grpSpPr>
            <a:xfrm>
              <a:off x="6790514" y="118857"/>
              <a:ext cx="548700" cy="548700"/>
              <a:chOff x="6790514" y="118857"/>
              <a:chExt cx="548700" cy="548700"/>
            </a:xfrm>
          </p:grpSpPr>
          <p:sp>
            <p:nvSpPr>
              <p:cNvPr id="115" name="Google Shape;115;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 name="Google Shape;117;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18" name="Google Shape;118;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9" name="Shape 119"/>
        <p:cNvGrpSpPr/>
        <p:nvPr/>
      </p:nvGrpSpPr>
      <p:grpSpPr>
        <a:xfrm>
          <a:off x="0" y="0"/>
          <a:ext cx="0" cy="0"/>
          <a:chOff x="0" y="0"/>
          <a:chExt cx="0" cy="0"/>
        </a:xfrm>
      </p:grpSpPr>
      <p:grpSp>
        <p:nvGrpSpPr>
          <p:cNvPr id="120" name="Google Shape;120;p9"/>
          <p:cNvGrpSpPr/>
          <p:nvPr/>
        </p:nvGrpSpPr>
        <p:grpSpPr>
          <a:xfrm>
            <a:off x="625966" y="299376"/>
            <a:ext cx="999312" cy="999312"/>
            <a:chOff x="348199" y="179450"/>
            <a:chExt cx="1116300" cy="1116300"/>
          </a:xfrm>
        </p:grpSpPr>
        <p:sp>
          <p:nvSpPr>
            <p:cNvPr id="121" name="Google Shape;121;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4" name="Google Shape;124;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5" name="Google Shape;125;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6" name="Google Shape;126;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grpSp>
        <p:nvGrpSpPr>
          <p:cNvPr id="128" name="Google Shape;128;p10"/>
          <p:cNvGrpSpPr/>
          <p:nvPr/>
        </p:nvGrpSpPr>
        <p:grpSpPr>
          <a:xfrm>
            <a:off x="713373" y="3847119"/>
            <a:ext cx="825392" cy="825392"/>
            <a:chOff x="348199" y="179450"/>
            <a:chExt cx="1116300" cy="1116300"/>
          </a:xfrm>
        </p:grpSpPr>
        <p:sp>
          <p:nvSpPr>
            <p:cNvPr id="129" name="Google Shape;129;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32" name="Google Shape;132;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500" y="1135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215000" y="779550"/>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txBox="1"/>
          <p:nvPr/>
        </p:nvSpPr>
        <p:spPr>
          <a:xfrm>
            <a:off x="1570800" y="4835700"/>
            <a:ext cx="5715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800">
                <a:solidFill>
                  <a:srgbClr val="424242"/>
                </a:solidFill>
                <a:latin typeface="Nunito"/>
                <a:ea typeface="Nunito"/>
                <a:cs typeface="Nunito"/>
                <a:sym typeface="Nunito"/>
              </a:rPr>
              <a:t>Disinformation/Malign Influence Training, SJ Terp &amp; P Breuer, Threet Consulting | 2021</a:t>
            </a:r>
            <a:endParaRPr sz="600">
              <a:solidFill>
                <a:srgbClr val="42424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getbadnews.com/#intro" TargetMode="External"/><Relationship Id="rId4" Type="http://schemas.openxmlformats.org/officeDocument/2006/relationships/hyperlink" Target="https://www.goviralgame.com/en" TargetMode="External"/><Relationship Id="rId5" Type="http://schemas.openxmlformats.org/officeDocument/2006/relationships/hyperlink" Target="https://crankyuncle.com/ga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3"/>
          <p:cNvSpPr txBox="1"/>
          <p:nvPr>
            <p:ph type="ctrTitle"/>
          </p:nvPr>
        </p:nvSpPr>
        <p:spPr>
          <a:xfrm>
            <a:off x="824000" y="10244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Session 6: Simulation</a:t>
            </a:r>
            <a:endParaRPr/>
          </a:p>
        </p:txBody>
      </p:sp>
      <p:sp>
        <p:nvSpPr>
          <p:cNvPr id="270" name="Google Shape;270;p13"/>
          <p:cNvSpPr txBox="1"/>
          <p:nvPr>
            <p:ph idx="1" type="subTitle"/>
          </p:nvPr>
        </p:nvSpPr>
        <p:spPr>
          <a:xfrm>
            <a:off x="824000" y="38820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Disinformation/Malign Influence Training </a:t>
            </a:r>
            <a:endParaRPr/>
          </a:p>
          <a:p>
            <a:pPr indent="0" lvl="0" marL="0" rtl="0" algn="l">
              <a:spcBef>
                <a:spcPts val="0"/>
              </a:spcBef>
              <a:spcAft>
                <a:spcPts val="0"/>
              </a:spcAft>
              <a:buNone/>
            </a:pPr>
            <a:r>
              <a:rPr lang="en-GB"/>
              <a:t>SJ Terp &amp; P Breuer, Threet Consulting |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2"/>
          <p:cNvSpPr txBox="1"/>
          <p:nvPr>
            <p:ph type="title"/>
          </p:nvPr>
        </p:nvSpPr>
        <p:spPr>
          <a:xfrm>
            <a:off x="198800" y="0"/>
            <a:ext cx="8682900" cy="6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Hotwash</a:t>
            </a:r>
            <a:endParaRPr/>
          </a:p>
        </p:txBody>
      </p:sp>
      <p:sp>
        <p:nvSpPr>
          <p:cNvPr id="323" name="Google Shape;323;p22"/>
          <p:cNvSpPr txBox="1"/>
          <p:nvPr>
            <p:ph idx="1" type="body"/>
          </p:nvPr>
        </p:nvSpPr>
        <p:spPr>
          <a:xfrm>
            <a:off x="267850" y="808050"/>
            <a:ext cx="3430500" cy="3723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1400">
                <a:solidFill>
                  <a:srgbClr val="000000"/>
                </a:solidFill>
                <a:latin typeface="Avenir"/>
                <a:ea typeface="Avenir"/>
                <a:cs typeface="Avenir"/>
                <a:sym typeface="Avenir"/>
              </a:rPr>
              <a:t>Did you learn what you wanted to? </a:t>
            </a:r>
            <a:endParaRPr b="1" sz="1400">
              <a:solidFill>
                <a:srgbClr val="000000"/>
              </a:solidFill>
              <a:latin typeface="Avenir"/>
              <a:ea typeface="Avenir"/>
              <a:cs typeface="Avenir"/>
              <a:sym typeface="Avenir"/>
            </a:endParaRPr>
          </a:p>
          <a:p>
            <a:pPr indent="0" lvl="0" marL="0" rtl="0" algn="l">
              <a:lnSpc>
                <a:spcPct val="100000"/>
              </a:lnSpc>
              <a:spcBef>
                <a:spcPts val="0"/>
              </a:spcBef>
              <a:spcAft>
                <a:spcPts val="0"/>
              </a:spcAft>
              <a:buNone/>
            </a:pPr>
            <a:r>
              <a:rPr b="1" lang="en-GB" sz="1400">
                <a:solidFill>
                  <a:srgbClr val="000000"/>
                </a:solidFill>
                <a:latin typeface="Avenir"/>
                <a:ea typeface="Avenir"/>
                <a:cs typeface="Avenir"/>
                <a:sym typeface="Avenir"/>
              </a:rPr>
              <a:t>What else would you like to do? </a:t>
            </a:r>
            <a:endParaRPr b="1" sz="1400">
              <a:solidFill>
                <a:srgbClr val="000000"/>
              </a:solidFill>
              <a:latin typeface="Avenir"/>
              <a:ea typeface="Avenir"/>
              <a:cs typeface="Avenir"/>
              <a:sym typeface="Avenir"/>
            </a:endParaRPr>
          </a:p>
          <a:p>
            <a:pPr indent="0" lvl="0" marL="0" rtl="0" algn="l">
              <a:lnSpc>
                <a:spcPct val="100000"/>
              </a:lnSpc>
              <a:spcBef>
                <a:spcPts val="0"/>
              </a:spcBef>
              <a:spcAft>
                <a:spcPts val="0"/>
              </a:spcAft>
              <a:buNone/>
            </a:pPr>
            <a:r>
              <a:t/>
            </a:r>
            <a:endParaRPr b="1" sz="1400">
              <a:solidFill>
                <a:srgbClr val="000000"/>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4"/>
          <p:cNvSpPr txBox="1"/>
          <p:nvPr>
            <p:ph type="title"/>
          </p:nvPr>
        </p:nvSpPr>
        <p:spPr>
          <a:xfrm>
            <a:off x="198800" y="0"/>
            <a:ext cx="8682900" cy="6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Games, simulations, and exercise</a:t>
            </a:r>
            <a:endParaRPr/>
          </a:p>
        </p:txBody>
      </p:sp>
      <p:sp>
        <p:nvSpPr>
          <p:cNvPr id="276" name="Google Shape;276;p14"/>
          <p:cNvSpPr txBox="1"/>
          <p:nvPr>
            <p:ph idx="1" type="body"/>
          </p:nvPr>
        </p:nvSpPr>
        <p:spPr>
          <a:xfrm>
            <a:off x="267850" y="808050"/>
            <a:ext cx="3430500" cy="3723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1000">
                <a:solidFill>
                  <a:srgbClr val="000000"/>
                </a:solidFill>
                <a:latin typeface="Avenir"/>
                <a:ea typeface="Avenir"/>
                <a:cs typeface="Avenir"/>
                <a:sym typeface="Avenir"/>
              </a:rPr>
              <a:t>Games, red teaming and simulations</a:t>
            </a:r>
            <a:endParaRPr b="1" sz="1000">
              <a:solidFill>
                <a:srgbClr val="000000"/>
              </a:solidFill>
              <a:latin typeface="Avenir"/>
              <a:ea typeface="Avenir"/>
              <a:cs typeface="Avenir"/>
              <a:sym typeface="Avenir"/>
            </a:endParaRPr>
          </a:p>
          <a:p>
            <a:pPr indent="-292100" lvl="0" marL="457200" rtl="0" algn="l">
              <a:lnSpc>
                <a:spcPct val="100000"/>
              </a:lnSpc>
              <a:spcBef>
                <a:spcPts val="0"/>
              </a:spcBef>
              <a:spcAft>
                <a:spcPts val="0"/>
              </a:spcAft>
              <a:buClr>
                <a:srgbClr val="000000"/>
              </a:buClr>
              <a:buSzPts val="1000"/>
              <a:buFont typeface="Avenir"/>
              <a:buChar char="●"/>
            </a:pPr>
            <a:r>
              <a:rPr lang="en-GB" sz="1000">
                <a:solidFill>
                  <a:srgbClr val="000000"/>
                </a:solidFill>
                <a:latin typeface="Avenir"/>
                <a:ea typeface="Avenir"/>
                <a:cs typeface="Avenir"/>
                <a:sym typeface="Avenir"/>
              </a:rPr>
              <a:t>Games</a:t>
            </a:r>
            <a:endParaRPr sz="1200">
              <a:solidFill>
                <a:srgbClr val="000000"/>
              </a:solidFill>
              <a:latin typeface="Avenir"/>
              <a:ea typeface="Avenir"/>
              <a:cs typeface="Avenir"/>
              <a:sym typeface="Avenir"/>
            </a:endParaRPr>
          </a:p>
          <a:p>
            <a:pPr indent="-292100" lvl="0" marL="457200" rtl="0" algn="l">
              <a:lnSpc>
                <a:spcPct val="100000"/>
              </a:lnSpc>
              <a:spcBef>
                <a:spcPts val="0"/>
              </a:spcBef>
              <a:spcAft>
                <a:spcPts val="0"/>
              </a:spcAft>
              <a:buClr>
                <a:srgbClr val="000000"/>
              </a:buClr>
              <a:buSzPts val="1000"/>
              <a:buFont typeface="Avenir"/>
              <a:buChar char="●"/>
            </a:pPr>
            <a:r>
              <a:rPr lang="en-GB" sz="1000">
                <a:solidFill>
                  <a:srgbClr val="000000"/>
                </a:solidFill>
                <a:latin typeface="Avenir"/>
                <a:ea typeface="Avenir"/>
                <a:cs typeface="Avenir"/>
                <a:sym typeface="Avenir"/>
              </a:rPr>
              <a:t>Disinformation red teams</a:t>
            </a:r>
            <a:endParaRPr sz="1200">
              <a:solidFill>
                <a:srgbClr val="000000"/>
              </a:solidFill>
              <a:latin typeface="Avenir"/>
              <a:ea typeface="Avenir"/>
              <a:cs typeface="Avenir"/>
              <a:sym typeface="Avenir"/>
            </a:endParaRPr>
          </a:p>
          <a:p>
            <a:pPr indent="-292100" lvl="0" marL="457200" rtl="0" algn="l">
              <a:lnSpc>
                <a:spcPct val="100000"/>
              </a:lnSpc>
              <a:spcBef>
                <a:spcPts val="0"/>
              </a:spcBef>
              <a:spcAft>
                <a:spcPts val="0"/>
              </a:spcAft>
              <a:buClr>
                <a:srgbClr val="000000"/>
              </a:buClr>
              <a:buSzPts val="1000"/>
              <a:buFont typeface="Avenir"/>
              <a:buChar char="●"/>
            </a:pPr>
            <a:r>
              <a:rPr lang="en-GB" sz="1000">
                <a:solidFill>
                  <a:srgbClr val="000000"/>
                </a:solidFill>
                <a:latin typeface="Avenir"/>
                <a:ea typeface="Avenir"/>
                <a:cs typeface="Avenir"/>
                <a:sym typeface="Avenir"/>
              </a:rPr>
              <a:t>Simulations</a:t>
            </a:r>
            <a:endParaRPr sz="1200">
              <a:solidFill>
                <a:srgbClr val="000000"/>
              </a:solidFill>
              <a:latin typeface="Avenir"/>
              <a:ea typeface="Avenir"/>
              <a:cs typeface="Avenir"/>
              <a:sym typeface="Avenir"/>
            </a:endParaRPr>
          </a:p>
          <a:p>
            <a:pPr indent="-292100" lvl="0" marL="457200" rtl="0" algn="l">
              <a:lnSpc>
                <a:spcPct val="100000"/>
              </a:lnSpc>
              <a:spcBef>
                <a:spcPts val="0"/>
              </a:spcBef>
              <a:spcAft>
                <a:spcPts val="0"/>
              </a:spcAft>
              <a:buClr>
                <a:srgbClr val="000000"/>
              </a:buClr>
              <a:buSzPts val="1000"/>
              <a:buFont typeface="Avenir"/>
              <a:buChar char="●"/>
            </a:pPr>
            <a:r>
              <a:rPr b="1" lang="en-GB" sz="1000">
                <a:solidFill>
                  <a:srgbClr val="000000"/>
                </a:solidFill>
                <a:latin typeface="Avenir"/>
                <a:ea typeface="Avenir"/>
                <a:cs typeface="Avenir"/>
                <a:sym typeface="Avenir"/>
              </a:rPr>
              <a:t>Cognitive Security red teaming</a:t>
            </a:r>
            <a:endParaRPr sz="1200">
              <a:solidFill>
                <a:srgbClr val="000000"/>
              </a:solidFill>
              <a:latin typeface="Avenir"/>
              <a:ea typeface="Avenir"/>
              <a:cs typeface="Avenir"/>
              <a:sym typeface="Avenir"/>
            </a:endParaRPr>
          </a:p>
          <a:p>
            <a:pPr indent="0" lvl="0" marL="0" rtl="0" algn="l">
              <a:lnSpc>
                <a:spcPct val="100000"/>
              </a:lnSpc>
              <a:spcBef>
                <a:spcPts val="0"/>
              </a:spcBef>
              <a:spcAft>
                <a:spcPts val="0"/>
              </a:spcAft>
              <a:buNone/>
            </a:pPr>
            <a:r>
              <a:t/>
            </a:r>
            <a:endParaRPr sz="1200">
              <a:solidFill>
                <a:srgbClr val="000000"/>
              </a:solidFill>
              <a:latin typeface="Avenir"/>
              <a:ea typeface="Avenir"/>
              <a:cs typeface="Avenir"/>
              <a:sym typeface="Avenir"/>
            </a:endParaRPr>
          </a:p>
          <a:p>
            <a:pPr indent="0" lvl="0" marL="0" rtl="0" algn="l">
              <a:lnSpc>
                <a:spcPct val="100000"/>
              </a:lnSpc>
              <a:spcBef>
                <a:spcPts val="0"/>
              </a:spcBef>
              <a:spcAft>
                <a:spcPts val="0"/>
              </a:spcAft>
              <a:buNone/>
            </a:pPr>
            <a:r>
              <a:t/>
            </a:r>
            <a:endParaRPr/>
          </a:p>
        </p:txBody>
      </p:sp>
      <p:sp>
        <p:nvSpPr>
          <p:cNvPr id="277" name="Google Shape;277;p14"/>
          <p:cNvSpPr txBox="1"/>
          <p:nvPr>
            <p:ph idx="2" type="body"/>
          </p:nvPr>
        </p:nvSpPr>
        <p:spPr>
          <a:xfrm>
            <a:off x="4903650" y="808050"/>
            <a:ext cx="3430500" cy="372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000">
                <a:solidFill>
                  <a:srgbClr val="000000"/>
                </a:solidFill>
                <a:latin typeface="Avenir"/>
                <a:ea typeface="Avenir"/>
                <a:cs typeface="Avenir"/>
                <a:sym typeface="Avenir"/>
              </a:rPr>
              <a:t>Exercise</a:t>
            </a:r>
            <a:endParaRPr sz="1000">
              <a:solidFill>
                <a:srgbClr val="000000"/>
              </a:solidFill>
              <a:latin typeface="Avenir"/>
              <a:ea typeface="Avenir"/>
              <a:cs typeface="Avenir"/>
              <a:sym typeface="Avenir"/>
            </a:endParaRPr>
          </a:p>
          <a:p>
            <a:pPr indent="-292100" lvl="0" marL="457200" rtl="0" algn="l">
              <a:lnSpc>
                <a:spcPct val="100000"/>
              </a:lnSpc>
              <a:spcBef>
                <a:spcPts val="1200"/>
              </a:spcBef>
              <a:spcAft>
                <a:spcPts val="0"/>
              </a:spcAft>
              <a:buClr>
                <a:srgbClr val="000000"/>
              </a:buClr>
              <a:buSzPts val="1000"/>
              <a:buFont typeface="Avenir"/>
              <a:buChar char="●"/>
            </a:pPr>
            <a:r>
              <a:rPr lang="en-GB" sz="1000">
                <a:solidFill>
                  <a:srgbClr val="000000"/>
                </a:solidFill>
                <a:latin typeface="Avenir"/>
                <a:ea typeface="Avenir"/>
                <a:cs typeface="Avenir"/>
                <a:sym typeface="Avenir"/>
              </a:rPr>
              <a:t>Exercise: red-team a disinformation as a service business and potential counters to it</a:t>
            </a:r>
            <a:endParaRPr sz="1000">
              <a:solidFill>
                <a:srgbClr val="000000"/>
              </a:solidFill>
              <a:latin typeface="Avenir"/>
              <a:ea typeface="Avenir"/>
              <a:cs typeface="Avenir"/>
              <a:sym typeface="Avenir"/>
            </a:endParaRPr>
          </a:p>
          <a:p>
            <a:pPr indent="-292100" lvl="0" marL="457200" rtl="0" algn="l">
              <a:lnSpc>
                <a:spcPct val="100000"/>
              </a:lnSpc>
              <a:spcBef>
                <a:spcPts val="0"/>
              </a:spcBef>
              <a:spcAft>
                <a:spcPts val="0"/>
              </a:spcAft>
              <a:buClr>
                <a:srgbClr val="000000"/>
              </a:buClr>
              <a:buSzPts val="1000"/>
              <a:buFont typeface="Avenir"/>
              <a:buChar char="●"/>
            </a:pPr>
            <a:r>
              <a:rPr lang="en-GB" sz="1000">
                <a:solidFill>
                  <a:srgbClr val="000000"/>
                </a:solidFill>
                <a:latin typeface="Avenir"/>
                <a:ea typeface="Avenir"/>
                <a:cs typeface="Avenir"/>
                <a:sym typeface="Avenir"/>
              </a:rPr>
              <a:t>Introduces the use of games and other simulations to help understand disinformation tactics and potential responses to them.  </a:t>
            </a:r>
            <a:endParaRPr sz="1200">
              <a:solidFill>
                <a:srgbClr val="000000"/>
              </a:solidFill>
              <a:latin typeface="Avenir"/>
              <a:ea typeface="Avenir"/>
              <a:cs typeface="Avenir"/>
              <a:sym typeface="Avenir"/>
            </a:endParaRPr>
          </a:p>
          <a:p>
            <a:pPr indent="-292100" lvl="0" marL="457200" rtl="0" algn="l">
              <a:lnSpc>
                <a:spcPct val="100000"/>
              </a:lnSpc>
              <a:spcBef>
                <a:spcPts val="0"/>
              </a:spcBef>
              <a:spcAft>
                <a:spcPts val="0"/>
              </a:spcAft>
              <a:buClr>
                <a:srgbClr val="000000"/>
              </a:buClr>
              <a:buSzPts val="1000"/>
              <a:buFont typeface="Avenir"/>
              <a:buChar char="●"/>
            </a:pPr>
            <a:r>
              <a:rPr lang="en-GB" sz="1000">
                <a:solidFill>
                  <a:srgbClr val="000000"/>
                </a:solidFill>
                <a:latin typeface="Avenir"/>
                <a:ea typeface="Avenir"/>
                <a:cs typeface="Avenir"/>
                <a:sym typeface="Avenir"/>
              </a:rPr>
              <a:t>Exercise: Test out a game, then red-team an existing disinformation incident. </a:t>
            </a:r>
            <a:endParaRPr sz="1000">
              <a:solidFill>
                <a:srgbClr val="000000"/>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Disinformation simulations and games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6"/>
          <p:cNvSpPr txBox="1"/>
          <p:nvPr>
            <p:ph type="title"/>
          </p:nvPr>
        </p:nvSpPr>
        <p:spPr>
          <a:xfrm>
            <a:off x="110550" y="101325"/>
            <a:ext cx="82236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Disinformation games</a:t>
            </a:r>
            <a:endParaRPr/>
          </a:p>
        </p:txBody>
      </p:sp>
      <p:sp>
        <p:nvSpPr>
          <p:cNvPr id="288" name="Google Shape;288;p16"/>
          <p:cNvSpPr txBox="1"/>
          <p:nvPr>
            <p:ph idx="1" type="body"/>
          </p:nvPr>
        </p:nvSpPr>
        <p:spPr>
          <a:xfrm>
            <a:off x="221050" y="780425"/>
            <a:ext cx="8113200" cy="375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100">
                <a:solidFill>
                  <a:srgbClr val="000000"/>
                </a:solidFill>
                <a:latin typeface="Arial"/>
                <a:ea typeface="Arial"/>
                <a:cs typeface="Arial"/>
                <a:sym typeface="Arial"/>
              </a:rPr>
              <a:t>Games for the general public include: </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en-GB" sz="1100" u="sng">
                <a:solidFill>
                  <a:schemeClr val="hlink"/>
                </a:solidFill>
                <a:latin typeface="Arial"/>
                <a:ea typeface="Arial"/>
                <a:cs typeface="Arial"/>
                <a:sym typeface="Arial"/>
                <a:hlinkClick r:id="rId3"/>
              </a:rPr>
              <a:t>Bad News Game </a:t>
            </a:r>
            <a:r>
              <a:rPr lang="en-GB" sz="1100">
                <a:solidFill>
                  <a:srgbClr val="000000"/>
                </a:solidFill>
                <a:latin typeface="Arial"/>
                <a:ea typeface="Arial"/>
                <a:cs typeface="Arial"/>
                <a:sym typeface="Arial"/>
              </a:rPr>
              <a:t>- play as a fake news creator (vaccine version is </a:t>
            </a:r>
            <a:r>
              <a:rPr lang="en-GB" sz="1100" u="sng">
                <a:solidFill>
                  <a:schemeClr val="hlink"/>
                </a:solidFill>
                <a:latin typeface="Arial"/>
                <a:ea typeface="Arial"/>
                <a:cs typeface="Arial"/>
                <a:sym typeface="Arial"/>
                <a:hlinkClick r:id="rId4"/>
              </a:rPr>
              <a:t>Go Viral!</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en-GB" sz="1100" u="sng">
                <a:solidFill>
                  <a:schemeClr val="hlink"/>
                </a:solidFill>
                <a:latin typeface="Arial"/>
                <a:ea typeface="Arial"/>
                <a:cs typeface="Arial"/>
                <a:sym typeface="Arial"/>
                <a:hlinkClick r:id="rId5"/>
              </a:rPr>
              <a:t>Cranky Uncle</a:t>
            </a:r>
            <a:r>
              <a:rPr lang="en-GB" sz="1100">
                <a:solidFill>
                  <a:srgbClr val="000000"/>
                </a:solidFill>
                <a:latin typeface="Arial"/>
                <a:ea typeface="Arial"/>
                <a:cs typeface="Arial"/>
                <a:sym typeface="Arial"/>
              </a:rPr>
              <a:t> - science denial</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7"/>
          <p:cNvSpPr txBox="1"/>
          <p:nvPr>
            <p:ph type="title"/>
          </p:nvPr>
        </p:nvSpPr>
        <p:spPr>
          <a:xfrm>
            <a:off x="110550" y="101325"/>
            <a:ext cx="82236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Simulations</a:t>
            </a:r>
            <a:endParaRPr/>
          </a:p>
        </p:txBody>
      </p:sp>
      <p:sp>
        <p:nvSpPr>
          <p:cNvPr id="294" name="Google Shape;294;p17"/>
          <p:cNvSpPr txBox="1"/>
          <p:nvPr>
            <p:ph idx="1" type="body"/>
          </p:nvPr>
        </p:nvSpPr>
        <p:spPr>
          <a:xfrm>
            <a:off x="221050" y="780425"/>
            <a:ext cx="8113200" cy="37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Red teaming</a:t>
            </a:r>
            <a:endParaRPr/>
          </a:p>
          <a:p>
            <a:pPr indent="-311150" lvl="0" marL="457200" rtl="0" algn="l">
              <a:spcBef>
                <a:spcPts val="1200"/>
              </a:spcBef>
              <a:spcAft>
                <a:spcPts val="0"/>
              </a:spcAft>
              <a:buSzPts val="1300"/>
              <a:buChar char="●"/>
            </a:pPr>
            <a:r>
              <a:rPr lang="en-GB"/>
              <a:t>Live or tabletop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Red team exercise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9"/>
          <p:cNvSpPr txBox="1"/>
          <p:nvPr>
            <p:ph type="title"/>
          </p:nvPr>
        </p:nvSpPr>
        <p:spPr>
          <a:xfrm>
            <a:off x="110550" y="101325"/>
            <a:ext cx="82236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Clean Power Red Team</a:t>
            </a:r>
            <a:endParaRPr/>
          </a:p>
        </p:txBody>
      </p:sp>
      <p:sp>
        <p:nvSpPr>
          <p:cNvPr id="305" name="Google Shape;305;p19"/>
          <p:cNvSpPr txBox="1"/>
          <p:nvPr>
            <p:ph idx="1" type="body"/>
          </p:nvPr>
        </p:nvSpPr>
        <p:spPr>
          <a:xfrm>
            <a:off x="221050" y="780425"/>
            <a:ext cx="8113200" cy="37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Scenari</a:t>
            </a:r>
            <a:r>
              <a:rPr b="1" lang="en-GB" sz="1600"/>
              <a:t>o:</a:t>
            </a:r>
            <a:r>
              <a:rPr lang="en-GB" sz="1600"/>
              <a:t>  A breakthrough at CERN makes the promise of clean cold fusion practical, yet expensive.  The Green political party has a majority in Congress and is pushing for rapid adoption and an end to all fossil and nuclear fuels use.  The Orange political party holds the Presidency and is pushing for a much slower adoption rate in an effort to protect existing industries and jobs.</a:t>
            </a:r>
            <a:endParaRPr sz="1600"/>
          </a:p>
          <a:p>
            <a:pPr indent="0" lvl="0" marL="0" rtl="0" algn="l">
              <a:spcBef>
                <a:spcPts val="1200"/>
              </a:spcBef>
              <a:spcAft>
                <a:spcPts val="0"/>
              </a:spcAft>
              <a:buNone/>
            </a:pPr>
            <a:r>
              <a:rPr b="1" lang="en-GB" sz="1600"/>
              <a:t>Mission:</a:t>
            </a:r>
            <a:r>
              <a:rPr lang="en-GB" sz="1600"/>
              <a:t>  Decide on who might conduct information attacks against Americans given this scenario.  List out populations likely vulnerable to disinformation attacks and what narratives might influence those at-risk populations.</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b="1" lang="en-GB" sz="1600"/>
              <a:t>Time:  </a:t>
            </a:r>
            <a:r>
              <a:rPr lang="en-GB" sz="1600"/>
              <a:t>You have 10 minutes to complete this exercise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0"/>
          <p:cNvSpPr txBox="1"/>
          <p:nvPr>
            <p:ph type="title"/>
          </p:nvPr>
        </p:nvSpPr>
        <p:spPr>
          <a:xfrm>
            <a:off x="110550" y="101325"/>
            <a:ext cx="82236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Clean Power Tabletop</a:t>
            </a:r>
            <a:endParaRPr/>
          </a:p>
        </p:txBody>
      </p:sp>
      <p:sp>
        <p:nvSpPr>
          <p:cNvPr id="311" name="Google Shape;311;p20"/>
          <p:cNvSpPr txBox="1"/>
          <p:nvPr>
            <p:ph idx="1" type="body"/>
          </p:nvPr>
        </p:nvSpPr>
        <p:spPr>
          <a:xfrm>
            <a:off x="221050" y="780425"/>
            <a:ext cx="8113200" cy="37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Scenario:</a:t>
            </a:r>
            <a:r>
              <a:rPr lang="en-GB" sz="1600"/>
              <a:t>  A breakthrough at CERN makes the promise of clean cold fusion practical, yet expensive.  The Green political party has a majority in Congress and is pushing for rapid adoption and an end to all fossil and nuclear fuels use.  The Orange political party holds the Presidency and is pushing for a much slower adoption rate in an effort to protect existing industries and jobs.</a:t>
            </a:r>
            <a:endParaRPr sz="1600"/>
          </a:p>
          <a:p>
            <a:pPr indent="0" lvl="0" marL="0" rtl="0" algn="l">
              <a:spcBef>
                <a:spcPts val="1200"/>
              </a:spcBef>
              <a:spcAft>
                <a:spcPts val="0"/>
              </a:spcAft>
              <a:buNone/>
            </a:pPr>
            <a:r>
              <a:rPr b="1" lang="en-GB" sz="1600"/>
              <a:t>Mission:</a:t>
            </a:r>
            <a:r>
              <a:rPr lang="en-GB" sz="1600"/>
              <a:t>  Split the class into a Red Team (aggressor) and a Blue Team (defender).  Each team will plan two proactive actions.  After each team briefs their first proactive action, the opposing team will be allowed to respond.  We will repeat for two rounds.</a:t>
            </a:r>
            <a:endParaRPr sz="1600"/>
          </a:p>
          <a:p>
            <a:pPr indent="0" lvl="0" marL="0" rtl="0" algn="l">
              <a:spcBef>
                <a:spcPts val="1200"/>
              </a:spcBef>
              <a:spcAft>
                <a:spcPts val="1200"/>
              </a:spcAft>
              <a:buNone/>
            </a:pPr>
            <a:r>
              <a:rPr b="1" lang="en-GB" sz="1600"/>
              <a:t>Time:  </a:t>
            </a:r>
            <a:r>
              <a:rPr lang="en-GB" sz="1600"/>
              <a:t>10 minutes to plan moves, 5 minutes to brief moves, two moves per team</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1"/>
          <p:cNvSpPr txBox="1"/>
          <p:nvPr>
            <p:ph type="ctrTitle"/>
          </p:nvPr>
        </p:nvSpPr>
        <p:spPr>
          <a:xfrm>
            <a:off x="824000" y="10244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Session 6.2: hotwash</a:t>
            </a:r>
            <a:endParaRPr/>
          </a:p>
        </p:txBody>
      </p:sp>
      <p:sp>
        <p:nvSpPr>
          <p:cNvPr id="317" name="Google Shape;317;p21"/>
          <p:cNvSpPr txBox="1"/>
          <p:nvPr>
            <p:ph idx="1" type="subTitle"/>
          </p:nvPr>
        </p:nvSpPr>
        <p:spPr>
          <a:xfrm>
            <a:off x="824000" y="38820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Disinformation/Malign Influence Training </a:t>
            </a:r>
            <a:endParaRPr/>
          </a:p>
          <a:p>
            <a:pPr indent="0" lvl="0" marL="0" rtl="0" algn="l">
              <a:spcBef>
                <a:spcPts val="0"/>
              </a:spcBef>
              <a:spcAft>
                <a:spcPts val="0"/>
              </a:spcAft>
              <a:buNone/>
            </a:pPr>
            <a:r>
              <a:rPr lang="en-GB"/>
              <a:t>SJ Terp &amp; P Breuer, Threet Consulting | 2021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