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sldIdLst>
    <p:sldId id="276" r:id="rId2"/>
    <p:sldId id="284" r:id="rId3"/>
    <p:sldId id="281" r:id="rId4"/>
    <p:sldId id="266" r:id="rId5"/>
    <p:sldId id="275" r:id="rId6"/>
    <p:sldId id="288" r:id="rId7"/>
    <p:sldId id="280" r:id="rId8"/>
    <p:sldId id="262" r:id="rId9"/>
    <p:sldId id="285" r:id="rId10"/>
    <p:sldId id="282" r:id="rId11"/>
    <p:sldId id="263" r:id="rId12"/>
    <p:sldId id="287" r:id="rId13"/>
    <p:sldId id="277" r:id="rId14"/>
    <p:sldId id="279"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D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5D6045B-AFE8-4C7E-9E76-39D4FF311010}" type="datetimeFigureOut">
              <a:rPr lang="en-US" smtClean="0"/>
              <a:t>3/4/2023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1B37A3-2466-48FD-A143-D61483E67C6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99525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6045B-AFE8-4C7E-9E76-39D4FF311010}"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169360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6045B-AFE8-4C7E-9E76-39D4FF311010}"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152238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6045B-AFE8-4C7E-9E76-39D4FF311010}"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180883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6045B-AFE8-4C7E-9E76-39D4FF311010}"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B37A3-2466-48FD-A143-D61483E67C6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88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6045B-AFE8-4C7E-9E76-39D4FF311010}"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11140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6045B-AFE8-4C7E-9E76-39D4FF311010}"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212511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6045B-AFE8-4C7E-9E76-39D4FF311010}"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39855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6045B-AFE8-4C7E-9E76-39D4FF311010}"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392618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6045B-AFE8-4C7E-9E76-39D4FF311010}"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143232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6045B-AFE8-4C7E-9E76-39D4FF311010}"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B37A3-2466-48FD-A143-D61483E67C66}" type="slidenum">
              <a:rPr lang="en-US" smtClean="0"/>
              <a:t>‹#›</a:t>
            </a:fld>
            <a:endParaRPr lang="en-US"/>
          </a:p>
        </p:txBody>
      </p:sp>
    </p:spTree>
    <p:extLst>
      <p:ext uri="{BB962C8B-B14F-4D97-AF65-F5344CB8AC3E}">
        <p14:creationId xmlns:p14="http://schemas.microsoft.com/office/powerpoint/2010/main" val="242575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5D6045B-AFE8-4C7E-9E76-39D4FF311010}" type="datetimeFigureOut">
              <a:rPr lang="en-US" smtClean="0"/>
              <a:t>3/4/2023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1B37A3-2466-48FD-A143-D61483E67C66}" type="slidenum">
              <a:rPr lang="en-US" smtClean="0"/>
              <a:t>‹#›</a:t>
            </a:fld>
            <a:endParaRPr lang="en-US"/>
          </a:p>
        </p:txBody>
      </p:sp>
    </p:spTree>
    <p:extLst>
      <p:ext uri="{BB962C8B-B14F-4D97-AF65-F5344CB8AC3E}">
        <p14:creationId xmlns:p14="http://schemas.microsoft.com/office/powerpoint/2010/main" val="392734068"/>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57115-859B-E642-0AAC-0157E7A1F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27" y="263769"/>
            <a:ext cx="10762810" cy="63304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736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E7248E-2741-8C47-1C3A-5A32C7F2004C}"/>
              </a:ext>
            </a:extLst>
          </p:cNvPr>
          <p:cNvSpPr txBox="1"/>
          <p:nvPr/>
        </p:nvSpPr>
        <p:spPr>
          <a:xfrm>
            <a:off x="157163" y="1202783"/>
            <a:ext cx="10958512" cy="5324535"/>
          </a:xfrm>
          <a:prstGeom prst="rect">
            <a:avLst/>
          </a:prstGeom>
          <a:noFill/>
        </p:spPr>
        <p:txBody>
          <a:bodyPr wrap="square">
            <a:spAutoFit/>
          </a:bodyPr>
          <a:lstStyle/>
          <a:p>
            <a:pPr algn="l"/>
            <a:r>
              <a:rPr lang="en-US" sz="2000" b="0" i="0" dirty="0">
                <a:solidFill>
                  <a:schemeClr val="tx2"/>
                </a:solidFill>
                <a:effectLst/>
                <a:latin typeface="Arial" panose="020B0604020202020204" pitchFamily="34" charset="0"/>
                <a:cs typeface="Arial" panose="020B0604020202020204" pitchFamily="34" charset="0"/>
              </a:rPr>
              <a:t>Ever wondered what is a contextual chatbot ? </a:t>
            </a:r>
            <a:br>
              <a:rPr lang="en-US" sz="2000" b="0" i="0" dirty="0">
                <a:solidFill>
                  <a:schemeClr val="tx2"/>
                </a:solidFill>
                <a:effectLst/>
                <a:latin typeface="Arial" panose="020B0604020202020204" pitchFamily="34" charset="0"/>
                <a:cs typeface="Arial" panose="020B0604020202020204" pitchFamily="34" charset="0"/>
              </a:rPr>
            </a:br>
            <a:br>
              <a:rPr lang="en-US" sz="2000" b="0" i="0" dirty="0">
                <a:solidFill>
                  <a:schemeClr val="tx2"/>
                </a:solidFill>
                <a:effectLst/>
                <a:latin typeface="Arial" panose="020B0604020202020204" pitchFamily="34" charset="0"/>
                <a:cs typeface="Arial" panose="020B0604020202020204" pitchFamily="34" charset="0"/>
              </a:rPr>
            </a:br>
            <a:r>
              <a:rPr lang="en-US" sz="2000" b="0" i="0" dirty="0">
                <a:solidFill>
                  <a:schemeClr val="tx2"/>
                </a:solidFill>
                <a:effectLst/>
                <a:latin typeface="Arial" panose="020B0604020202020204" pitchFamily="34" charset="0"/>
                <a:cs typeface="Arial" panose="020B0604020202020204" pitchFamily="34" charset="0"/>
              </a:rPr>
              <a:t>A contextual chatbot is far more advanced than the other bots discussed previously. In order to remember the conversations that happened earlier, these types of chatbots make use of Machine Learning (ML) and Artificial Intelligence (AI), with particular users, to learn and grow with the passage of time. </a:t>
            </a:r>
          </a:p>
          <a:p>
            <a:pPr algn="l"/>
            <a:br>
              <a:rPr lang="en-US" sz="2000" b="0" i="0" dirty="0">
                <a:solidFill>
                  <a:schemeClr val="tx2"/>
                </a:solidFill>
                <a:effectLst/>
                <a:latin typeface="Arial" panose="020B0604020202020204" pitchFamily="34" charset="0"/>
                <a:cs typeface="Arial" panose="020B0604020202020204" pitchFamily="34" charset="0"/>
              </a:rPr>
            </a:br>
            <a:r>
              <a:rPr lang="en-US" sz="2000" b="1" i="0" dirty="0">
                <a:solidFill>
                  <a:schemeClr val="tx2"/>
                </a:solidFill>
                <a:effectLst/>
                <a:latin typeface="Arial" panose="020B0604020202020204" pitchFamily="34" charset="0"/>
                <a:cs typeface="Arial" panose="020B0604020202020204" pitchFamily="34" charset="0"/>
              </a:rPr>
              <a:t>For example</a:t>
            </a:r>
            <a:r>
              <a:rPr lang="en-US" sz="2000" b="0" i="0" dirty="0">
                <a:solidFill>
                  <a:schemeClr val="tx2"/>
                </a:solidFill>
                <a:effectLst/>
                <a:latin typeface="Arial" panose="020B0604020202020204" pitchFamily="34" charset="0"/>
                <a:cs typeface="Arial" panose="020B0604020202020204" pitchFamily="34" charset="0"/>
              </a:rPr>
              <a:t>, a  contextual chatbot that allows users to order food; the chatbot will store the data from each conversation and learn what the user likes to order. The result is that eventually when a user chats with this chatbot, it will remember their most common order, their delivery address, and their payment information and merely ask if they’d like to repeat this order. Instead of having to respond to several questions the user just has to answer with ‘Yes’ and the food is ready! </a:t>
            </a:r>
            <a:br>
              <a:rPr lang="en-US" sz="2000" b="0" i="0" dirty="0">
                <a:solidFill>
                  <a:schemeClr val="tx2"/>
                </a:solidFill>
                <a:effectLst/>
                <a:latin typeface="Arial" panose="020B0604020202020204" pitchFamily="34" charset="0"/>
                <a:cs typeface="Arial" panose="020B0604020202020204" pitchFamily="34" charset="0"/>
              </a:rPr>
            </a:br>
            <a:endParaRPr lang="en-US" sz="2000" b="0" i="0" dirty="0">
              <a:solidFill>
                <a:schemeClr val="tx2"/>
              </a:solidFill>
              <a:effectLst/>
              <a:latin typeface="Arial" panose="020B0604020202020204" pitchFamily="34" charset="0"/>
              <a:cs typeface="Arial" panose="020B0604020202020204" pitchFamily="34" charset="0"/>
            </a:endParaRPr>
          </a:p>
          <a:p>
            <a:pPr algn="l"/>
            <a:r>
              <a:rPr lang="en-US" sz="2000" b="0" i="0" dirty="0">
                <a:solidFill>
                  <a:schemeClr val="tx2"/>
                </a:solidFill>
                <a:effectLst/>
                <a:latin typeface="Arial" panose="020B0604020202020204" pitchFamily="34" charset="0"/>
                <a:cs typeface="Arial" panose="020B0604020202020204" pitchFamily="34" charset="0"/>
              </a:rPr>
              <a:t>Leveraging conversation context is one of the best ways to shorten processes like these via a chatbot.</a:t>
            </a:r>
          </a:p>
          <a:p>
            <a:pPr algn="l"/>
            <a:endParaRPr lang="en-US" sz="2000" b="0" i="0" dirty="0">
              <a:solidFill>
                <a:schemeClr val="tx2"/>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968DE9-6194-D414-3994-48B08FCB2CC9}"/>
              </a:ext>
            </a:extLst>
          </p:cNvPr>
          <p:cNvSpPr txBox="1"/>
          <p:nvPr/>
        </p:nvSpPr>
        <p:spPr>
          <a:xfrm>
            <a:off x="157163" y="472559"/>
            <a:ext cx="8143875" cy="523220"/>
          </a:xfrm>
          <a:prstGeom prst="rect">
            <a:avLst/>
          </a:prstGeom>
          <a:noFill/>
        </p:spPr>
        <p:txBody>
          <a:bodyPr wrap="square">
            <a:spAutoFit/>
          </a:bodyPr>
          <a:lstStyle/>
          <a:p>
            <a:pPr algn="l"/>
            <a:r>
              <a:rPr lang="en-US" sz="2800" b="0" i="0" dirty="0">
                <a:solidFill>
                  <a:srgbClr val="2E2E2E"/>
                </a:solidFill>
                <a:effectLst/>
                <a:latin typeface="Arial Black" panose="020B0A04020102020204" pitchFamily="34" charset="0"/>
              </a:rPr>
              <a:t>Contextual Chatbots</a:t>
            </a:r>
            <a:endParaRPr lang="en-US" sz="2800" b="1" i="0" dirty="0">
              <a:solidFill>
                <a:srgbClr val="2E2E2E"/>
              </a:solidFill>
              <a:effectLst/>
              <a:latin typeface="Arial Black" panose="020B0A04020102020204" pitchFamily="34" charset="0"/>
            </a:endParaRPr>
          </a:p>
        </p:txBody>
      </p:sp>
    </p:spTree>
    <p:extLst>
      <p:ext uri="{BB962C8B-B14F-4D97-AF65-F5344CB8AC3E}">
        <p14:creationId xmlns:p14="http://schemas.microsoft.com/office/powerpoint/2010/main" val="7443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AA826-2A88-1E46-4274-12EBBA7447DB}"/>
              </a:ext>
            </a:extLst>
          </p:cNvPr>
          <p:cNvSpPr txBox="1"/>
          <p:nvPr/>
        </p:nvSpPr>
        <p:spPr>
          <a:xfrm>
            <a:off x="614364" y="1443841"/>
            <a:ext cx="10086974" cy="4524315"/>
          </a:xfrm>
          <a:prstGeom prst="rect">
            <a:avLst/>
          </a:prstGeom>
          <a:noFill/>
        </p:spPr>
        <p:txBody>
          <a:bodyPr wrap="square">
            <a:spAutoFit/>
          </a:bodyPr>
          <a:lstStyle/>
          <a:p>
            <a:pPr algn="l"/>
            <a:r>
              <a:rPr lang="en-US" sz="2400" b="0" i="0" dirty="0">
                <a:solidFill>
                  <a:schemeClr val="tx2"/>
                </a:solidFill>
                <a:effectLst/>
                <a:latin typeface="Arial" panose="020B0604020202020204" pitchFamily="34" charset="0"/>
                <a:cs typeface="Arial" panose="020B0604020202020204" pitchFamily="34" charset="0"/>
              </a:rPr>
              <a:t>To make conversational interfaces even more vernacular, businesses are now beginning to use voice-based chatbots or voice bots. </a:t>
            </a:r>
            <a:br>
              <a:rPr lang="en-US" sz="2400" b="0" i="0" dirty="0">
                <a:solidFill>
                  <a:schemeClr val="tx2"/>
                </a:solidFill>
                <a:effectLst/>
                <a:latin typeface="Arial" panose="020B0604020202020204" pitchFamily="34" charset="0"/>
                <a:cs typeface="Arial" panose="020B0604020202020204" pitchFamily="34" charset="0"/>
              </a:rPr>
            </a:br>
            <a:br>
              <a:rPr lang="en-US" sz="2400" b="0" i="0" dirty="0">
                <a:solidFill>
                  <a:schemeClr val="tx2"/>
                </a:solidFill>
                <a:effectLst/>
                <a:latin typeface="Arial" panose="020B0604020202020204" pitchFamily="34" charset="0"/>
                <a:cs typeface="Arial" panose="020B0604020202020204" pitchFamily="34" charset="0"/>
              </a:rPr>
            </a:br>
            <a:r>
              <a:rPr lang="en-US" sz="2400" b="0" i="0" dirty="0">
                <a:solidFill>
                  <a:schemeClr val="tx2"/>
                </a:solidFill>
                <a:effectLst/>
                <a:latin typeface="Arial" panose="020B0604020202020204" pitchFamily="34" charset="0"/>
                <a:cs typeface="Arial" panose="020B0604020202020204" pitchFamily="34" charset="0"/>
              </a:rPr>
              <a:t>Voice bots have been on the rise for the last couple of years, with virtual assistants like Apple’s Siri, to Amazon’s Alexa, and why? Because of the convenience they bring. </a:t>
            </a:r>
            <a:br>
              <a:rPr lang="en-US" sz="2400" b="0" i="0" dirty="0">
                <a:solidFill>
                  <a:schemeClr val="tx2"/>
                </a:solidFill>
                <a:effectLst/>
                <a:latin typeface="Arial" panose="020B0604020202020204" pitchFamily="34" charset="0"/>
                <a:cs typeface="Arial" panose="020B0604020202020204" pitchFamily="34" charset="0"/>
              </a:rPr>
            </a:br>
            <a:br>
              <a:rPr lang="en-US" sz="2400" b="0" i="0" dirty="0">
                <a:solidFill>
                  <a:schemeClr val="tx2"/>
                </a:solidFill>
                <a:effectLst/>
                <a:latin typeface="Arial" panose="020B0604020202020204" pitchFamily="34" charset="0"/>
                <a:cs typeface="Arial" panose="020B0604020202020204" pitchFamily="34" charset="0"/>
              </a:rPr>
            </a:br>
            <a:r>
              <a:rPr lang="en-US" sz="2400" b="0" i="0" dirty="0">
                <a:solidFill>
                  <a:schemeClr val="tx2"/>
                </a:solidFill>
                <a:effectLst/>
                <a:latin typeface="Arial" panose="020B0604020202020204" pitchFamily="34" charset="0"/>
                <a:cs typeface="Arial" panose="020B0604020202020204" pitchFamily="34" charset="0"/>
              </a:rPr>
              <a:t>It’s much easier for a customer to speak rather than type. A voice-activated chatbot brings frictionless experiences directly to the end customer.</a:t>
            </a:r>
            <a:br>
              <a:rPr lang="en-US" sz="2400" b="0" i="0" dirty="0">
                <a:solidFill>
                  <a:schemeClr val="tx2"/>
                </a:solidFill>
                <a:effectLst/>
                <a:latin typeface="Arial" panose="020B0604020202020204" pitchFamily="34" charset="0"/>
                <a:cs typeface="Arial" panose="020B0604020202020204" pitchFamily="34" charset="0"/>
              </a:rPr>
            </a:br>
            <a:br>
              <a:rPr lang="en-US" sz="2400" b="0" i="0" dirty="0">
                <a:solidFill>
                  <a:schemeClr val="tx2"/>
                </a:solidFill>
                <a:effectLst/>
                <a:latin typeface="Arial" panose="020B0604020202020204" pitchFamily="34" charset="0"/>
                <a:cs typeface="Arial" panose="020B0604020202020204" pitchFamily="34" charset="0"/>
              </a:rPr>
            </a:br>
            <a:endParaRPr lang="en-US" sz="2400" b="1" i="0" dirty="0">
              <a:solidFill>
                <a:schemeClr val="tx2"/>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DDCA40-8114-E276-43B1-9573574E1219}"/>
              </a:ext>
            </a:extLst>
          </p:cNvPr>
          <p:cNvSpPr txBox="1"/>
          <p:nvPr/>
        </p:nvSpPr>
        <p:spPr>
          <a:xfrm>
            <a:off x="500064" y="520512"/>
            <a:ext cx="8715374" cy="523220"/>
          </a:xfrm>
          <a:prstGeom prst="rect">
            <a:avLst/>
          </a:prstGeom>
          <a:noFill/>
        </p:spPr>
        <p:txBody>
          <a:bodyPr wrap="square">
            <a:spAutoFit/>
          </a:bodyPr>
          <a:lstStyle/>
          <a:p>
            <a:r>
              <a:rPr lang="en-US" sz="2800" b="0" i="0" dirty="0">
                <a:solidFill>
                  <a:srgbClr val="2E2E2E"/>
                </a:solidFill>
                <a:effectLst/>
                <a:latin typeface="Arial Black" panose="020B0A04020102020204" pitchFamily="34" charset="0"/>
              </a:rPr>
              <a:t>Voice-Enabled Chatbots</a:t>
            </a:r>
            <a:endParaRPr lang="en-US" sz="2800" dirty="0">
              <a:latin typeface="Arial Black" panose="020B0A04020102020204" pitchFamily="34" charset="0"/>
            </a:endParaRPr>
          </a:p>
        </p:txBody>
      </p:sp>
    </p:spTree>
    <p:extLst>
      <p:ext uri="{BB962C8B-B14F-4D97-AF65-F5344CB8AC3E}">
        <p14:creationId xmlns:p14="http://schemas.microsoft.com/office/powerpoint/2010/main" val="77136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7C77B-A1A9-657D-F353-5E3C446A67CB}"/>
              </a:ext>
            </a:extLst>
          </p:cNvPr>
          <p:cNvSpPr txBox="1"/>
          <p:nvPr/>
        </p:nvSpPr>
        <p:spPr>
          <a:xfrm>
            <a:off x="557212" y="1563678"/>
            <a:ext cx="9901238" cy="3416320"/>
          </a:xfrm>
          <a:prstGeom prst="rect">
            <a:avLst/>
          </a:prstGeom>
          <a:noFill/>
        </p:spPr>
        <p:txBody>
          <a:bodyPr wrap="square">
            <a:spAutoFit/>
          </a:bodyPr>
          <a:lstStyle/>
          <a:p>
            <a:pPr algn="l"/>
            <a:r>
              <a:rPr lang="en-US" sz="2400" b="0" i="0" dirty="0">
                <a:solidFill>
                  <a:srgbClr val="2E2E2E"/>
                </a:solidFill>
                <a:effectLst/>
                <a:latin typeface="Arial" panose="020B0604020202020204" pitchFamily="34" charset="0"/>
                <a:cs typeface="Arial" panose="020B0604020202020204" pitchFamily="34" charset="0"/>
              </a:rPr>
              <a:t>Hybrid chatbots are an amalgamation of simple (rule or script-based) and smart (conversational AI-based) AI-based. </a:t>
            </a:r>
            <a:br>
              <a:rPr lang="en-US" sz="2400" b="0" i="0" dirty="0">
                <a:solidFill>
                  <a:srgbClr val="2E2E2E"/>
                </a:solidFill>
                <a:effectLst/>
                <a:latin typeface="Arial" panose="020B0604020202020204" pitchFamily="34" charset="0"/>
                <a:cs typeface="Arial" panose="020B0604020202020204" pitchFamily="34" charset="0"/>
              </a:rPr>
            </a:br>
            <a:endParaRPr lang="en-US" sz="2400" b="0" i="0" dirty="0">
              <a:solidFill>
                <a:srgbClr val="2E2E2E"/>
              </a:solidFill>
              <a:effectLst/>
              <a:latin typeface="Arial" panose="020B0604020202020204" pitchFamily="34" charset="0"/>
              <a:cs typeface="Arial" panose="020B0604020202020204" pitchFamily="34" charset="0"/>
            </a:endParaRPr>
          </a:p>
          <a:p>
            <a:pPr algn="l"/>
            <a:r>
              <a:rPr lang="en-US" sz="2400" b="0" i="0" dirty="0">
                <a:solidFill>
                  <a:srgbClr val="2E2E2E"/>
                </a:solidFill>
                <a:effectLst/>
                <a:latin typeface="Arial" panose="020B0604020202020204" pitchFamily="34" charset="0"/>
                <a:cs typeface="Arial" panose="020B0604020202020204" pitchFamily="34" charset="0"/>
              </a:rPr>
              <a:t>The hybrid chatbot model offers the best of both worlds- the simplicity of the rules-based chatbots, with the complexity of the AI bots.</a:t>
            </a:r>
            <a:br>
              <a:rPr lang="en-US" sz="2400" b="0" i="0" dirty="0">
                <a:solidFill>
                  <a:srgbClr val="2E2E2E"/>
                </a:solidFill>
                <a:effectLst/>
                <a:latin typeface="Arial" panose="020B0604020202020204" pitchFamily="34" charset="0"/>
                <a:cs typeface="Arial" panose="020B0604020202020204" pitchFamily="34" charset="0"/>
              </a:rPr>
            </a:br>
            <a:endParaRPr lang="en-US" sz="2400" b="0" i="0" dirty="0">
              <a:solidFill>
                <a:srgbClr val="2E2E2E"/>
              </a:solidFill>
              <a:effectLst/>
              <a:latin typeface="Arial" panose="020B0604020202020204" pitchFamily="34" charset="0"/>
              <a:cs typeface="Arial" panose="020B0604020202020204" pitchFamily="34" charset="0"/>
            </a:endParaRPr>
          </a:p>
          <a:p>
            <a:pPr algn="l"/>
            <a:r>
              <a:rPr lang="en-US" sz="2400" b="0" i="0" dirty="0">
                <a:solidFill>
                  <a:srgbClr val="2E2E2E"/>
                </a:solidFill>
                <a:effectLst/>
                <a:latin typeface="Arial" panose="020B0604020202020204" pitchFamily="34" charset="0"/>
                <a:cs typeface="Arial" panose="020B0604020202020204" pitchFamily="34" charset="0"/>
              </a:rPr>
              <a:t>These bots have some rule-based tasks, and they can understand intent and context. It makes them a balanced tool for businesses to interact with customers. </a:t>
            </a:r>
          </a:p>
        </p:txBody>
      </p:sp>
      <p:sp>
        <p:nvSpPr>
          <p:cNvPr id="5" name="TextBox 4">
            <a:extLst>
              <a:ext uri="{FF2B5EF4-FFF2-40B4-BE49-F238E27FC236}">
                <a16:creationId xmlns:a16="http://schemas.microsoft.com/office/drawing/2014/main" id="{2E581296-6116-ECC2-8DAE-70B7C0748694}"/>
              </a:ext>
            </a:extLst>
          </p:cNvPr>
          <p:cNvSpPr txBox="1"/>
          <p:nvPr/>
        </p:nvSpPr>
        <p:spPr>
          <a:xfrm>
            <a:off x="557212" y="629721"/>
            <a:ext cx="6707981" cy="523220"/>
          </a:xfrm>
          <a:prstGeom prst="rect">
            <a:avLst/>
          </a:prstGeom>
          <a:noFill/>
        </p:spPr>
        <p:txBody>
          <a:bodyPr wrap="square">
            <a:spAutoFit/>
          </a:bodyPr>
          <a:lstStyle/>
          <a:p>
            <a:pPr algn="l"/>
            <a:r>
              <a:rPr lang="en-US" sz="2800" b="0" i="0" dirty="0">
                <a:solidFill>
                  <a:srgbClr val="2E2E2E"/>
                </a:solidFill>
                <a:effectLst/>
                <a:latin typeface="Arial Black" panose="020B0A04020102020204" pitchFamily="34" charset="0"/>
              </a:rPr>
              <a:t>Hybrid Chatbots</a:t>
            </a:r>
            <a:endParaRPr lang="en-US" sz="2800" b="1" i="0" dirty="0">
              <a:solidFill>
                <a:srgbClr val="2E2E2E"/>
              </a:solidFill>
              <a:effectLst/>
              <a:latin typeface="Arial Black" panose="020B0A04020102020204" pitchFamily="34" charset="0"/>
            </a:endParaRPr>
          </a:p>
        </p:txBody>
      </p:sp>
    </p:spTree>
    <p:extLst>
      <p:ext uri="{BB962C8B-B14F-4D97-AF65-F5344CB8AC3E}">
        <p14:creationId xmlns:p14="http://schemas.microsoft.com/office/powerpoint/2010/main" val="416939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89CA2-6024-17C8-9A1D-8F0D3D929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90" y="323557"/>
            <a:ext cx="10664241" cy="61475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8316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B9561F-EE18-B328-0696-C878950CF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1" y="365759"/>
            <a:ext cx="10645676" cy="61053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2537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BF742-ED45-AC3A-7653-BD55F0CBC832}"/>
              </a:ext>
            </a:extLst>
          </p:cNvPr>
          <p:cNvSpPr txBox="1"/>
          <p:nvPr/>
        </p:nvSpPr>
        <p:spPr>
          <a:xfrm>
            <a:off x="542925" y="1762640"/>
            <a:ext cx="10315575" cy="4154984"/>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Chatbots are an invaluable tool for businesses, as they can automate customer service and other processes. </a:t>
            </a:r>
            <a:br>
              <a:rPr lang="en-US" sz="2400" dirty="0">
                <a:solidFill>
                  <a:schemeClr val="tx2"/>
                </a:solidFill>
                <a:latin typeface="Arial" panose="020B0604020202020204" pitchFamily="34" charset="0"/>
                <a:cs typeface="Arial" panose="020B0604020202020204" pitchFamily="34" charset="0"/>
              </a:rPr>
            </a:br>
            <a:br>
              <a:rPr lang="en-US" sz="2400" dirty="0">
                <a:solidFill>
                  <a:schemeClr val="tx2"/>
                </a:solidFill>
                <a:latin typeface="Arial" panose="020B0604020202020204" pitchFamily="34" charset="0"/>
                <a:cs typeface="Arial" panose="020B0604020202020204" pitchFamily="34" charset="0"/>
              </a:rPr>
            </a:br>
            <a:r>
              <a:rPr lang="en-US" sz="2400" dirty="0">
                <a:solidFill>
                  <a:schemeClr val="tx2"/>
                </a:solidFill>
                <a:latin typeface="Arial" panose="020B0604020202020204" pitchFamily="34" charset="0"/>
                <a:cs typeface="Arial" panose="020B0604020202020204" pitchFamily="34" charset="0"/>
              </a:rPr>
              <a:t>There are many different types of chatbots available, from voice chatbots to AI chatbots, and each type has its own unique advantages.</a:t>
            </a:r>
            <a:br>
              <a:rPr lang="en-US" sz="2400" dirty="0">
                <a:solidFill>
                  <a:schemeClr val="tx2"/>
                </a:solidFill>
                <a:latin typeface="Arial" panose="020B0604020202020204" pitchFamily="34" charset="0"/>
                <a:cs typeface="Arial" panose="020B0604020202020204" pitchFamily="34" charset="0"/>
              </a:rPr>
            </a:br>
            <a:endParaRPr lang="en-US" sz="240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No matter what type of chatbot you choose, it is important to make sure that it is properly trained and optimized for your business needs. </a:t>
            </a:r>
            <a:br>
              <a:rPr lang="en-US" sz="2400" dirty="0">
                <a:solidFill>
                  <a:schemeClr val="tx2"/>
                </a:solidFill>
                <a:latin typeface="Arial" panose="020B0604020202020204" pitchFamily="34" charset="0"/>
                <a:cs typeface="Arial" panose="020B0604020202020204" pitchFamily="34" charset="0"/>
              </a:rPr>
            </a:br>
            <a:br>
              <a:rPr lang="en-US" sz="2400" dirty="0">
                <a:solidFill>
                  <a:schemeClr val="tx2"/>
                </a:solidFill>
                <a:latin typeface="Arial" panose="020B0604020202020204" pitchFamily="34" charset="0"/>
                <a:cs typeface="Arial" panose="020B0604020202020204" pitchFamily="34" charset="0"/>
              </a:rPr>
            </a:br>
            <a:r>
              <a:rPr lang="en-US" sz="2400" dirty="0">
                <a:solidFill>
                  <a:schemeClr val="tx2"/>
                </a:solidFill>
                <a:latin typeface="Arial" panose="020B0604020202020204" pitchFamily="34" charset="0"/>
                <a:cs typeface="Arial" panose="020B0604020202020204" pitchFamily="34" charset="0"/>
              </a:rPr>
              <a:t>With the right chatbot, you can improve customer service, increase sales, and streamline processes.</a:t>
            </a:r>
          </a:p>
        </p:txBody>
      </p:sp>
      <p:sp>
        <p:nvSpPr>
          <p:cNvPr id="5" name="TextBox 4">
            <a:extLst>
              <a:ext uri="{FF2B5EF4-FFF2-40B4-BE49-F238E27FC236}">
                <a16:creationId xmlns:a16="http://schemas.microsoft.com/office/drawing/2014/main" id="{5A2D66D5-4186-E5A8-FA13-75967C8356D5}"/>
              </a:ext>
            </a:extLst>
          </p:cNvPr>
          <p:cNvSpPr txBox="1"/>
          <p:nvPr/>
        </p:nvSpPr>
        <p:spPr>
          <a:xfrm>
            <a:off x="542925" y="678766"/>
            <a:ext cx="7443787" cy="523220"/>
          </a:xfrm>
          <a:prstGeom prst="rect">
            <a:avLst/>
          </a:prstGeom>
          <a:noFill/>
        </p:spPr>
        <p:txBody>
          <a:bodyPr wrap="square">
            <a:spAutoFit/>
          </a:bodyPr>
          <a:lstStyle/>
          <a:p>
            <a:r>
              <a:rPr lang="en-US" sz="2800" b="1" dirty="0">
                <a:latin typeface="Arial Black" panose="020B0A04020102020204" pitchFamily="34" charset="0"/>
              </a:rPr>
              <a:t>Conclusion</a:t>
            </a:r>
          </a:p>
        </p:txBody>
      </p:sp>
    </p:spTree>
    <p:extLst>
      <p:ext uri="{BB962C8B-B14F-4D97-AF65-F5344CB8AC3E}">
        <p14:creationId xmlns:p14="http://schemas.microsoft.com/office/powerpoint/2010/main" val="201372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1D59-164D-1576-7048-56DA1A8BE873}"/>
              </a:ext>
            </a:extLst>
          </p:cNvPr>
          <p:cNvSpPr>
            <a:spLocks noGrp="1"/>
          </p:cNvSpPr>
          <p:nvPr>
            <p:ph type="title"/>
          </p:nvPr>
        </p:nvSpPr>
        <p:spPr>
          <a:xfrm>
            <a:off x="917316" y="700088"/>
            <a:ext cx="9692640" cy="1971675"/>
          </a:xfrm>
        </p:spPr>
        <p:txBody>
          <a:bodyPr>
            <a:normAutofit/>
          </a:bodyPr>
          <a:lstStyle/>
          <a:p>
            <a:r>
              <a:rPr lang="en-US" b="1" dirty="0">
                <a:latin typeface="Arial Black" panose="020B0A04020102020204" pitchFamily="34" charset="0"/>
              </a:rPr>
              <a:t>Are Chatbots and AI Agents the Same?</a:t>
            </a:r>
            <a:br>
              <a:rPr lang="en-US" b="1"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4AEA532-49A9-4DC0-7637-C8BDF3969CDB}"/>
              </a:ext>
            </a:extLst>
          </p:cNvPr>
          <p:cNvSpPr>
            <a:spLocks noGrp="1"/>
          </p:cNvSpPr>
          <p:nvPr>
            <p:ph idx="1"/>
          </p:nvPr>
        </p:nvSpPr>
        <p:spPr>
          <a:xfrm>
            <a:off x="917315" y="2443163"/>
            <a:ext cx="9169659" cy="3486149"/>
          </a:xfrm>
        </p:spPr>
        <p:txBody>
          <a:bodyPr>
            <a:noAutofit/>
          </a:bodyPr>
          <a:lstStyle/>
          <a:p>
            <a:pPr marL="0" indent="0">
              <a:buNone/>
            </a:pPr>
            <a:r>
              <a:rPr lang="en-US" sz="2400" dirty="0">
                <a:solidFill>
                  <a:schemeClr val="tx2"/>
                </a:solidFill>
                <a:latin typeface="Arial" panose="020B0604020202020204" pitchFamily="34" charset="0"/>
                <a:cs typeface="Arial" panose="020B0604020202020204" pitchFamily="34" charset="0"/>
              </a:rPr>
              <a:t>No, chatbots and AI agents are not the same. While they both use AI techniques, they are used for different purposes.</a:t>
            </a:r>
            <a:br>
              <a:rPr lang="en-US" sz="2400" dirty="0">
                <a:solidFill>
                  <a:schemeClr val="tx2"/>
                </a:solidFill>
                <a:latin typeface="Arial" panose="020B0604020202020204" pitchFamily="34" charset="0"/>
                <a:cs typeface="Arial" panose="020B0604020202020204" pitchFamily="34" charset="0"/>
              </a:rPr>
            </a:br>
            <a:br>
              <a:rPr lang="en-US" sz="2400" dirty="0">
                <a:solidFill>
                  <a:schemeClr val="tx2"/>
                </a:solidFill>
                <a:latin typeface="Arial" panose="020B0604020202020204" pitchFamily="34" charset="0"/>
                <a:cs typeface="Arial" panose="020B0604020202020204" pitchFamily="34" charset="0"/>
              </a:rPr>
            </a:br>
            <a:r>
              <a:rPr lang="en-US" sz="2400" dirty="0">
                <a:solidFill>
                  <a:schemeClr val="tx2"/>
                </a:solidFill>
                <a:latin typeface="Arial" panose="020B0604020202020204" pitchFamily="34" charset="0"/>
                <a:cs typeface="Arial" panose="020B0604020202020204" pitchFamily="34" charset="0"/>
              </a:rPr>
              <a:t>Chatbots are used for customer service applications, while AI agents are used for decision-making tasks. </a:t>
            </a:r>
            <a:br>
              <a:rPr lang="en-US" sz="2400" dirty="0">
                <a:solidFill>
                  <a:schemeClr val="tx2"/>
                </a:solidFill>
                <a:latin typeface="Arial" panose="020B0604020202020204" pitchFamily="34" charset="0"/>
                <a:cs typeface="Arial" panose="020B0604020202020204" pitchFamily="34" charset="0"/>
              </a:rPr>
            </a:br>
            <a:br>
              <a:rPr lang="en-US" sz="2400" dirty="0">
                <a:solidFill>
                  <a:schemeClr val="tx2"/>
                </a:solidFill>
                <a:latin typeface="Arial" panose="020B0604020202020204" pitchFamily="34" charset="0"/>
                <a:cs typeface="Arial" panose="020B0604020202020204" pitchFamily="34" charset="0"/>
              </a:rPr>
            </a:br>
            <a:r>
              <a:rPr lang="en-US" sz="2400" dirty="0">
                <a:solidFill>
                  <a:schemeClr val="tx2"/>
                </a:solidFill>
                <a:latin typeface="Arial" panose="020B0604020202020204" pitchFamily="34" charset="0"/>
                <a:cs typeface="Arial" panose="020B0604020202020204" pitchFamily="34" charset="0"/>
              </a:rPr>
              <a:t>Additionally, AI agents are more complex and use more advanced AI techniques such as deep learning and reinforcement learning.</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73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AB81B-27D6-2B6D-6E1E-8C8E8BA88631}"/>
              </a:ext>
            </a:extLst>
          </p:cNvPr>
          <p:cNvSpPr txBox="1"/>
          <p:nvPr/>
        </p:nvSpPr>
        <p:spPr>
          <a:xfrm>
            <a:off x="371061" y="1377136"/>
            <a:ext cx="10772183" cy="4924425"/>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Chatbots </a:t>
            </a:r>
            <a:r>
              <a:rPr lang="en-US" sz="2400" b="0" i="0" dirty="0">
                <a:solidFill>
                  <a:schemeClr val="tx2"/>
                </a:solidFill>
                <a:effectLst/>
                <a:latin typeface="Arial" panose="020B0604020202020204" pitchFamily="34" charset="0"/>
                <a:cs typeface="Arial" panose="020B0604020202020204" pitchFamily="34" charset="0"/>
              </a:rPr>
              <a:t>are computer programs that simulate human conversations to create better experiences for customers. Some operate based on predefined conversation flows, while others use artificial intelligence and natural language processing (NLP) to decipher user questions and send automated responses in real-time.</a:t>
            </a:r>
            <a:br>
              <a:rPr lang="en-US" sz="2400" b="0" i="0" dirty="0">
                <a:effectLst/>
                <a:latin typeface="Arial" panose="020B0604020202020204" pitchFamily="34" charset="0"/>
                <a:cs typeface="Arial" panose="020B0604020202020204" pitchFamily="34" charset="0"/>
              </a:rPr>
            </a:br>
            <a:br>
              <a:rPr lang="en-US" b="0" i="0" dirty="0">
                <a:solidFill>
                  <a:srgbClr val="17494D"/>
                </a:solidFill>
                <a:effectLst/>
                <a:latin typeface="Proxima Nova"/>
              </a:rPr>
            </a:br>
            <a:r>
              <a:rPr lang="en-US" sz="3200" dirty="0">
                <a:latin typeface="Arial Black" panose="020B0A04020102020204" pitchFamily="34" charset="0"/>
              </a:rPr>
              <a:t>C</a:t>
            </a:r>
            <a:r>
              <a:rPr lang="en-US" sz="3200" i="0" dirty="0">
                <a:effectLst/>
                <a:latin typeface="Arial Black" panose="020B0A04020102020204" pitchFamily="34" charset="0"/>
              </a:rPr>
              <a:t>onversational AI</a:t>
            </a:r>
            <a:br>
              <a:rPr lang="en-US" sz="2800" b="1" i="0" dirty="0">
                <a:solidFill>
                  <a:srgbClr val="03363D"/>
                </a:solidFill>
                <a:effectLst/>
                <a:latin typeface="Arial Black" panose="020B0A04020102020204" pitchFamily="34" charset="0"/>
              </a:rPr>
            </a:br>
            <a:endParaRPr lang="en-US" sz="2400" b="0" i="0" dirty="0">
              <a:solidFill>
                <a:srgbClr val="17494D"/>
              </a:solidFill>
              <a:effectLst/>
              <a:latin typeface="Arial" panose="020B0604020202020204" pitchFamily="34" charset="0"/>
              <a:cs typeface="Arial" panose="020B0604020202020204" pitchFamily="34" charset="0"/>
            </a:endParaRPr>
          </a:p>
          <a:p>
            <a:pPr algn="l"/>
            <a:r>
              <a:rPr lang="en-US" sz="2400" b="0" i="0" dirty="0">
                <a:solidFill>
                  <a:schemeClr val="tx2"/>
                </a:solidFill>
                <a:effectLst/>
                <a:latin typeface="Arial" panose="020B0604020202020204" pitchFamily="34" charset="0"/>
                <a:cs typeface="Arial" panose="020B0604020202020204" pitchFamily="34" charset="0"/>
              </a:rPr>
              <a:t>Conversational AI is a broader term that refers to AI-driven communication technology such as chatbots and virtual assistants (e.g., Siri or Amazon Alexa). Conversational AI platforms use data, machine learning (ML), and NLP to recognize vocal and text inputs, mimic human interactions, and facilitate conversational flow.</a:t>
            </a:r>
          </a:p>
        </p:txBody>
      </p:sp>
      <p:sp>
        <p:nvSpPr>
          <p:cNvPr id="5" name="TextBox 4">
            <a:extLst>
              <a:ext uri="{FF2B5EF4-FFF2-40B4-BE49-F238E27FC236}">
                <a16:creationId xmlns:a16="http://schemas.microsoft.com/office/drawing/2014/main" id="{F4EB208F-1F41-7EBB-756F-27A597B91CA3}"/>
              </a:ext>
            </a:extLst>
          </p:cNvPr>
          <p:cNvSpPr txBox="1"/>
          <p:nvPr/>
        </p:nvSpPr>
        <p:spPr>
          <a:xfrm>
            <a:off x="371061" y="475477"/>
            <a:ext cx="6100762" cy="584775"/>
          </a:xfrm>
          <a:prstGeom prst="rect">
            <a:avLst/>
          </a:prstGeom>
          <a:noFill/>
        </p:spPr>
        <p:txBody>
          <a:bodyPr wrap="square">
            <a:spAutoFit/>
          </a:bodyPr>
          <a:lstStyle/>
          <a:p>
            <a:r>
              <a:rPr lang="en-US" sz="3200" b="1" dirty="0">
                <a:latin typeface="Arial Black" panose="020B0A04020102020204" pitchFamily="34" charset="0"/>
                <a:cs typeface="Arial" panose="020B0604020202020204" pitchFamily="34" charset="0"/>
              </a:rPr>
              <a:t>Chatbots</a:t>
            </a:r>
            <a:endParaRPr lang="en-US" sz="3200" b="1" dirty="0">
              <a:latin typeface="Arial Black" panose="020B0A04020102020204" pitchFamily="34" charset="0"/>
            </a:endParaRPr>
          </a:p>
        </p:txBody>
      </p:sp>
    </p:spTree>
    <p:extLst>
      <p:ext uri="{BB962C8B-B14F-4D97-AF65-F5344CB8AC3E}">
        <p14:creationId xmlns:p14="http://schemas.microsoft.com/office/powerpoint/2010/main" val="375310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0C7A13-26FA-5B6D-5A05-426142F36B1B}"/>
              </a:ext>
            </a:extLst>
          </p:cNvPr>
          <p:cNvSpPr txBox="1"/>
          <p:nvPr/>
        </p:nvSpPr>
        <p:spPr>
          <a:xfrm>
            <a:off x="243620" y="1400175"/>
            <a:ext cx="10813366" cy="5201424"/>
          </a:xfrm>
          <a:prstGeom prst="rect">
            <a:avLst/>
          </a:prstGeom>
          <a:noFill/>
        </p:spPr>
        <p:txBody>
          <a:bodyPr wrap="square">
            <a:spAutoFit/>
          </a:bodyPr>
          <a:lstStyle/>
          <a:p>
            <a:r>
              <a:rPr lang="en-US" sz="2400" b="1" dirty="0">
                <a:solidFill>
                  <a:schemeClr val="tx2"/>
                </a:solidFill>
                <a:latin typeface="Arial" panose="020B0604020202020204" pitchFamily="34" charset="0"/>
                <a:cs typeface="Arial" panose="020B0604020202020204" pitchFamily="34" charset="0"/>
              </a:rPr>
              <a:t>NLP</a:t>
            </a:r>
            <a:r>
              <a:rPr lang="en-US" sz="2000" dirty="0">
                <a:solidFill>
                  <a:schemeClr val="tx2"/>
                </a:solidFill>
                <a:latin typeface="Arial" panose="020B0604020202020204" pitchFamily="34" charset="0"/>
                <a:cs typeface="Arial" panose="020B0604020202020204" pitchFamily="34" charset="0"/>
              </a:rPr>
              <a:t> is short for natural language processing. It allows a machine to understand what we say in our natural language.</a:t>
            </a:r>
          </a:p>
          <a:p>
            <a:endParaRPr lang="en-US" sz="200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That is, the way we naturally speak, with slang, abbreviations, mispronunciations and so on.</a:t>
            </a:r>
          </a:p>
          <a:p>
            <a:endParaRPr lang="en-US" sz="200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NLP allows machines to understand voice input as well as text. For instance, with NLP, you don’t need the exact correct syntax for a chatbot to understand you.</a:t>
            </a:r>
          </a:p>
          <a:p>
            <a:endParaRPr lang="en-US" sz="2000" dirty="0">
              <a:solidFill>
                <a:schemeClr val="tx2"/>
              </a:solidFill>
              <a:latin typeface="Arial" panose="020B0604020202020204" pitchFamily="34" charset="0"/>
              <a:cs typeface="Arial" panose="020B0604020202020204" pitchFamily="34" charset="0"/>
            </a:endParaRPr>
          </a:p>
          <a:p>
            <a:r>
              <a:rPr lang="en-US" sz="2400" b="1" dirty="0">
                <a:solidFill>
                  <a:schemeClr val="tx2"/>
                </a:solidFill>
                <a:latin typeface="Arial" panose="020B0604020202020204" pitchFamily="34" charset="0"/>
                <a:cs typeface="Arial" panose="020B0604020202020204" pitchFamily="34" charset="0"/>
              </a:rPr>
              <a:t>ML</a:t>
            </a:r>
            <a:r>
              <a:rPr lang="en-US" sz="2000" dirty="0">
                <a:solidFill>
                  <a:schemeClr val="tx2"/>
                </a:solidFill>
                <a:latin typeface="Arial" panose="020B0604020202020204" pitchFamily="34" charset="0"/>
                <a:cs typeface="Arial" panose="020B0604020202020204" pitchFamily="34" charset="0"/>
              </a:rPr>
              <a:t> stands for machine learning. It means that the machine can learn from interactions with us.</a:t>
            </a:r>
          </a:p>
          <a:p>
            <a:endParaRPr lang="en-US" sz="200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So, in the case of conversational machine learning, it allows the machine to use its interactions to inform and create better conversational experiences in the future.</a:t>
            </a:r>
          </a:p>
          <a:p>
            <a:endParaRPr lang="en-US" sz="2000" dirty="0">
              <a:solidFill>
                <a:schemeClr val="tx2"/>
              </a:solidFill>
              <a:latin typeface="Arial" panose="020B0604020202020204" pitchFamily="34" charset="0"/>
              <a:cs typeface="Arial" panose="020B0604020202020204" pitchFamily="34" charset="0"/>
            </a:endParaRPr>
          </a:p>
          <a:p>
            <a:r>
              <a:rPr lang="en-US" sz="2400" b="1" dirty="0">
                <a:solidFill>
                  <a:schemeClr val="tx2"/>
                </a:solidFill>
                <a:latin typeface="Arial" panose="020B0604020202020204" pitchFamily="34" charset="0"/>
                <a:cs typeface="Arial" panose="020B0604020202020204" pitchFamily="34" charset="0"/>
              </a:rPr>
              <a:t>Intelligent analysis</a:t>
            </a:r>
            <a:r>
              <a:rPr lang="en-US" sz="2000" dirty="0">
                <a:solidFill>
                  <a:schemeClr val="tx2"/>
                </a:solidFill>
                <a:latin typeface="Arial" panose="020B0604020202020204" pitchFamily="34" charset="0"/>
                <a:cs typeface="Arial" panose="020B0604020202020204" pitchFamily="34" charset="0"/>
              </a:rPr>
              <a:t> is another key function of conversational AI. It’s all about enabling the machine to analyze information to make suggestions and recommendations to us.</a:t>
            </a:r>
          </a:p>
        </p:txBody>
      </p:sp>
      <p:sp>
        <p:nvSpPr>
          <p:cNvPr id="3" name="TextBox 2">
            <a:extLst>
              <a:ext uri="{FF2B5EF4-FFF2-40B4-BE49-F238E27FC236}">
                <a16:creationId xmlns:a16="http://schemas.microsoft.com/office/drawing/2014/main" id="{0B36A86E-B5B0-A3E4-4880-3AE38604E6EF}"/>
              </a:ext>
            </a:extLst>
          </p:cNvPr>
          <p:cNvSpPr txBox="1"/>
          <p:nvPr/>
        </p:nvSpPr>
        <p:spPr>
          <a:xfrm>
            <a:off x="243620" y="354866"/>
            <a:ext cx="10300555" cy="830997"/>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These technologies include NLP, ML, and intelligent analysis. Let’s break that down:</a:t>
            </a:r>
          </a:p>
        </p:txBody>
      </p:sp>
    </p:spTree>
    <p:extLst>
      <p:ext uri="{BB962C8B-B14F-4D97-AF65-F5344CB8AC3E}">
        <p14:creationId xmlns:p14="http://schemas.microsoft.com/office/powerpoint/2010/main" val="259351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0D3B88-7305-2DED-86C1-612BE94CA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68" y="305972"/>
            <a:ext cx="10736326" cy="62460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9165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5AFCB6B-E815-A078-E4B3-315EB7D68669}"/>
              </a:ext>
            </a:extLst>
          </p:cNvPr>
          <p:cNvGraphicFramePr>
            <a:graphicFrameLocks noGrp="1"/>
          </p:cNvGraphicFramePr>
          <p:nvPr>
            <p:extLst>
              <p:ext uri="{D42A27DB-BD31-4B8C-83A1-F6EECF244321}">
                <p14:modId xmlns:p14="http://schemas.microsoft.com/office/powerpoint/2010/main" val="1250910051"/>
              </p:ext>
            </p:extLst>
          </p:nvPr>
        </p:nvGraphicFramePr>
        <p:xfrm>
          <a:off x="291548" y="0"/>
          <a:ext cx="11900452" cy="6858001"/>
        </p:xfrm>
        <a:graphic>
          <a:graphicData uri="http://schemas.openxmlformats.org/drawingml/2006/table">
            <a:tbl>
              <a:tblPr firstRow="1" bandRow="1">
                <a:tableStyleId>{5C22544A-7EE6-4342-B048-85BDC9FD1C3A}</a:tableStyleId>
              </a:tblPr>
              <a:tblGrid>
                <a:gridCol w="6093850">
                  <a:extLst>
                    <a:ext uri="{9D8B030D-6E8A-4147-A177-3AD203B41FA5}">
                      <a16:colId xmlns:a16="http://schemas.microsoft.com/office/drawing/2014/main" val="1559501982"/>
                    </a:ext>
                  </a:extLst>
                </a:gridCol>
                <a:gridCol w="5806602">
                  <a:extLst>
                    <a:ext uri="{9D8B030D-6E8A-4147-A177-3AD203B41FA5}">
                      <a16:colId xmlns:a16="http://schemas.microsoft.com/office/drawing/2014/main" val="2047375591"/>
                    </a:ext>
                  </a:extLst>
                </a:gridCol>
              </a:tblGrid>
              <a:tr h="768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Black" panose="020B0A04020102020204" pitchFamily="34" charset="0"/>
                        </a:rPr>
                        <a:t>        Conversational Al</a:t>
                      </a:r>
                    </a:p>
                    <a:p>
                      <a:endParaRPr lang="en-US" sz="1800" dirty="0">
                        <a:solidFill>
                          <a:schemeClr val="tx2"/>
                        </a:solidFill>
                        <a:latin typeface="Arial" panose="020B0604020202020204" pitchFamily="34" charset="0"/>
                        <a:cs typeface="Arial" panose="020B0604020202020204" pitchFamily="34" charset="0"/>
                      </a:endParaRPr>
                    </a:p>
                  </a:txBody>
                  <a:tcPr>
                    <a:solidFill>
                      <a:schemeClr val="tx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Arial Black" panose="020B0A04020102020204" pitchFamily="34" charset="0"/>
                        </a:rPr>
                        <a:t>            Chatbot</a:t>
                      </a:r>
                      <a:r>
                        <a:rPr lang="en-US" sz="1800" b="1" kern="1200" dirty="0">
                          <a:solidFill>
                            <a:schemeClr val="tx2"/>
                          </a:solidFill>
                          <a:effectLst/>
                        </a:rPr>
                        <a:t> </a:t>
                      </a:r>
                    </a:p>
                    <a:p>
                      <a:endParaRPr lang="en-US" sz="1800" dirty="0">
                        <a:solidFill>
                          <a:schemeClr val="tx2"/>
                        </a:solidFill>
                        <a:latin typeface="Arial" panose="020B0604020202020204" pitchFamily="34" charset="0"/>
                        <a:cs typeface="Arial" panose="020B0604020202020204" pitchFamily="34" charset="0"/>
                      </a:endParaRPr>
                    </a:p>
                  </a:txBody>
                  <a:tcPr>
                    <a:solidFill>
                      <a:schemeClr val="tx2">
                        <a:lumMod val="75000"/>
                      </a:schemeClr>
                    </a:solidFill>
                  </a:tcPr>
                </a:tc>
                <a:extLst>
                  <a:ext uri="{0D108BD9-81ED-4DB2-BD59-A6C34878D82A}">
                    <a16:rowId xmlns:a16="http://schemas.microsoft.com/office/drawing/2014/main" val="2911806152"/>
                  </a:ext>
                </a:extLst>
              </a:tr>
              <a:tr h="689611">
                <a:tc>
                  <a:txBody>
                    <a:bodyPr/>
                    <a:lstStyle/>
                    <a:p>
                      <a:r>
                        <a:rPr lang="en-US" sz="1800" dirty="0">
                          <a:solidFill>
                            <a:schemeClr val="tx2"/>
                          </a:solidFill>
                          <a:latin typeface="Arial" panose="020B0604020202020204" pitchFamily="34" charset="0"/>
                          <a:cs typeface="Arial" panose="020B0604020202020204" pitchFamily="34" charset="0"/>
                        </a:rPr>
                        <a:t>Capable of voice and text commands, inputs, and outputs</a:t>
                      </a:r>
                    </a:p>
                  </a:txBody>
                  <a:tcPr/>
                </a:tc>
                <a:tc>
                  <a:txBody>
                    <a:bodyPr/>
                    <a:lstStyle/>
                    <a:p>
                      <a:r>
                        <a:rPr lang="en-US" sz="1800" dirty="0">
                          <a:solidFill>
                            <a:schemeClr val="tx2"/>
                          </a:solidFill>
                          <a:latin typeface="Arial" panose="020B0604020202020204" pitchFamily="34" charset="0"/>
                          <a:cs typeface="Arial" panose="020B0604020202020204" pitchFamily="34" charset="0"/>
                        </a:rPr>
                        <a:t>Capable of text only commands, inputs, and outputs</a:t>
                      </a:r>
                    </a:p>
                  </a:txBody>
                  <a:tcPr/>
                </a:tc>
                <a:extLst>
                  <a:ext uri="{0D108BD9-81ED-4DB2-BD59-A6C34878D82A}">
                    <a16:rowId xmlns:a16="http://schemas.microsoft.com/office/drawing/2014/main" val="2944820855"/>
                  </a:ext>
                </a:extLst>
              </a:tr>
              <a:tr h="914383">
                <a:tc>
                  <a:txBody>
                    <a:bodyPr/>
                    <a:lstStyle/>
                    <a:p>
                      <a:r>
                        <a:rPr lang="en-US" sz="1800" dirty="0">
                          <a:solidFill>
                            <a:schemeClr val="tx2"/>
                          </a:solidFill>
                          <a:latin typeface="Arial" panose="020B0604020202020204" pitchFamily="34" charset="0"/>
                          <a:cs typeface="Arial" panose="020B0604020202020204" pitchFamily="34" charset="0"/>
                        </a:rPr>
                        <a:t>Omnichannel: can be deployed on websites,</a:t>
                      </a:r>
                    </a:p>
                    <a:p>
                      <a:r>
                        <a:rPr lang="en-US" sz="1800" dirty="0">
                          <a:solidFill>
                            <a:schemeClr val="tx2"/>
                          </a:solidFill>
                          <a:latin typeface="Arial" panose="020B0604020202020204" pitchFamily="34" charset="0"/>
                          <a:cs typeface="Arial" panose="020B0604020202020204" pitchFamily="34" charset="0"/>
                        </a:rPr>
                        <a:t>voice assistants, smart speakers, and call centers</a:t>
                      </a:r>
                    </a:p>
                  </a:txBody>
                  <a:tcPr/>
                </a:tc>
                <a:tc>
                  <a:txBody>
                    <a:bodyPr/>
                    <a:lstStyle/>
                    <a:p>
                      <a:r>
                        <a:rPr lang="en-US" sz="1800" dirty="0">
                          <a:solidFill>
                            <a:schemeClr val="tx2"/>
                          </a:solidFill>
                          <a:latin typeface="Arial" panose="020B0604020202020204" pitchFamily="34" charset="0"/>
                          <a:cs typeface="Arial" panose="020B0604020202020204" pitchFamily="34" charset="0"/>
                        </a:rPr>
                        <a:t>Single channel: can be used as a chat</a:t>
                      </a:r>
                    </a:p>
                    <a:p>
                      <a:r>
                        <a:rPr lang="en-US" sz="1800" dirty="0">
                          <a:solidFill>
                            <a:schemeClr val="tx2"/>
                          </a:solidFill>
                          <a:latin typeface="Arial" panose="020B0604020202020204" pitchFamily="34" charset="0"/>
                          <a:cs typeface="Arial" panose="020B0604020202020204" pitchFamily="34" charset="0"/>
                        </a:rPr>
                        <a:t>interface only</a:t>
                      </a:r>
                    </a:p>
                  </a:txBody>
                  <a:tcPr/>
                </a:tc>
                <a:extLst>
                  <a:ext uri="{0D108BD9-81ED-4DB2-BD59-A6C34878D82A}">
                    <a16:rowId xmlns:a16="http://schemas.microsoft.com/office/drawing/2014/main" val="3600336808"/>
                  </a:ext>
                </a:extLst>
              </a:tr>
              <a:tr h="690086">
                <a:tc>
                  <a:txBody>
                    <a:bodyPr/>
                    <a:lstStyle/>
                    <a:p>
                      <a:r>
                        <a:rPr lang="en-US" sz="1800" dirty="0">
                          <a:solidFill>
                            <a:schemeClr val="tx2"/>
                          </a:solidFill>
                          <a:latin typeface="Arial" panose="020B0604020202020204" pitchFamily="34" charset="0"/>
                          <a:cs typeface="Arial" panose="020B0604020202020204" pitchFamily="34" charset="0"/>
                        </a:rPr>
                        <a:t>Natural language processing, understanding,</a:t>
                      </a:r>
                    </a:p>
                    <a:p>
                      <a:r>
                        <a:rPr lang="en-US" sz="1800" dirty="0">
                          <a:solidFill>
                            <a:schemeClr val="tx2"/>
                          </a:solidFill>
                          <a:latin typeface="Arial" panose="020B0604020202020204" pitchFamily="34" charset="0"/>
                          <a:cs typeface="Arial" panose="020B0604020202020204" pitchFamily="34" charset="0"/>
                        </a:rPr>
                        <a:t>and contextualization</a:t>
                      </a:r>
                    </a:p>
                  </a:txBody>
                  <a:tcPr/>
                </a:tc>
                <a:tc>
                  <a:txBody>
                    <a:bodyPr/>
                    <a:lstStyle/>
                    <a:p>
                      <a:r>
                        <a:rPr lang="en-US" sz="1800" dirty="0">
                          <a:solidFill>
                            <a:schemeClr val="tx2"/>
                          </a:solidFill>
                          <a:latin typeface="Arial" panose="020B0604020202020204" pitchFamily="34" charset="0"/>
                          <a:cs typeface="Arial" panose="020B0604020202020204" pitchFamily="34" charset="0"/>
                        </a:rPr>
                        <a:t>Pre-determined scripted  conversational flow</a:t>
                      </a:r>
                    </a:p>
                  </a:txBody>
                  <a:tcPr/>
                </a:tc>
                <a:extLst>
                  <a:ext uri="{0D108BD9-81ED-4DB2-BD59-A6C34878D82A}">
                    <a16:rowId xmlns:a16="http://schemas.microsoft.com/office/drawing/2014/main" val="1528202291"/>
                  </a:ext>
                </a:extLst>
              </a:tr>
              <a:tr h="6900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Arial" panose="020B0604020202020204" pitchFamily="34" charset="0"/>
                          <a:cs typeface="Arial" panose="020B0604020202020204" pitchFamily="34" charset="0"/>
                        </a:rPr>
                        <a:t>Wide-scope, non-linear, dynamic interactions</a:t>
                      </a:r>
                    </a:p>
                  </a:txBody>
                  <a:tcPr/>
                </a:tc>
                <a:tc>
                  <a:txBody>
                    <a:bodyPr/>
                    <a:lstStyle/>
                    <a:p>
                      <a:r>
                        <a:rPr lang="en-US" sz="1800" dirty="0">
                          <a:solidFill>
                            <a:schemeClr val="tx2"/>
                          </a:solidFill>
                          <a:latin typeface="Arial" panose="020B0604020202020204" pitchFamily="34" charset="0"/>
                          <a:cs typeface="Arial" panose="020B0604020202020204" pitchFamily="34" charset="0"/>
                        </a:rPr>
                        <a:t>Rule-based, canned linear interactions.</a:t>
                      </a:r>
                    </a:p>
                    <a:p>
                      <a:r>
                        <a:rPr lang="en-US" sz="1800" dirty="0">
                          <a:solidFill>
                            <a:schemeClr val="tx2"/>
                          </a:solidFill>
                          <a:latin typeface="Arial" panose="020B0604020202020204" pitchFamily="34" charset="0"/>
                          <a:cs typeface="Arial" panose="020B0604020202020204" pitchFamily="34" charset="0"/>
                        </a:rPr>
                        <a:t>Cannot handle out of scope tasks</a:t>
                      </a:r>
                    </a:p>
                  </a:txBody>
                  <a:tcPr/>
                </a:tc>
                <a:extLst>
                  <a:ext uri="{0D108BD9-81ED-4DB2-BD59-A6C34878D82A}">
                    <a16:rowId xmlns:a16="http://schemas.microsoft.com/office/drawing/2014/main" val="2032329633"/>
                  </a:ext>
                </a:extLst>
              </a:tr>
              <a:tr h="394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Arial" panose="020B0604020202020204" pitchFamily="34" charset="0"/>
                          <a:cs typeface="Arial" panose="020B0604020202020204" pitchFamily="34" charset="0"/>
                        </a:rPr>
                        <a:t>Dialogue focused</a:t>
                      </a:r>
                    </a:p>
                  </a:txBody>
                  <a:tcPr/>
                </a:tc>
                <a:tc>
                  <a:txBody>
                    <a:bodyPr/>
                    <a:lstStyle/>
                    <a:p>
                      <a:r>
                        <a:rPr lang="en-US" sz="1800" dirty="0">
                          <a:solidFill>
                            <a:schemeClr val="tx2"/>
                          </a:solidFill>
                          <a:latin typeface="Arial" panose="020B0604020202020204" pitchFamily="34" charset="0"/>
                          <a:cs typeface="Arial" panose="020B0604020202020204" pitchFamily="34" charset="0"/>
                        </a:rPr>
                        <a:t> Navigational focused</a:t>
                      </a:r>
                    </a:p>
                  </a:txBody>
                  <a:tcPr/>
                </a:tc>
                <a:extLst>
                  <a:ext uri="{0D108BD9-81ED-4DB2-BD59-A6C34878D82A}">
                    <a16:rowId xmlns:a16="http://schemas.microsoft.com/office/drawing/2014/main" val="3074043235"/>
                  </a:ext>
                </a:extLst>
              </a:tr>
              <a:tr h="739626">
                <a:tc>
                  <a:txBody>
                    <a:bodyPr/>
                    <a:lstStyle/>
                    <a:p>
                      <a:r>
                        <a:rPr lang="en-US" sz="1800" dirty="0">
                          <a:solidFill>
                            <a:schemeClr val="tx2"/>
                          </a:solidFill>
                          <a:latin typeface="Arial" panose="020B0604020202020204" pitchFamily="34" charset="0"/>
                          <a:cs typeface="Arial" panose="020B0604020202020204" pitchFamily="34" charset="0"/>
                        </a:rPr>
                        <a:t>Continual learning and fast iteration cycles</a:t>
                      </a:r>
                    </a:p>
                  </a:txBody>
                  <a:tcPr/>
                </a:tc>
                <a:tc>
                  <a:txBody>
                    <a:bodyPr/>
                    <a:lstStyle/>
                    <a:p>
                      <a:r>
                        <a:rPr lang="en-US" sz="1800" dirty="0">
                          <a:solidFill>
                            <a:schemeClr val="tx2"/>
                          </a:solidFill>
                          <a:latin typeface="Arial" panose="020B0604020202020204" pitchFamily="34" charset="0"/>
                          <a:cs typeface="Arial" panose="020B0604020202020204" pitchFamily="34" charset="0"/>
                        </a:rPr>
                        <a:t>Any update or revision to the pre-defined rules</a:t>
                      </a:r>
                    </a:p>
                    <a:p>
                      <a:r>
                        <a:rPr lang="en-US" sz="1800" dirty="0">
                          <a:solidFill>
                            <a:schemeClr val="tx2"/>
                          </a:solidFill>
                          <a:latin typeface="Arial" panose="020B0604020202020204" pitchFamily="34" charset="0"/>
                          <a:cs typeface="Arial" panose="020B0604020202020204" pitchFamily="34" charset="0"/>
                        </a:rPr>
                        <a:t>and conversational flow demands reconfiguration</a:t>
                      </a:r>
                    </a:p>
                  </a:txBody>
                  <a:tcPr/>
                </a:tc>
                <a:extLst>
                  <a:ext uri="{0D108BD9-81ED-4DB2-BD59-A6C34878D82A}">
                    <a16:rowId xmlns:a16="http://schemas.microsoft.com/office/drawing/2014/main" val="3088348345"/>
                  </a:ext>
                </a:extLst>
              </a:tr>
              <a:tr h="985838">
                <a:tc>
                  <a:txBody>
                    <a:bodyPr/>
                    <a:lstStyle/>
                    <a:p>
                      <a:r>
                        <a:rPr lang="en-US" sz="1800" dirty="0">
                          <a:solidFill>
                            <a:schemeClr val="tx2"/>
                          </a:solidFill>
                          <a:latin typeface="Arial" panose="020B0604020202020204" pitchFamily="34" charset="0"/>
                          <a:cs typeface="Arial" panose="020B0604020202020204" pitchFamily="34" charset="0"/>
                        </a:rPr>
                        <a:t>Highly scalable. As the company's database and pages are updated, so does the conversational Al interface</a:t>
                      </a:r>
                    </a:p>
                    <a:p>
                      <a:endParaRPr lang="en-US" sz="1800" dirty="0">
                        <a:solidFill>
                          <a:schemeClr val="tx2"/>
                        </a:solidFill>
                        <a:latin typeface="Arial" panose="020B0604020202020204" pitchFamily="34" charset="0"/>
                        <a:cs typeface="Arial" panose="020B0604020202020204" pitchFamily="34" charset="0"/>
                      </a:endParaRPr>
                    </a:p>
                  </a:txBody>
                  <a:tcPr/>
                </a:tc>
                <a:tc>
                  <a:txBody>
                    <a:bodyPr/>
                    <a:lstStyle/>
                    <a:p>
                      <a:r>
                        <a:rPr lang="en-US" sz="1800" dirty="0">
                          <a:solidFill>
                            <a:schemeClr val="tx2"/>
                          </a:solidFill>
                          <a:latin typeface="Arial" panose="020B0604020202020204" pitchFamily="34" charset="0"/>
                          <a:cs typeface="Arial" panose="020B0604020202020204" pitchFamily="34" charset="0"/>
                        </a:rPr>
                        <a:t>Manual maintenance, updates and revisions =</a:t>
                      </a:r>
                    </a:p>
                    <a:p>
                      <a:r>
                        <a:rPr lang="en-US" sz="1800" dirty="0">
                          <a:solidFill>
                            <a:schemeClr val="tx2"/>
                          </a:solidFill>
                          <a:latin typeface="Arial" panose="020B0604020202020204" pitchFamily="34" charset="0"/>
                          <a:cs typeface="Arial" panose="020B0604020202020204" pitchFamily="34" charset="0"/>
                        </a:rPr>
                        <a:t>difficult and time-consuming to scale</a:t>
                      </a:r>
                    </a:p>
                  </a:txBody>
                  <a:tcPr/>
                </a:tc>
                <a:extLst>
                  <a:ext uri="{0D108BD9-81ED-4DB2-BD59-A6C34878D82A}">
                    <a16:rowId xmlns:a16="http://schemas.microsoft.com/office/drawing/2014/main" val="2562926921"/>
                  </a:ext>
                </a:extLst>
              </a:tr>
              <a:tr h="985838">
                <a:tc>
                  <a:txBody>
                    <a:bodyPr/>
                    <a:lstStyle/>
                    <a:p>
                      <a:r>
                        <a:rPr lang="en-US" sz="1800" dirty="0">
                          <a:solidFill>
                            <a:schemeClr val="tx2"/>
                          </a:solidFill>
                          <a:latin typeface="Arial" panose="020B0604020202020204" pitchFamily="34" charset="0"/>
                          <a:cs typeface="Arial" panose="020B0604020202020204" pitchFamily="34" charset="0"/>
                        </a:rPr>
                        <a:t>Easy deployment and integration with existing</a:t>
                      </a:r>
                    </a:p>
                    <a:p>
                      <a:r>
                        <a:rPr lang="en-US" sz="1800" dirty="0">
                          <a:solidFill>
                            <a:schemeClr val="tx2"/>
                          </a:solidFill>
                          <a:latin typeface="Arial" panose="020B0604020202020204" pitchFamily="34" charset="0"/>
                          <a:cs typeface="Arial" panose="020B0604020202020204" pitchFamily="34" charset="0"/>
                        </a:rPr>
                        <a:t>databases, text corpora</a:t>
                      </a:r>
                    </a:p>
                    <a:p>
                      <a:endParaRPr lang="en-US" sz="1800" dirty="0">
                        <a:solidFill>
                          <a:schemeClr val="tx2"/>
                        </a:solidFill>
                        <a:latin typeface="Arial" panose="020B0604020202020204" pitchFamily="34" charset="0"/>
                        <a:cs typeface="Arial" panose="020B0604020202020204" pitchFamily="34" charset="0"/>
                      </a:endParaRPr>
                    </a:p>
                  </a:txBody>
                  <a:tcPr/>
                </a:tc>
                <a:tc>
                  <a:txBody>
                    <a:bodyPr/>
                    <a:lstStyle/>
                    <a:p>
                      <a:r>
                        <a:rPr lang="en-US" sz="1800" dirty="0">
                          <a:solidFill>
                            <a:schemeClr val="tx2"/>
                          </a:solidFill>
                          <a:latin typeface="Arial" panose="020B0604020202020204" pitchFamily="34" charset="0"/>
                          <a:cs typeface="Arial" panose="020B0604020202020204" pitchFamily="34" charset="0"/>
                        </a:rPr>
                        <a:t>Time-consuming and complicated</a:t>
                      </a:r>
                    </a:p>
                    <a:p>
                      <a:r>
                        <a:rPr lang="en-US" sz="1800" dirty="0">
                          <a:solidFill>
                            <a:schemeClr val="tx2"/>
                          </a:solidFill>
                          <a:latin typeface="Arial" panose="020B0604020202020204" pitchFamily="34" charset="0"/>
                          <a:cs typeface="Arial" panose="020B0604020202020204" pitchFamily="34" charset="0"/>
                        </a:rPr>
                        <a:t>building process.</a:t>
                      </a:r>
                    </a:p>
                  </a:txBody>
                  <a:tcPr/>
                </a:tc>
                <a:extLst>
                  <a:ext uri="{0D108BD9-81ED-4DB2-BD59-A6C34878D82A}">
                    <a16:rowId xmlns:a16="http://schemas.microsoft.com/office/drawing/2014/main" val="2446964111"/>
                  </a:ext>
                </a:extLst>
              </a:tr>
            </a:tbl>
          </a:graphicData>
        </a:graphic>
      </p:graphicFrame>
    </p:spTree>
    <p:extLst>
      <p:ext uri="{BB962C8B-B14F-4D97-AF65-F5344CB8AC3E}">
        <p14:creationId xmlns:p14="http://schemas.microsoft.com/office/powerpoint/2010/main" val="319626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51AB9-CBFA-F2A7-6AF9-37FDDC96B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257129"/>
            <a:ext cx="10803988" cy="63968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2927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B11E5-0232-8DB8-F708-9A49013D4F2C}"/>
              </a:ext>
            </a:extLst>
          </p:cNvPr>
          <p:cNvSpPr txBox="1"/>
          <p:nvPr/>
        </p:nvSpPr>
        <p:spPr>
          <a:xfrm>
            <a:off x="314325" y="905014"/>
            <a:ext cx="10758488" cy="6217087"/>
          </a:xfrm>
          <a:prstGeom prst="rect">
            <a:avLst/>
          </a:prstGeom>
          <a:noFill/>
        </p:spPr>
        <p:txBody>
          <a:bodyPr wrap="square" tIns="182880" bIns="182880">
            <a:spAutoFit/>
          </a:bodyPr>
          <a:lstStyle/>
          <a:p>
            <a:pPr algn="l"/>
            <a:r>
              <a:rPr lang="en-US" sz="2000" b="0" i="0" dirty="0">
                <a:solidFill>
                  <a:schemeClr val="tx2"/>
                </a:solidFill>
                <a:effectLst/>
                <a:latin typeface="Arial" panose="020B0604020202020204" pitchFamily="34" charset="0"/>
                <a:cs typeface="Arial" panose="020B0604020202020204" pitchFamily="34" charset="0"/>
              </a:rPr>
              <a:t>As the name suggests, these chatbots use a series of defined rules. With this type of bots, the communication is through pre-defined rules and a set of questions.</a:t>
            </a:r>
            <a:br>
              <a:rPr lang="en-US" sz="2000" b="0" i="0" dirty="0">
                <a:solidFill>
                  <a:schemeClr val="tx2"/>
                </a:solidFill>
                <a:effectLst/>
                <a:latin typeface="Arial" panose="020B0604020202020204" pitchFamily="34" charset="0"/>
                <a:cs typeface="Arial" panose="020B0604020202020204" pitchFamily="34" charset="0"/>
              </a:rPr>
            </a:br>
            <a:endParaRPr lang="en-US" sz="2000" b="0" i="0" dirty="0">
              <a:solidFill>
                <a:schemeClr val="tx2"/>
              </a:solidFill>
              <a:effectLst/>
              <a:latin typeface="Arial" panose="020B0604020202020204" pitchFamily="34" charset="0"/>
              <a:cs typeface="Arial" panose="020B0604020202020204" pitchFamily="34" charset="0"/>
            </a:endParaRPr>
          </a:p>
          <a:p>
            <a:pPr algn="l"/>
            <a:r>
              <a:rPr lang="en-US" sz="2000" b="0" i="0" dirty="0">
                <a:solidFill>
                  <a:schemeClr val="tx2"/>
                </a:solidFill>
                <a:effectLst/>
                <a:latin typeface="Arial" panose="020B0604020202020204" pitchFamily="34" charset="0"/>
                <a:cs typeface="Arial" panose="020B0604020202020204" pitchFamily="34" charset="0"/>
              </a:rPr>
              <a:t>These chatbots are not able to generate their own answers but with an extensive set of answers and smartly designed rules, they can be proved very useful and productive.</a:t>
            </a:r>
            <a:br>
              <a:rPr lang="en-US" sz="2000" b="0" i="0" dirty="0">
                <a:solidFill>
                  <a:schemeClr val="tx2"/>
                </a:solidFill>
                <a:effectLst/>
                <a:latin typeface="Arial" panose="020B0604020202020204" pitchFamily="34" charset="0"/>
                <a:cs typeface="Arial" panose="020B0604020202020204" pitchFamily="34" charset="0"/>
              </a:rPr>
            </a:br>
            <a:endParaRPr lang="en-US" sz="2000" b="0" i="0" dirty="0">
              <a:solidFill>
                <a:schemeClr val="tx2"/>
              </a:solidFill>
              <a:effectLst/>
              <a:latin typeface="Arial" panose="020B0604020202020204" pitchFamily="34" charset="0"/>
              <a:cs typeface="Arial" panose="020B0604020202020204" pitchFamily="34" charset="0"/>
            </a:endParaRPr>
          </a:p>
          <a:p>
            <a:pPr algn="l"/>
            <a:r>
              <a:rPr lang="en-US" sz="2000" b="0" i="0" dirty="0">
                <a:solidFill>
                  <a:schemeClr val="tx2"/>
                </a:solidFill>
                <a:effectLst/>
                <a:latin typeface="Arial" panose="020B0604020202020204" pitchFamily="34" charset="0"/>
                <a:cs typeface="Arial" panose="020B0604020202020204" pitchFamily="34" charset="0"/>
              </a:rPr>
              <a:t>These chatbots are also referred to as </a:t>
            </a:r>
            <a:r>
              <a:rPr lang="en-US" sz="2000" b="1" i="0" dirty="0">
                <a:solidFill>
                  <a:schemeClr val="tx2"/>
                </a:solidFill>
                <a:effectLst/>
                <a:latin typeface="Arial" panose="020B0604020202020204" pitchFamily="34" charset="0"/>
                <a:cs typeface="Arial" panose="020B0604020202020204" pitchFamily="34" charset="0"/>
              </a:rPr>
              <a:t>decision-tree bots</a:t>
            </a:r>
            <a:r>
              <a:rPr lang="en-US" sz="2000" b="0" i="0" dirty="0">
                <a:solidFill>
                  <a:schemeClr val="tx2"/>
                </a:solidFill>
                <a:effectLst/>
                <a:latin typeface="Arial" panose="020B0604020202020204" pitchFamily="34" charset="0"/>
                <a:cs typeface="Arial" panose="020B0604020202020204" pitchFamily="34" charset="0"/>
              </a:rPr>
              <a:t> and the reason is that rule-based chatbots are guided by a decision tree, the customer or the user is given a set of predefined options that lead to the desired answers. </a:t>
            </a:r>
            <a:br>
              <a:rPr lang="en-US" sz="2000" b="0" i="0" dirty="0">
                <a:solidFill>
                  <a:schemeClr val="tx2"/>
                </a:solidFill>
                <a:effectLst/>
                <a:latin typeface="Arial" panose="020B0604020202020204" pitchFamily="34" charset="0"/>
                <a:cs typeface="Arial" panose="020B0604020202020204" pitchFamily="34" charset="0"/>
              </a:rPr>
            </a:br>
            <a:endParaRPr lang="en-US" sz="2000" b="0" i="0" dirty="0">
              <a:solidFill>
                <a:schemeClr val="tx2"/>
              </a:solidFill>
              <a:effectLst/>
              <a:latin typeface="Arial" panose="020B0604020202020204" pitchFamily="34" charset="0"/>
              <a:cs typeface="Arial" panose="020B0604020202020204" pitchFamily="34" charset="0"/>
            </a:endParaRPr>
          </a:p>
          <a:p>
            <a:pPr algn="l"/>
            <a:r>
              <a:rPr lang="en-US" sz="2000" b="0" i="0" dirty="0">
                <a:solidFill>
                  <a:schemeClr val="tx2"/>
                </a:solidFill>
                <a:effectLst/>
                <a:latin typeface="Arial" panose="020B0604020202020204" pitchFamily="34" charset="0"/>
                <a:cs typeface="Arial" panose="020B0604020202020204" pitchFamily="34" charset="0"/>
              </a:rPr>
              <a:t>Rule-based or scripted are the types of chatbots that can be used to answer common questions.</a:t>
            </a:r>
            <a:br>
              <a:rPr lang="en-US" sz="2000" b="0" i="0" dirty="0">
                <a:solidFill>
                  <a:schemeClr val="tx2"/>
                </a:solidFill>
                <a:effectLst/>
                <a:latin typeface="Arial" panose="020B0604020202020204" pitchFamily="34" charset="0"/>
                <a:cs typeface="Arial" panose="020B0604020202020204" pitchFamily="34" charset="0"/>
              </a:rPr>
            </a:br>
            <a:br>
              <a:rPr lang="en-US" sz="2000" b="0" i="0" dirty="0">
                <a:solidFill>
                  <a:schemeClr val="tx2"/>
                </a:solidFill>
                <a:effectLst/>
                <a:latin typeface="Arial" panose="020B0604020202020204" pitchFamily="34" charset="0"/>
                <a:cs typeface="Arial" panose="020B0604020202020204" pitchFamily="34" charset="0"/>
              </a:rPr>
            </a:br>
            <a:r>
              <a:rPr lang="en-US" sz="2000" b="0" i="0" dirty="0">
                <a:solidFill>
                  <a:schemeClr val="tx2"/>
                </a:solidFill>
                <a:effectLst/>
                <a:latin typeface="Arial" panose="020B0604020202020204" pitchFamily="34" charset="0"/>
                <a:cs typeface="Arial" panose="020B0604020202020204" pitchFamily="34" charset="0"/>
              </a:rPr>
              <a:t>For instance, booking a table in a restaurant or buying tickets to the cinema. Followed by a decision tree, the customers are provided a set of predefined options that leads to the relevant answer.</a:t>
            </a:r>
          </a:p>
          <a:p>
            <a:pPr algn="l"/>
            <a:endParaRPr lang="en-US" sz="2000" b="0" i="0" dirty="0">
              <a:solidFill>
                <a:schemeClr val="tx2"/>
              </a:solidFill>
              <a:effectLst/>
              <a:latin typeface="Arial" panose="020B0604020202020204" pitchFamily="34" charset="0"/>
              <a:cs typeface="Arial" panose="020B0604020202020204" pitchFamily="34" charset="0"/>
            </a:endParaRPr>
          </a:p>
          <a:p>
            <a:br>
              <a:rPr lang="en-US" sz="2000" dirty="0">
                <a:solidFill>
                  <a:schemeClr val="tx2"/>
                </a:solidFill>
                <a:effectLst/>
                <a:latin typeface="Arial" panose="020B0604020202020204" pitchFamily="34" charset="0"/>
                <a:cs typeface="Arial" panose="020B0604020202020204" pitchFamily="34" charset="0"/>
              </a:rPr>
            </a:br>
            <a:endParaRPr lang="en-US" sz="20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592496-7D6C-3A5C-8EBE-86EBE352CBCF}"/>
              </a:ext>
            </a:extLst>
          </p:cNvPr>
          <p:cNvSpPr txBox="1"/>
          <p:nvPr/>
        </p:nvSpPr>
        <p:spPr>
          <a:xfrm>
            <a:off x="314325" y="351453"/>
            <a:ext cx="7177914" cy="523220"/>
          </a:xfrm>
          <a:prstGeom prst="rect">
            <a:avLst/>
          </a:prstGeom>
          <a:noFill/>
        </p:spPr>
        <p:txBody>
          <a:bodyPr wrap="square">
            <a:spAutoFit/>
          </a:bodyPr>
          <a:lstStyle/>
          <a:p>
            <a:r>
              <a:rPr lang="en-US" sz="2800" b="0" i="0" dirty="0">
                <a:solidFill>
                  <a:srgbClr val="2E2E2E"/>
                </a:solidFill>
                <a:effectLst/>
                <a:latin typeface="Arial Black" panose="020B0A04020102020204" pitchFamily="34" charset="0"/>
              </a:rPr>
              <a:t>Rule-Based Chatbots</a:t>
            </a:r>
            <a:endParaRPr lang="en-US" sz="2800" dirty="0">
              <a:latin typeface="Arial Black" panose="020B0A04020102020204" pitchFamily="34" charset="0"/>
            </a:endParaRPr>
          </a:p>
        </p:txBody>
      </p:sp>
    </p:spTree>
    <p:extLst>
      <p:ext uri="{BB962C8B-B14F-4D97-AF65-F5344CB8AC3E}">
        <p14:creationId xmlns:p14="http://schemas.microsoft.com/office/powerpoint/2010/main" val="315838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BDEBD-F8B4-B99F-4B52-184A4E7EA53E}"/>
              </a:ext>
            </a:extLst>
          </p:cNvPr>
          <p:cNvSpPr txBox="1"/>
          <p:nvPr/>
        </p:nvSpPr>
        <p:spPr>
          <a:xfrm>
            <a:off x="449538" y="1309619"/>
            <a:ext cx="10495723" cy="4524315"/>
          </a:xfrm>
          <a:prstGeom prst="rect">
            <a:avLst/>
          </a:prstGeom>
          <a:noFill/>
        </p:spPr>
        <p:txBody>
          <a:bodyPr wrap="square">
            <a:spAutoFit/>
          </a:bodyPr>
          <a:lstStyle/>
          <a:p>
            <a:pPr algn="l"/>
            <a:r>
              <a:rPr lang="en-US" sz="2400" b="0" i="0" dirty="0">
                <a:solidFill>
                  <a:schemeClr val="tx2"/>
                </a:solidFill>
                <a:effectLst/>
                <a:latin typeface="Arial" panose="020B0604020202020204" pitchFamily="34" charset="0"/>
                <a:cs typeface="Arial" panose="020B0604020202020204" pitchFamily="34" charset="0"/>
              </a:rPr>
              <a:t>AI-enabled chatbots combine the power of Machine Learning (ML) and Natural Language Processing (NLP) to understand the context and intent of a question before formulating a response. </a:t>
            </a:r>
          </a:p>
          <a:p>
            <a:pPr algn="l"/>
            <a:endParaRPr lang="en-US" sz="2400" b="0" i="0" dirty="0">
              <a:solidFill>
                <a:schemeClr val="tx2"/>
              </a:solidFill>
              <a:effectLst/>
              <a:latin typeface="Arial" panose="020B0604020202020204" pitchFamily="34" charset="0"/>
              <a:cs typeface="Arial" panose="020B0604020202020204" pitchFamily="34" charset="0"/>
            </a:endParaRPr>
          </a:p>
          <a:p>
            <a:pPr algn="l"/>
            <a:r>
              <a:rPr lang="en-US" sz="2400" b="0" i="0" dirty="0">
                <a:solidFill>
                  <a:schemeClr val="tx2"/>
                </a:solidFill>
                <a:effectLst/>
                <a:latin typeface="Arial" panose="020B0604020202020204" pitchFamily="34" charset="0"/>
                <a:cs typeface="Arial" panose="020B0604020202020204" pitchFamily="34" charset="0"/>
              </a:rPr>
              <a:t>Such conversational AI bots generate their own answers to more complicated questions using natural-language responses. The more you use and train these bots, the more they learn and the better they operate with the user.</a:t>
            </a:r>
          </a:p>
          <a:p>
            <a:pPr algn="l"/>
            <a:endParaRPr lang="en-US" sz="2400" b="0" i="0" dirty="0">
              <a:solidFill>
                <a:schemeClr val="tx2"/>
              </a:solidFill>
              <a:effectLst/>
              <a:latin typeface="Arial" panose="020B0604020202020204" pitchFamily="34" charset="0"/>
              <a:cs typeface="Arial" panose="020B0604020202020204" pitchFamily="34" charset="0"/>
            </a:endParaRPr>
          </a:p>
          <a:p>
            <a:pPr algn="l"/>
            <a:r>
              <a:rPr lang="en-US" sz="2400" b="0" i="0" dirty="0">
                <a:solidFill>
                  <a:schemeClr val="tx2"/>
                </a:solidFill>
                <a:effectLst/>
                <a:latin typeface="Arial" panose="020B0604020202020204" pitchFamily="34" charset="0"/>
                <a:cs typeface="Arial" panose="020B0604020202020204" pitchFamily="34" charset="0"/>
              </a:rPr>
              <a:t>Conversational chatbots are a win over rule-based bots in the identification of user context and intention. They can thus decipher a user’s query and deliver a personalized experience.</a:t>
            </a:r>
            <a:endParaRPr lang="en-US" sz="24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239C126-9413-168D-CC88-99819DBB08F3}"/>
              </a:ext>
            </a:extLst>
          </p:cNvPr>
          <p:cNvSpPr txBox="1"/>
          <p:nvPr/>
        </p:nvSpPr>
        <p:spPr>
          <a:xfrm>
            <a:off x="449538" y="500846"/>
            <a:ext cx="6100762" cy="523220"/>
          </a:xfrm>
          <a:prstGeom prst="rect">
            <a:avLst/>
          </a:prstGeom>
          <a:noFill/>
        </p:spPr>
        <p:txBody>
          <a:bodyPr wrap="square">
            <a:spAutoFit/>
          </a:bodyPr>
          <a:lstStyle/>
          <a:p>
            <a:r>
              <a:rPr lang="en-US" sz="2800" b="0" i="0" dirty="0">
                <a:solidFill>
                  <a:srgbClr val="2E2E2E"/>
                </a:solidFill>
                <a:effectLst/>
                <a:latin typeface="Arial Black" panose="020B0A04020102020204" pitchFamily="34" charset="0"/>
              </a:rPr>
              <a:t>Conversational AI Chatbots</a:t>
            </a:r>
            <a:endParaRPr lang="en-US" sz="2800" dirty="0">
              <a:latin typeface="Arial Black" panose="020B0A04020102020204" pitchFamily="34" charset="0"/>
            </a:endParaRPr>
          </a:p>
        </p:txBody>
      </p:sp>
    </p:spTree>
    <p:extLst>
      <p:ext uri="{BB962C8B-B14F-4D97-AF65-F5344CB8AC3E}">
        <p14:creationId xmlns:p14="http://schemas.microsoft.com/office/powerpoint/2010/main" val="83498442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2932</TotalTime>
  <Words>1214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Century Schoolbook</vt:lpstr>
      <vt:lpstr>Proxima Nova</vt:lpstr>
      <vt:lpstr>Wingdings 2</vt:lpstr>
      <vt:lpstr>View</vt:lpstr>
      <vt:lpstr>PowerPoint Presentation</vt:lpstr>
      <vt:lpstr>Are Chatbots and AI Agents the Same?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Boda Jhansi</dc:creator>
  <cp:lastModifiedBy>Boda Jhansi</cp:lastModifiedBy>
  <cp:revision>7</cp:revision>
  <dcterms:created xsi:type="dcterms:W3CDTF">2023-02-21T18:47:44Z</dcterms:created>
  <dcterms:modified xsi:type="dcterms:W3CDTF">2023-03-04T19:29:20Z</dcterms:modified>
</cp:coreProperties>
</file>