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58" r:id="rId21"/>
    <p:sldId id="279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29055E-007A-42C4-997D-4DC5467B7650}">
          <p14:sldIdLst>
            <p14:sldId id="256"/>
          </p14:sldIdLst>
        </p14:section>
        <p14:section name="Feladat" id="{63088680-703D-4EE2-9328-934ECA246270}">
          <p14:sldIdLst>
            <p14:sldId id="257"/>
          </p14:sldIdLst>
        </p14:section>
        <p14:section name="Dynamic visitor" id="{85A677BC-DE14-4B64-8432-4EAF904C524E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ustom visitor pt.1" id="{6935BF81-B4AD-4DA7-A201-48DA8185B7A3}">
          <p14:sldIdLst>
            <p14:sldId id="267"/>
            <p14:sldId id="268"/>
            <p14:sldId id="269"/>
            <p14:sldId id="270"/>
            <p14:sldId id="271"/>
          </p14:sldIdLst>
        </p14:section>
        <p14:section name="Custom visitor pt.2" id="{8BE70CCB-4B50-4EB4-88F7-1B92690B0640}">
          <p14:sldIdLst>
            <p14:sldId id="272"/>
            <p14:sldId id="273"/>
            <p14:sldId id="274"/>
            <p14:sldId id="276"/>
            <p14:sldId id="275"/>
          </p14:sldIdLst>
        </p14:section>
        <p14:section name="Cache" id="{E4BE0CDC-D342-486C-A6D3-6129FEC85997}">
          <p14:sldIdLst>
            <p14:sldId id="258"/>
            <p14:sldId id="279"/>
            <p14:sldId id="277"/>
          </p14:sldIdLst>
        </p14:section>
        <p14:section name="End" id="{D38A3FCE-1933-42BD-BD16-39E42149C14B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9E9"/>
    <a:srgbClr val="D3BD99"/>
    <a:srgbClr val="8E8494"/>
    <a:srgbClr val="A17C5D"/>
    <a:srgbClr val="CECECE"/>
    <a:srgbClr val="B17A4D"/>
    <a:srgbClr val="23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347" autoAdjust="0"/>
  </p:normalViewPr>
  <p:slideViewPr>
    <p:cSldViewPr snapToGrid="0">
      <p:cViewPr varScale="1">
        <p:scale>
          <a:sx n="83" d="100"/>
          <a:sy n="83" d="100"/>
        </p:scale>
        <p:origin x="65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3729-EB98-438C-94AB-D0C00EE3FC58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9D30E-6C6D-462C-B737-28D2EE599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6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9D30E-6C6D-462C-B737-28D2EE59971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84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típusok bár ismertek lehetnek fordításkor, a sorrendje a hívásuknak nem az, mivel a </a:t>
            </a:r>
            <a:r>
              <a:rPr lang="hu-HU" dirty="0" err="1"/>
              <a:t>különbőző</a:t>
            </a:r>
            <a:r>
              <a:rPr lang="hu-HU" dirty="0"/>
              <a:t> típusú lekérdezések futásidőtől függhetnek.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9D30E-6C6D-462C-B737-28D2EE59971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10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dirty="0"/>
              <a:t>Nyilván van még </a:t>
            </a:r>
            <a:r>
              <a:rPr lang="hu-HU" b="0" dirty="0" err="1"/>
              <a:t>virt</a:t>
            </a:r>
            <a:r>
              <a:rPr lang="hu-HU" b="0" dirty="0"/>
              <a:t>. </a:t>
            </a:r>
            <a:r>
              <a:rPr lang="hu-HU" b="0" dirty="0" err="1"/>
              <a:t>destruktor</a:t>
            </a:r>
            <a:r>
              <a:rPr lang="hu-HU" b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9D30E-6C6D-462C-B737-28D2EE59971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80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70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26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6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0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03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21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1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2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46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</a:lstStyle>
          <a:p>
            <a:fld id="{9DD4F481-9A16-4886-8C82-A547C8B7EC61}" type="datetimeFigureOut">
              <a:rPr lang="hu-HU" smtClean="0"/>
              <a:pPr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</a:lstStyle>
          <a:p>
            <a:fld id="{E5BB2CC2-9102-43E3-B145-9BC171747B0B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dand/confy" TargetMode="External"/><Relationship Id="rId2" Type="http://schemas.openxmlformats.org/officeDocument/2006/relationships/hyperlink" Target="https://infocpp.iit.bme.hu/hf_otl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dand/progkonf202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B758-D04C-647E-D8E9-B6BD91722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Típushelyes </a:t>
            </a:r>
            <a:r>
              <a:rPr lang="hu-HU" sz="6600" dirty="0" err="1"/>
              <a:t>cachelés</a:t>
            </a:r>
            <a:endParaRPr lang="hu-HU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DF365-8836-6A94-753E-D87877AD7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tar: 32 Points 3">
            <a:extLst>
              <a:ext uri="{FF2B5EF4-FFF2-40B4-BE49-F238E27FC236}">
                <a16:creationId xmlns:a16="http://schemas.microsoft.com/office/drawing/2014/main" id="{FAD681B9-8C78-DA98-7FF4-BB7213A30E8F}"/>
              </a:ext>
            </a:extLst>
          </p:cNvPr>
          <p:cNvSpPr/>
          <p:nvPr/>
        </p:nvSpPr>
        <p:spPr>
          <a:xfrm rot="20356088">
            <a:off x="7815842" y="-1694984"/>
            <a:ext cx="5574603" cy="5574603"/>
          </a:xfrm>
          <a:prstGeom prst="star32">
            <a:avLst/>
          </a:prstGeom>
          <a:solidFill>
            <a:srgbClr val="FFFF00"/>
          </a:solidFill>
          <a:ln w="47625" cap="rnd" cmpd="tri">
            <a:solidFill>
              <a:srgbClr val="FFC000">
                <a:alpha val="98000"/>
              </a:srgbClr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327438988">
                  <a:custGeom>
                    <a:avLst/>
                    <a:gdLst>
                      <a:gd name="connsiteX0" fmla="*/ 0 w 5574603"/>
                      <a:gd name="connsiteY0" fmla="*/ 2787302 h 5574603"/>
                      <a:gd name="connsiteX1" fmla="*/ 360987 w 5574603"/>
                      <a:gd name="connsiteY1" fmla="*/ 2533006 h 5574603"/>
                      <a:gd name="connsiteX2" fmla="*/ 768057 w 5574603"/>
                      <a:gd name="connsiteY2" fmla="*/ 2246246 h 5574603"/>
                      <a:gd name="connsiteX3" fmla="*/ 566796 w 5574603"/>
                      <a:gd name="connsiteY3" fmla="*/ 1811423 h 5574603"/>
                      <a:gd name="connsiteX4" fmla="*/ 373428 w 5574603"/>
                      <a:gd name="connsiteY4" fmla="*/ 1393651 h 5574603"/>
                      <a:gd name="connsiteX5" fmla="*/ 850627 w 5574603"/>
                      <a:gd name="connsiteY5" fmla="*/ 1350536 h 5574603"/>
                      <a:gd name="connsiteX6" fmla="*/ 1309112 w 5574603"/>
                      <a:gd name="connsiteY6" fmla="*/ 1309112 h 5574603"/>
                      <a:gd name="connsiteX7" fmla="*/ 1353072 w 5574603"/>
                      <a:gd name="connsiteY7" fmla="*/ 822556 h 5574603"/>
                      <a:gd name="connsiteX8" fmla="*/ 1393651 w 5574603"/>
                      <a:gd name="connsiteY8" fmla="*/ 373428 h 5574603"/>
                      <a:gd name="connsiteX9" fmla="*/ 1819949 w 5574603"/>
                      <a:gd name="connsiteY9" fmla="*/ 570743 h 5574603"/>
                      <a:gd name="connsiteX10" fmla="*/ 2246246 w 5574603"/>
                      <a:gd name="connsiteY10" fmla="*/ 768057 h 5574603"/>
                      <a:gd name="connsiteX11" fmla="*/ 2511363 w 5574603"/>
                      <a:gd name="connsiteY11" fmla="*/ 391709 h 5574603"/>
                      <a:gd name="connsiteX12" fmla="*/ 2787302 w 5574603"/>
                      <a:gd name="connsiteY12" fmla="*/ 0 h 5574603"/>
                      <a:gd name="connsiteX13" fmla="*/ 3063240 w 5574603"/>
                      <a:gd name="connsiteY13" fmla="*/ 391709 h 5574603"/>
                      <a:gd name="connsiteX14" fmla="*/ 3328357 w 5574603"/>
                      <a:gd name="connsiteY14" fmla="*/ 768057 h 5574603"/>
                      <a:gd name="connsiteX15" fmla="*/ 3746129 w 5574603"/>
                      <a:gd name="connsiteY15" fmla="*/ 574689 h 5574603"/>
                      <a:gd name="connsiteX16" fmla="*/ 4180952 w 5574603"/>
                      <a:gd name="connsiteY16" fmla="*/ 373428 h 5574603"/>
                      <a:gd name="connsiteX17" fmla="*/ 4223222 w 5574603"/>
                      <a:gd name="connsiteY17" fmla="*/ 841270 h 5574603"/>
                      <a:gd name="connsiteX18" fmla="*/ 4265491 w 5574603"/>
                      <a:gd name="connsiteY18" fmla="*/ 1309112 h 5574603"/>
                      <a:gd name="connsiteX19" fmla="*/ 4742690 w 5574603"/>
                      <a:gd name="connsiteY19" fmla="*/ 1352227 h 5574603"/>
                      <a:gd name="connsiteX20" fmla="*/ 5201175 w 5574603"/>
                      <a:gd name="connsiteY20" fmla="*/ 1393651 h 5574603"/>
                      <a:gd name="connsiteX21" fmla="*/ 5011753 w 5574603"/>
                      <a:gd name="connsiteY21" fmla="*/ 1802897 h 5574603"/>
                      <a:gd name="connsiteX22" fmla="*/ 4806546 w 5574603"/>
                      <a:gd name="connsiteY22" fmla="*/ 2246246 h 5574603"/>
                      <a:gd name="connsiteX23" fmla="*/ 5205936 w 5574603"/>
                      <a:gd name="connsiteY23" fmla="*/ 2527595 h 5574603"/>
                      <a:gd name="connsiteX24" fmla="*/ 5574603 w 5574603"/>
                      <a:gd name="connsiteY24" fmla="*/ 2787302 h 5574603"/>
                      <a:gd name="connsiteX25" fmla="*/ 5213616 w 5574603"/>
                      <a:gd name="connsiteY25" fmla="*/ 3041598 h 5574603"/>
                      <a:gd name="connsiteX26" fmla="*/ 4806546 w 5574603"/>
                      <a:gd name="connsiteY26" fmla="*/ 3328357 h 5574603"/>
                      <a:gd name="connsiteX27" fmla="*/ 5003861 w 5574603"/>
                      <a:gd name="connsiteY27" fmla="*/ 3754655 h 5574603"/>
                      <a:gd name="connsiteX28" fmla="*/ 5201175 w 5574603"/>
                      <a:gd name="connsiteY28" fmla="*/ 4180952 h 5574603"/>
                      <a:gd name="connsiteX29" fmla="*/ 4733333 w 5574603"/>
                      <a:gd name="connsiteY29" fmla="*/ 4223222 h 5574603"/>
                      <a:gd name="connsiteX30" fmla="*/ 4265491 w 5574603"/>
                      <a:gd name="connsiteY30" fmla="*/ 4265491 h 5574603"/>
                      <a:gd name="connsiteX31" fmla="*/ 4222376 w 5574603"/>
                      <a:gd name="connsiteY31" fmla="*/ 4742690 h 5574603"/>
                      <a:gd name="connsiteX32" fmla="*/ 4180952 w 5574603"/>
                      <a:gd name="connsiteY32" fmla="*/ 5201175 h 5574603"/>
                      <a:gd name="connsiteX33" fmla="*/ 3763180 w 5574603"/>
                      <a:gd name="connsiteY33" fmla="*/ 5007807 h 5574603"/>
                      <a:gd name="connsiteX34" fmla="*/ 3328357 w 5574603"/>
                      <a:gd name="connsiteY34" fmla="*/ 4806546 h 5574603"/>
                      <a:gd name="connsiteX35" fmla="*/ 3063240 w 5574603"/>
                      <a:gd name="connsiteY35" fmla="*/ 5182894 h 5574603"/>
                      <a:gd name="connsiteX36" fmla="*/ 2787302 w 5574603"/>
                      <a:gd name="connsiteY36" fmla="*/ 5574603 h 5574603"/>
                      <a:gd name="connsiteX37" fmla="*/ 2527595 w 5574603"/>
                      <a:gd name="connsiteY37" fmla="*/ 5205936 h 5574603"/>
                      <a:gd name="connsiteX38" fmla="*/ 2246246 w 5574603"/>
                      <a:gd name="connsiteY38" fmla="*/ 4806546 h 5574603"/>
                      <a:gd name="connsiteX39" fmla="*/ 1845526 w 5574603"/>
                      <a:gd name="connsiteY39" fmla="*/ 4992022 h 5574603"/>
                      <a:gd name="connsiteX40" fmla="*/ 1393651 w 5574603"/>
                      <a:gd name="connsiteY40" fmla="*/ 5201175 h 5574603"/>
                      <a:gd name="connsiteX41" fmla="*/ 1353072 w 5574603"/>
                      <a:gd name="connsiteY41" fmla="*/ 4752047 h 5574603"/>
                      <a:gd name="connsiteX42" fmla="*/ 1309112 w 5574603"/>
                      <a:gd name="connsiteY42" fmla="*/ 4265491 h 5574603"/>
                      <a:gd name="connsiteX43" fmla="*/ 859984 w 5574603"/>
                      <a:gd name="connsiteY43" fmla="*/ 4224912 h 5574603"/>
                      <a:gd name="connsiteX44" fmla="*/ 373428 w 5574603"/>
                      <a:gd name="connsiteY44" fmla="*/ 4180952 h 5574603"/>
                      <a:gd name="connsiteX45" fmla="*/ 574689 w 5574603"/>
                      <a:gd name="connsiteY45" fmla="*/ 3746129 h 5574603"/>
                      <a:gd name="connsiteX46" fmla="*/ 768057 w 5574603"/>
                      <a:gd name="connsiteY46" fmla="*/ 3328357 h 5574603"/>
                      <a:gd name="connsiteX47" fmla="*/ 384029 w 5574603"/>
                      <a:gd name="connsiteY47" fmla="*/ 3057830 h 5574603"/>
                      <a:gd name="connsiteX48" fmla="*/ 0 w 5574603"/>
                      <a:gd name="connsiteY48" fmla="*/ 2787302 h 5574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5574603" h="5574603" fill="none" extrusionOk="0">
                        <a:moveTo>
                          <a:pt x="0" y="2787302"/>
                        </a:moveTo>
                        <a:cubicBezTo>
                          <a:pt x="98873" y="2672673"/>
                          <a:pt x="186658" y="2661238"/>
                          <a:pt x="360987" y="2533006"/>
                        </a:cubicBezTo>
                        <a:cubicBezTo>
                          <a:pt x="535316" y="2404774"/>
                          <a:pt x="695685" y="2336336"/>
                          <a:pt x="768057" y="2246246"/>
                        </a:cubicBezTo>
                        <a:cubicBezTo>
                          <a:pt x="656999" y="2141420"/>
                          <a:pt x="671149" y="1960005"/>
                          <a:pt x="566796" y="1811423"/>
                        </a:cubicBezTo>
                        <a:cubicBezTo>
                          <a:pt x="462444" y="1662841"/>
                          <a:pt x="436187" y="1495746"/>
                          <a:pt x="373428" y="1393651"/>
                        </a:cubicBezTo>
                        <a:cubicBezTo>
                          <a:pt x="485015" y="1330357"/>
                          <a:pt x="713952" y="1410231"/>
                          <a:pt x="850627" y="1350536"/>
                        </a:cubicBezTo>
                        <a:cubicBezTo>
                          <a:pt x="987302" y="1290841"/>
                          <a:pt x="1178648" y="1331914"/>
                          <a:pt x="1309112" y="1309112"/>
                        </a:cubicBezTo>
                        <a:cubicBezTo>
                          <a:pt x="1296927" y="1131154"/>
                          <a:pt x="1379201" y="1013080"/>
                          <a:pt x="1353072" y="822556"/>
                        </a:cubicBezTo>
                        <a:cubicBezTo>
                          <a:pt x="1326943" y="632032"/>
                          <a:pt x="1402785" y="480412"/>
                          <a:pt x="1393651" y="373428"/>
                        </a:cubicBezTo>
                        <a:cubicBezTo>
                          <a:pt x="1519962" y="403469"/>
                          <a:pt x="1635881" y="539152"/>
                          <a:pt x="1819949" y="570743"/>
                        </a:cubicBezTo>
                        <a:cubicBezTo>
                          <a:pt x="2004017" y="602334"/>
                          <a:pt x="2134023" y="744713"/>
                          <a:pt x="2246246" y="768057"/>
                        </a:cubicBezTo>
                        <a:cubicBezTo>
                          <a:pt x="2309428" y="584614"/>
                          <a:pt x="2432275" y="542580"/>
                          <a:pt x="2511363" y="391709"/>
                        </a:cubicBezTo>
                        <a:cubicBezTo>
                          <a:pt x="2590452" y="240838"/>
                          <a:pt x="2749762" y="100624"/>
                          <a:pt x="2787302" y="0"/>
                        </a:cubicBezTo>
                        <a:cubicBezTo>
                          <a:pt x="2883353" y="110654"/>
                          <a:pt x="2899824" y="246066"/>
                          <a:pt x="3063240" y="391709"/>
                        </a:cubicBezTo>
                        <a:cubicBezTo>
                          <a:pt x="3226656" y="537352"/>
                          <a:pt x="3183496" y="641484"/>
                          <a:pt x="3328357" y="768057"/>
                        </a:cubicBezTo>
                        <a:cubicBezTo>
                          <a:pt x="3446438" y="700902"/>
                          <a:pt x="3565293" y="689494"/>
                          <a:pt x="3746129" y="574689"/>
                        </a:cubicBezTo>
                        <a:cubicBezTo>
                          <a:pt x="3926965" y="459884"/>
                          <a:pt x="4111014" y="456077"/>
                          <a:pt x="4180952" y="373428"/>
                        </a:cubicBezTo>
                        <a:cubicBezTo>
                          <a:pt x="4204691" y="560159"/>
                          <a:pt x="4174878" y="720310"/>
                          <a:pt x="4223222" y="841270"/>
                        </a:cubicBezTo>
                        <a:cubicBezTo>
                          <a:pt x="4271566" y="962230"/>
                          <a:pt x="4191017" y="1085749"/>
                          <a:pt x="4265491" y="1309112"/>
                        </a:cubicBezTo>
                        <a:cubicBezTo>
                          <a:pt x="4429891" y="1272047"/>
                          <a:pt x="4559460" y="1376060"/>
                          <a:pt x="4742690" y="1352227"/>
                        </a:cubicBezTo>
                        <a:cubicBezTo>
                          <a:pt x="4925920" y="1328394"/>
                          <a:pt x="5009323" y="1406363"/>
                          <a:pt x="5201175" y="1393651"/>
                        </a:cubicBezTo>
                        <a:cubicBezTo>
                          <a:pt x="5174837" y="1488049"/>
                          <a:pt x="5062803" y="1634768"/>
                          <a:pt x="5011753" y="1802897"/>
                        </a:cubicBezTo>
                        <a:cubicBezTo>
                          <a:pt x="4960703" y="1971026"/>
                          <a:pt x="4853899" y="2092486"/>
                          <a:pt x="4806546" y="2246246"/>
                        </a:cubicBezTo>
                        <a:cubicBezTo>
                          <a:pt x="4961472" y="2347681"/>
                          <a:pt x="5030647" y="2414674"/>
                          <a:pt x="5205936" y="2527595"/>
                        </a:cubicBezTo>
                        <a:cubicBezTo>
                          <a:pt x="5381225" y="2640516"/>
                          <a:pt x="5377495" y="2709787"/>
                          <a:pt x="5574603" y="2787302"/>
                        </a:cubicBezTo>
                        <a:cubicBezTo>
                          <a:pt x="5438310" y="2936330"/>
                          <a:pt x="5320085" y="2919201"/>
                          <a:pt x="5213616" y="3041598"/>
                        </a:cubicBezTo>
                        <a:cubicBezTo>
                          <a:pt x="5107147" y="3163995"/>
                          <a:pt x="4970389" y="3182716"/>
                          <a:pt x="4806546" y="3328357"/>
                        </a:cubicBezTo>
                        <a:cubicBezTo>
                          <a:pt x="4924995" y="3473124"/>
                          <a:pt x="4894189" y="3647692"/>
                          <a:pt x="5003861" y="3754655"/>
                        </a:cubicBezTo>
                        <a:cubicBezTo>
                          <a:pt x="5113533" y="3861618"/>
                          <a:pt x="5100666" y="3990477"/>
                          <a:pt x="5201175" y="4180952"/>
                        </a:cubicBezTo>
                        <a:cubicBezTo>
                          <a:pt x="5010328" y="4226191"/>
                          <a:pt x="4891962" y="4182870"/>
                          <a:pt x="4733333" y="4223222"/>
                        </a:cubicBezTo>
                        <a:cubicBezTo>
                          <a:pt x="4574704" y="4263573"/>
                          <a:pt x="4405580" y="4235159"/>
                          <a:pt x="4265491" y="4265491"/>
                        </a:cubicBezTo>
                        <a:cubicBezTo>
                          <a:pt x="4306425" y="4395880"/>
                          <a:pt x="4225071" y="4637479"/>
                          <a:pt x="4222376" y="4742690"/>
                        </a:cubicBezTo>
                        <a:cubicBezTo>
                          <a:pt x="4219681" y="4847901"/>
                          <a:pt x="4158044" y="5011534"/>
                          <a:pt x="4180952" y="5201175"/>
                        </a:cubicBezTo>
                        <a:cubicBezTo>
                          <a:pt x="4067572" y="5180688"/>
                          <a:pt x="3949892" y="5092169"/>
                          <a:pt x="3763180" y="5007807"/>
                        </a:cubicBezTo>
                        <a:cubicBezTo>
                          <a:pt x="3576468" y="4923444"/>
                          <a:pt x="3495780" y="4865340"/>
                          <a:pt x="3328357" y="4806546"/>
                        </a:cubicBezTo>
                        <a:cubicBezTo>
                          <a:pt x="3279312" y="4915824"/>
                          <a:pt x="3117656" y="5030964"/>
                          <a:pt x="3063240" y="5182894"/>
                        </a:cubicBezTo>
                        <a:cubicBezTo>
                          <a:pt x="3008824" y="5334824"/>
                          <a:pt x="2862766" y="5368785"/>
                          <a:pt x="2787302" y="5574603"/>
                        </a:cubicBezTo>
                        <a:cubicBezTo>
                          <a:pt x="2650770" y="5427700"/>
                          <a:pt x="2648418" y="5295303"/>
                          <a:pt x="2527595" y="5205936"/>
                        </a:cubicBezTo>
                        <a:cubicBezTo>
                          <a:pt x="2406772" y="5116569"/>
                          <a:pt x="2315833" y="4898556"/>
                          <a:pt x="2246246" y="4806546"/>
                        </a:cubicBezTo>
                        <a:cubicBezTo>
                          <a:pt x="2073770" y="4906852"/>
                          <a:pt x="1975903" y="4903242"/>
                          <a:pt x="1845526" y="4992022"/>
                        </a:cubicBezTo>
                        <a:cubicBezTo>
                          <a:pt x="1715149" y="5080802"/>
                          <a:pt x="1487477" y="5118217"/>
                          <a:pt x="1393651" y="5201175"/>
                        </a:cubicBezTo>
                        <a:cubicBezTo>
                          <a:pt x="1364123" y="5006568"/>
                          <a:pt x="1409562" y="4872844"/>
                          <a:pt x="1353072" y="4752047"/>
                        </a:cubicBezTo>
                        <a:cubicBezTo>
                          <a:pt x="1296582" y="4631249"/>
                          <a:pt x="1337481" y="4484831"/>
                          <a:pt x="1309112" y="4265491"/>
                        </a:cubicBezTo>
                        <a:cubicBezTo>
                          <a:pt x="1143257" y="4272661"/>
                          <a:pt x="978367" y="4215643"/>
                          <a:pt x="859984" y="4224912"/>
                        </a:cubicBezTo>
                        <a:cubicBezTo>
                          <a:pt x="741601" y="4234181"/>
                          <a:pt x="487531" y="4175672"/>
                          <a:pt x="373428" y="4180952"/>
                        </a:cubicBezTo>
                        <a:cubicBezTo>
                          <a:pt x="422757" y="4059413"/>
                          <a:pt x="494365" y="3958338"/>
                          <a:pt x="574689" y="3746129"/>
                        </a:cubicBezTo>
                        <a:cubicBezTo>
                          <a:pt x="655013" y="3533920"/>
                          <a:pt x="770432" y="3440847"/>
                          <a:pt x="768057" y="3328357"/>
                        </a:cubicBezTo>
                        <a:cubicBezTo>
                          <a:pt x="660508" y="3295938"/>
                          <a:pt x="562474" y="3140567"/>
                          <a:pt x="384029" y="3057830"/>
                        </a:cubicBezTo>
                        <a:cubicBezTo>
                          <a:pt x="205584" y="2975092"/>
                          <a:pt x="144368" y="2839788"/>
                          <a:pt x="0" y="2787302"/>
                        </a:cubicBezTo>
                        <a:close/>
                      </a:path>
                      <a:path w="5574603" h="5574603" stroke="0" extrusionOk="0">
                        <a:moveTo>
                          <a:pt x="0" y="2787302"/>
                        </a:moveTo>
                        <a:cubicBezTo>
                          <a:pt x="128761" y="2684710"/>
                          <a:pt x="324301" y="2612065"/>
                          <a:pt x="384029" y="2516774"/>
                        </a:cubicBezTo>
                        <a:cubicBezTo>
                          <a:pt x="443757" y="2421483"/>
                          <a:pt x="664776" y="2367886"/>
                          <a:pt x="768057" y="2246246"/>
                        </a:cubicBezTo>
                        <a:cubicBezTo>
                          <a:pt x="676880" y="2057040"/>
                          <a:pt x="686953" y="1983467"/>
                          <a:pt x="562850" y="1802897"/>
                        </a:cubicBezTo>
                        <a:cubicBezTo>
                          <a:pt x="438747" y="1622327"/>
                          <a:pt x="501561" y="1545264"/>
                          <a:pt x="373428" y="1393651"/>
                        </a:cubicBezTo>
                        <a:cubicBezTo>
                          <a:pt x="571300" y="1336495"/>
                          <a:pt x="691225" y="1383166"/>
                          <a:pt x="813199" y="1353918"/>
                        </a:cubicBezTo>
                        <a:cubicBezTo>
                          <a:pt x="935172" y="1324670"/>
                          <a:pt x="1073401" y="1376417"/>
                          <a:pt x="1309112" y="1309112"/>
                        </a:cubicBezTo>
                        <a:cubicBezTo>
                          <a:pt x="1274113" y="1162555"/>
                          <a:pt x="1380301" y="1091502"/>
                          <a:pt x="1348845" y="869341"/>
                        </a:cubicBezTo>
                        <a:cubicBezTo>
                          <a:pt x="1317389" y="647180"/>
                          <a:pt x="1405749" y="568596"/>
                          <a:pt x="1393651" y="373428"/>
                        </a:cubicBezTo>
                        <a:cubicBezTo>
                          <a:pt x="1585561" y="413429"/>
                          <a:pt x="1677093" y="520724"/>
                          <a:pt x="1794371" y="558904"/>
                        </a:cubicBezTo>
                        <a:cubicBezTo>
                          <a:pt x="1911649" y="597084"/>
                          <a:pt x="2130902" y="741235"/>
                          <a:pt x="2246246" y="768057"/>
                        </a:cubicBezTo>
                        <a:cubicBezTo>
                          <a:pt x="2353914" y="578761"/>
                          <a:pt x="2430425" y="533413"/>
                          <a:pt x="2527595" y="368667"/>
                        </a:cubicBezTo>
                        <a:cubicBezTo>
                          <a:pt x="2624765" y="203921"/>
                          <a:pt x="2752650" y="117983"/>
                          <a:pt x="2787302" y="0"/>
                        </a:cubicBezTo>
                        <a:cubicBezTo>
                          <a:pt x="2923991" y="108695"/>
                          <a:pt x="2940356" y="294993"/>
                          <a:pt x="3041598" y="360987"/>
                        </a:cubicBezTo>
                        <a:cubicBezTo>
                          <a:pt x="3142840" y="426981"/>
                          <a:pt x="3238296" y="705173"/>
                          <a:pt x="3328357" y="768057"/>
                        </a:cubicBezTo>
                        <a:cubicBezTo>
                          <a:pt x="3526337" y="658966"/>
                          <a:pt x="3571017" y="703973"/>
                          <a:pt x="3771706" y="562850"/>
                        </a:cubicBezTo>
                        <a:cubicBezTo>
                          <a:pt x="3972395" y="421727"/>
                          <a:pt x="4000548" y="462791"/>
                          <a:pt x="4180952" y="373428"/>
                        </a:cubicBezTo>
                        <a:cubicBezTo>
                          <a:pt x="4228151" y="520086"/>
                          <a:pt x="4155124" y="652882"/>
                          <a:pt x="4223222" y="841270"/>
                        </a:cubicBezTo>
                        <a:cubicBezTo>
                          <a:pt x="4291320" y="1029658"/>
                          <a:pt x="4233061" y="1168487"/>
                          <a:pt x="4265491" y="1309112"/>
                        </a:cubicBezTo>
                        <a:cubicBezTo>
                          <a:pt x="4487339" y="1298112"/>
                          <a:pt x="4620074" y="1362538"/>
                          <a:pt x="4733333" y="1351382"/>
                        </a:cubicBezTo>
                        <a:cubicBezTo>
                          <a:pt x="4846592" y="1340226"/>
                          <a:pt x="4986770" y="1390361"/>
                          <a:pt x="5201175" y="1393651"/>
                        </a:cubicBezTo>
                        <a:cubicBezTo>
                          <a:pt x="5135644" y="1608076"/>
                          <a:pt x="5100434" y="1605264"/>
                          <a:pt x="5007807" y="1811423"/>
                        </a:cubicBezTo>
                        <a:cubicBezTo>
                          <a:pt x="4915180" y="2017582"/>
                          <a:pt x="4830197" y="2138431"/>
                          <a:pt x="4806546" y="2246246"/>
                        </a:cubicBezTo>
                        <a:cubicBezTo>
                          <a:pt x="4917729" y="2296656"/>
                          <a:pt x="5068441" y="2431108"/>
                          <a:pt x="5190575" y="2516774"/>
                        </a:cubicBezTo>
                        <a:cubicBezTo>
                          <a:pt x="5312709" y="2602440"/>
                          <a:pt x="5460648" y="2739912"/>
                          <a:pt x="5574603" y="2787302"/>
                        </a:cubicBezTo>
                        <a:cubicBezTo>
                          <a:pt x="5458733" y="2885896"/>
                          <a:pt x="5347728" y="2894890"/>
                          <a:pt x="5205936" y="3047008"/>
                        </a:cubicBezTo>
                        <a:cubicBezTo>
                          <a:pt x="5064144" y="3199126"/>
                          <a:pt x="4925627" y="3200454"/>
                          <a:pt x="4806546" y="3328357"/>
                        </a:cubicBezTo>
                        <a:cubicBezTo>
                          <a:pt x="4883521" y="3417252"/>
                          <a:pt x="4916609" y="3607448"/>
                          <a:pt x="4995968" y="3737603"/>
                        </a:cubicBezTo>
                        <a:cubicBezTo>
                          <a:pt x="5075328" y="3867758"/>
                          <a:pt x="5127612" y="4078212"/>
                          <a:pt x="5201175" y="4180952"/>
                        </a:cubicBezTo>
                        <a:cubicBezTo>
                          <a:pt x="4981420" y="4205850"/>
                          <a:pt x="4854362" y="4186577"/>
                          <a:pt x="4733333" y="4223222"/>
                        </a:cubicBezTo>
                        <a:cubicBezTo>
                          <a:pt x="4612304" y="4259867"/>
                          <a:pt x="4445420" y="4215629"/>
                          <a:pt x="4265491" y="4265491"/>
                        </a:cubicBezTo>
                        <a:cubicBezTo>
                          <a:pt x="4279282" y="4362927"/>
                          <a:pt x="4194540" y="4566296"/>
                          <a:pt x="4223222" y="4733333"/>
                        </a:cubicBezTo>
                        <a:cubicBezTo>
                          <a:pt x="4251903" y="4900370"/>
                          <a:pt x="4180717" y="5005252"/>
                          <a:pt x="4180952" y="5201175"/>
                        </a:cubicBezTo>
                        <a:cubicBezTo>
                          <a:pt x="3999354" y="5141669"/>
                          <a:pt x="3990105" y="5069708"/>
                          <a:pt x="3771706" y="5011753"/>
                        </a:cubicBezTo>
                        <a:cubicBezTo>
                          <a:pt x="3553307" y="4953798"/>
                          <a:pt x="3432072" y="4852359"/>
                          <a:pt x="3328357" y="4806546"/>
                        </a:cubicBezTo>
                        <a:cubicBezTo>
                          <a:pt x="3274878" y="4972383"/>
                          <a:pt x="3114272" y="5036837"/>
                          <a:pt x="3068651" y="5175213"/>
                        </a:cubicBezTo>
                        <a:cubicBezTo>
                          <a:pt x="3023030" y="5313589"/>
                          <a:pt x="2839828" y="5470622"/>
                          <a:pt x="2787302" y="5574603"/>
                        </a:cubicBezTo>
                        <a:cubicBezTo>
                          <a:pt x="2684292" y="5506836"/>
                          <a:pt x="2608301" y="5284917"/>
                          <a:pt x="2522185" y="5198255"/>
                        </a:cubicBezTo>
                        <a:cubicBezTo>
                          <a:pt x="2436069" y="5111593"/>
                          <a:pt x="2396995" y="4982500"/>
                          <a:pt x="2246246" y="4806546"/>
                        </a:cubicBezTo>
                        <a:cubicBezTo>
                          <a:pt x="2120847" y="4871105"/>
                          <a:pt x="2018226" y="4864375"/>
                          <a:pt x="1828474" y="4999914"/>
                        </a:cubicBezTo>
                        <a:cubicBezTo>
                          <a:pt x="1638722" y="5135454"/>
                          <a:pt x="1576823" y="5109103"/>
                          <a:pt x="1393651" y="5201175"/>
                        </a:cubicBezTo>
                        <a:cubicBezTo>
                          <a:pt x="1356157" y="5104443"/>
                          <a:pt x="1397336" y="4868944"/>
                          <a:pt x="1350536" y="4723976"/>
                        </a:cubicBezTo>
                        <a:cubicBezTo>
                          <a:pt x="1303736" y="4579008"/>
                          <a:pt x="1328050" y="4381020"/>
                          <a:pt x="1309112" y="4265491"/>
                        </a:cubicBezTo>
                        <a:cubicBezTo>
                          <a:pt x="1118342" y="4255215"/>
                          <a:pt x="1010992" y="4208157"/>
                          <a:pt x="831913" y="4222376"/>
                        </a:cubicBezTo>
                        <a:cubicBezTo>
                          <a:pt x="652834" y="4236596"/>
                          <a:pt x="552622" y="4151049"/>
                          <a:pt x="373428" y="4180952"/>
                        </a:cubicBezTo>
                        <a:cubicBezTo>
                          <a:pt x="396249" y="4039277"/>
                          <a:pt x="512219" y="3902028"/>
                          <a:pt x="570743" y="3754655"/>
                        </a:cubicBezTo>
                        <a:cubicBezTo>
                          <a:pt x="629267" y="3607281"/>
                          <a:pt x="726412" y="3499491"/>
                          <a:pt x="768057" y="3328357"/>
                        </a:cubicBezTo>
                        <a:cubicBezTo>
                          <a:pt x="575811" y="3214556"/>
                          <a:pt x="513393" y="3110679"/>
                          <a:pt x="391709" y="3063240"/>
                        </a:cubicBezTo>
                        <a:cubicBezTo>
                          <a:pt x="270025" y="3015801"/>
                          <a:pt x="157255" y="2867724"/>
                          <a:pt x="0" y="278730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Amasis MT Pro Black" panose="020B0604020202020204" pitchFamily="18" charset="0"/>
              </a:rPr>
              <a:t>Most akár 7000%-kal gyorsabban!</a:t>
            </a:r>
            <a:endParaRPr lang="hu-HU" dirty="0">
              <a:solidFill>
                <a:schemeClr val="tx1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5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1030-B3C8-0B8B-24A9-6958872E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Lekasztolás</a:t>
            </a:r>
            <a:r>
              <a:rPr lang="hu-HU" dirty="0"/>
              <a:t> helyett virtuális függvények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82C1-4C0F-D5EF-DE1D-2DCA014C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Avagy ahogy eredetileg is kellett volna</a:t>
            </a:r>
          </a:p>
          <a:p>
            <a:r>
              <a:rPr lang="hu-HU" sz="2400" dirty="0"/>
              <a:t>Legyen okosabb a </a:t>
            </a:r>
            <a:r>
              <a:rPr lang="hu-HU" sz="2400" dirty="0" err="1"/>
              <a:t>visitor_base</a:t>
            </a:r>
            <a:endParaRPr lang="hu-HU" sz="2400" dirty="0"/>
          </a:p>
          <a:p>
            <a:pPr lvl="1"/>
            <a:r>
              <a:rPr lang="hu-HU" sz="2000" dirty="0" err="1"/>
              <a:t>std</a:t>
            </a:r>
            <a:r>
              <a:rPr lang="hu-HU" sz="2000" dirty="0"/>
              <a:t>::</a:t>
            </a:r>
            <a:r>
              <a:rPr lang="hu-HU" sz="2000" dirty="0" err="1"/>
              <a:t>type_info</a:t>
            </a:r>
            <a:endParaRPr lang="hu-H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7DDEE5-D21F-8BE5-F79D-6CAE2B41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20" y="3429261"/>
            <a:ext cx="9487559" cy="2862322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&amp;) =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F1FA5D-14DC-DD03-2335-42999353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20" y="3429000"/>
            <a:ext cx="9487559" cy="2862322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17A4D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&lt;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D3BD99"/>
                </a:solidFill>
                <a:latin typeface="IBM Plex Mono" panose="020B0509050203000203" pitchFamily="49" charset="0"/>
              </a:rPr>
              <a:t>visit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*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) 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    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ECECE"/>
                </a:solidFill>
                <a:latin typeface="IBM Plex Mono" panose="020B0509050203000203" pitchFamily="49" charset="0"/>
              </a:rPr>
              <a:t>visit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_imp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static_cast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&lt;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*&gt;(</a:t>
            </a:r>
            <a:r>
              <a:rPr lang="hu-HU" altLang="hu-HU" sz="20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visited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)</a:t>
            </a:r>
            <a:r>
              <a:rPr lang="hu-HU" altLang="hu-HU" sz="2000" dirty="0">
                <a:solidFill>
                  <a:srgbClr val="A17C5D"/>
                </a:solidFill>
                <a:latin typeface="IBM Plex Mono" panose="020B0509050203000203" pitchFamily="49" charset="0"/>
              </a:rPr>
              <a:t>,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1" i="1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typeid</a:t>
            </a:r>
            <a:r>
              <a:rPr kumimoji="0" lang="hu-HU" altLang="hu-HU" sz="2000" b="1" i="1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(</a:t>
            </a:r>
            <a:r>
              <a:rPr kumimoji="0" lang="hu-HU" altLang="hu-HU" sz="2000" b="1" i="1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</a:t>
            </a:r>
            <a:r>
              <a:rPr kumimoji="0" lang="hu-HU" altLang="hu-HU" sz="2000" b="1" i="1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)</a:t>
            </a:r>
            <a:r>
              <a:rPr lang="hu-HU" altLang="hu-HU" sz="2000" dirty="0">
                <a:solidFill>
                  <a:srgbClr val="CECECE"/>
                </a:solidFill>
                <a:latin typeface="IBM Plex Mono" panose="020B0509050203000203" pitchFamily="49" charset="0"/>
              </a:rPr>
              <a:t>)</a:t>
            </a:r>
            <a:r>
              <a:rPr lang="hu-HU" altLang="hu-HU" sz="2000" dirty="0">
                <a:solidFill>
                  <a:srgbClr val="A17C5D"/>
                </a:solidFill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protected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void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D3BD99"/>
                </a:solidFill>
                <a:latin typeface="IBM Plex Mono" panose="020B0509050203000203" pitchFamily="49" charset="0"/>
              </a:rPr>
              <a:t>visit_imp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hu-HU" altLang="hu-HU" sz="2000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std</a:t>
            </a:r>
            <a:r>
              <a:rPr kumimoji="0" lang="hu-HU" altLang="hu-HU" sz="20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::</a:t>
            </a:r>
            <a:r>
              <a:rPr kumimoji="0" lang="hu-HU" altLang="hu-HU" sz="2000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type_info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&amp;) =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6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8595-F045-9863-4AD5-637913CB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Visitor is változik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7E4A-4000-0AC6-B074-906BFFE5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Már neki kell eldöntenie, hogy kit látogat meg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4CD63-D960-443F-7352-448C79E8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13" y="2661503"/>
            <a:ext cx="9743373" cy="353943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...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1400" b="0" i="0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1400" b="0" i="0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... {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sz="1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visit_one_t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!=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false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&gt;*&gt;(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)-&gt;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true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sz="1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visit_one_t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|| ...)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88E94-0C9A-1FC6-9ECE-F2374FB561E8}"/>
              </a:ext>
            </a:extLst>
          </p:cNvPr>
          <p:cNvSpPr txBox="1"/>
          <p:nvPr/>
        </p:nvSpPr>
        <p:spPr>
          <a:xfrm>
            <a:off x="1224313" y="3091695"/>
            <a:ext cx="9743374" cy="2554545"/>
          </a:xfrm>
          <a:prstGeom prst="rect">
            <a:avLst/>
          </a:prstGeom>
          <a:solidFill>
            <a:srgbClr val="232425"/>
          </a:solidFill>
        </p:spPr>
        <p:txBody>
          <a:bodyPr wrap="square">
            <a:spAutoFit/>
          </a:bodyPr>
          <a:lstStyle/>
          <a:p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visit_one_t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</a:t>
            </a:r>
          </a:p>
          <a:p>
            <a:r>
              <a:rPr lang="hu-HU" altLang="hu-HU" sz="2000" dirty="0">
                <a:solidFill>
                  <a:srgbClr val="CC7832"/>
                </a:solidFill>
                <a:latin typeface="IBM Plex Mono" panose="020B0509050203000203" pitchFamily="49" charset="0"/>
              </a:rPr>
              <a:t>            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const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!=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false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&gt;*&gt;(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</a:p>
          <a:p>
            <a:r>
              <a:rPr lang="hu-HU" altLang="hu-HU" sz="2000" dirty="0">
                <a:solidFill>
                  <a:srgbClr val="CFD2D5"/>
                </a:solidFill>
                <a:latin typeface="IBM Plex Mono" panose="020B0509050203000203" pitchFamily="49" charset="0"/>
              </a:rPr>
              <a:t>		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-&gt;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2000" dirty="0">
                <a:solidFill>
                  <a:srgbClr val="CC7832"/>
                </a:solidFill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true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4492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1CB5-D01E-D319-4FFF-E527BCA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visitable_as</a:t>
            </a:r>
            <a:r>
              <a:rPr lang="hu-HU" dirty="0"/>
              <a:t> viszont egyszerűbb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B222-8305-C50D-E9E8-420DF0BD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Már megegyezik a klasszikus </a:t>
            </a:r>
            <a:r>
              <a:rPr lang="hu-HU" sz="2400" dirty="0" err="1"/>
              <a:t>visitornál</a:t>
            </a:r>
            <a:r>
              <a:rPr lang="hu-HU" sz="2400" dirty="0"/>
              <a:t> használatos kóddal</a:t>
            </a:r>
          </a:p>
          <a:p>
            <a:pPr lvl="1"/>
            <a:r>
              <a:rPr lang="hu-HU" sz="2000" dirty="0"/>
              <a:t>A dinamikus </a:t>
            </a:r>
            <a:r>
              <a:rPr lang="hu-HU" sz="2000" dirty="0" err="1"/>
              <a:t>visitorunk</a:t>
            </a:r>
            <a:r>
              <a:rPr lang="hu-HU" sz="2000" dirty="0"/>
              <a:t> saját </a:t>
            </a:r>
            <a:r>
              <a:rPr lang="hu-HU" sz="2000" dirty="0" err="1"/>
              <a:t>komplexitiását</a:t>
            </a:r>
            <a:r>
              <a:rPr lang="hu-HU" sz="2000" dirty="0"/>
              <a:t> teljesen bezárta a </a:t>
            </a:r>
            <a:r>
              <a:rPr lang="hu-HU" sz="2000" dirty="0" err="1"/>
              <a:t>visitor</a:t>
            </a:r>
            <a:r>
              <a:rPr lang="hu-HU" sz="2000" dirty="0"/>
              <a:t> hierarchiába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B03826-0F88-4E30-0790-C07976A2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204" y="2926959"/>
            <a:ext cx="8664551" cy="2677656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vtor.visit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88C8-B648-EAE1-1231-458C080C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Jobb lett?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2C75-7CDE-BCFF-1512-3E284877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Igen, már elértünk ~0.21 </a:t>
            </a:r>
            <a:r>
              <a:rPr lang="el-GR" dirty="0"/>
              <a:t>μ</a:t>
            </a:r>
            <a:r>
              <a:rPr lang="hu-HU" dirty="0"/>
              <a:t>s/L, (210 </a:t>
            </a:r>
            <a:r>
              <a:rPr lang="hu-HU" dirty="0" err="1"/>
              <a:t>ns</a:t>
            </a:r>
            <a:r>
              <a:rPr lang="hu-HU" dirty="0"/>
              <a:t>/L)</a:t>
            </a:r>
          </a:p>
          <a:p>
            <a:pPr lvl="1"/>
            <a:r>
              <a:rPr lang="hu-HU" dirty="0"/>
              <a:t>Közel 10× gyorsulás</a:t>
            </a:r>
          </a:p>
          <a:p>
            <a:pPr lvl="1"/>
            <a:r>
              <a:rPr lang="hu-HU" dirty="0"/>
              <a:t>Lehet, még jobb?</a:t>
            </a:r>
          </a:p>
          <a:p>
            <a:pPr lvl="1"/>
            <a:endParaRPr lang="hu-HU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49FF4C-CCEC-E9F0-C280-D4251005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09" y="2899742"/>
            <a:ext cx="8376782" cy="33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55DE2-2E8B-5132-CCCC-9E346C94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hu-HU" sz="4400"/>
              <a:t>Lehetne még ennél is jobb?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5A9E7-289B-B741-DDAE-554A1023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43" y="640081"/>
            <a:ext cx="6622312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EB8D-6E86-7560-B478-0EFCED2F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hu-HU" dirty="0"/>
              <a:t>Nézzük meg </a:t>
            </a:r>
            <a:r>
              <a:rPr lang="hu-HU" dirty="0" err="1"/>
              <a:t>VTune</a:t>
            </a:r>
            <a:r>
              <a:rPr lang="hu-HU" dirty="0"/>
              <a:t>, mit mond, mire megy el az időnk</a:t>
            </a:r>
          </a:p>
          <a:p>
            <a:pPr lvl="1"/>
            <a:r>
              <a:rPr lang="hu-HU" dirty="0" err="1"/>
              <a:t>strcmp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Az én C++-</a:t>
            </a:r>
            <a:r>
              <a:rPr lang="hu-HU" dirty="0" err="1"/>
              <a:t>omban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???</a:t>
            </a:r>
          </a:p>
          <a:p>
            <a:pPr lvl="1"/>
            <a:r>
              <a:rPr lang="hu-HU" dirty="0" err="1"/>
              <a:t>libstdc</a:t>
            </a:r>
            <a:r>
              <a:rPr lang="hu-HU" dirty="0"/>
              <a:t>++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r>
              <a:rPr lang="hu-HU" dirty="0"/>
              <a:t> egyenlőség operátora </a:t>
            </a:r>
            <a:r>
              <a:rPr lang="hu-HU" dirty="0" err="1"/>
              <a:t>string</a:t>
            </a:r>
            <a:r>
              <a:rPr lang="hu-HU" dirty="0"/>
              <a:t> ekvivalenciára alapul</a:t>
            </a:r>
          </a:p>
          <a:p>
            <a:endParaRPr lang="hu-H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9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57B-839D-5725-2692-7B7F04FA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Dobjuk ki tehát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r>
              <a:rPr lang="hu-HU" dirty="0"/>
              <a:t>-t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8C7A-D157-9FFD-4EAB-B5A478B7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Kell saját típus, ami képes típusazonosításra</a:t>
            </a:r>
          </a:p>
          <a:p>
            <a:pPr lvl="1"/>
            <a:r>
              <a:rPr lang="hu-HU" sz="2400" dirty="0"/>
              <a:t>Mást nem kell tudnia, egyszerűbb, mint </a:t>
            </a:r>
            <a:r>
              <a:rPr lang="hu-HU" sz="2400" dirty="0" err="1"/>
              <a:t>std</a:t>
            </a:r>
            <a:r>
              <a:rPr lang="hu-HU" sz="2400" dirty="0"/>
              <a:t>::</a:t>
            </a:r>
            <a:r>
              <a:rPr lang="hu-HU" sz="2400" dirty="0" err="1"/>
              <a:t>type_info</a:t>
            </a:r>
            <a:endParaRPr lang="hu-HU" sz="2400" dirty="0"/>
          </a:p>
          <a:p>
            <a:pPr lvl="1"/>
            <a:r>
              <a:rPr lang="hu-HU" sz="2400" dirty="0"/>
              <a:t>Remélhetőleg gyorsabb is lesz</a:t>
            </a:r>
          </a:p>
          <a:p>
            <a:r>
              <a:rPr lang="hu-HU" sz="2800" dirty="0"/>
              <a:t>Statikus számlálóból olvassunk ki </a:t>
            </a:r>
            <a:r>
              <a:rPr lang="hu-HU" sz="2800" dirty="0" err="1"/>
              <a:t>szig.mon.növekvő</a:t>
            </a:r>
            <a:r>
              <a:rPr lang="hu-HU" sz="2800" dirty="0"/>
              <a:t> számokat, minden típusra</a:t>
            </a:r>
          </a:p>
          <a:p>
            <a:pPr lvl="1"/>
            <a:r>
              <a:rPr lang="hu-HU" sz="2400" dirty="0"/>
              <a:t>Szám összehasonlítás gyors</a:t>
            </a:r>
          </a:p>
          <a:p>
            <a:pPr lvl="1"/>
            <a:r>
              <a:rPr lang="hu-HU" sz="2400" dirty="0"/>
              <a:t>Egyszerű implementálni</a:t>
            </a:r>
          </a:p>
          <a:p>
            <a:pPr lvl="1"/>
            <a:r>
              <a:rPr lang="hu-HU" sz="2400" dirty="0"/>
              <a:t>Kevés kód: két osztály + szintaktikai cukor</a:t>
            </a:r>
          </a:p>
        </p:txBody>
      </p:sp>
    </p:spTree>
    <p:extLst>
      <p:ext uri="{BB962C8B-B14F-4D97-AF65-F5344CB8AC3E}">
        <p14:creationId xmlns:p14="http://schemas.microsoft.com/office/powerpoint/2010/main" val="34987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68E4-269B-9F3E-5E1A-ED4CFA6C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my_typeid</a:t>
            </a:r>
            <a:r>
              <a:rPr lang="hu-HU" sz="2400" dirty="0"/>
              <a:t> tárol egy statikus számlálót</a:t>
            </a:r>
          </a:p>
          <a:p>
            <a:r>
              <a:rPr lang="hu-HU" sz="2400" dirty="0"/>
              <a:t>És egy tagváltozóban a létrehozásakor adott típus azonosítóját</a:t>
            </a:r>
          </a:p>
        </p:txBody>
      </p:sp>
      <p:sp>
        <p:nvSpPr>
          <p:cNvPr id="6" name="default">
            <a:extLst>
              <a:ext uri="{FF2B5EF4-FFF2-40B4-BE49-F238E27FC236}">
                <a16:creationId xmlns:a16="http://schemas.microsoft.com/office/drawing/2014/main" id="{05558CF9-E4D3-83D2-1FC8-2B328DE7C7C8}"/>
              </a:ext>
            </a:extLst>
          </p:cNvPr>
          <p:cNvSpPr>
            <a:spLocks/>
          </p:cNvSpPr>
          <p:nvPr/>
        </p:nvSpPr>
        <p:spPr bwMode="auto">
          <a:xfrm>
            <a:off x="1247557" y="2792951"/>
            <a:ext cx="9696885" cy="3970318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id_of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==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!=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dirty="0" err="1">
                <a:solidFill>
                  <a:srgbClr val="CC7832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dirty="0">
                <a:solidFill>
                  <a:srgbClr val="CC7832"/>
                </a:solidFill>
                <a:latin typeface="IBM Plex Mono" panose="020B0509050203000203" pitchFamily="49" charset="0"/>
              </a:rPr>
              <a:t>: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IBM Plex Mono" panose="020B0509050203000203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static">
            <a:extLst>
              <a:ext uri="{FF2B5EF4-FFF2-40B4-BE49-F238E27FC236}">
                <a16:creationId xmlns:a16="http://schemas.microsoft.com/office/drawing/2014/main" id="{6E49FF5C-1159-B788-CCE7-11057FBBFF28}"/>
              </a:ext>
            </a:extLst>
          </p:cNvPr>
          <p:cNvSpPr>
            <a:spLocks/>
          </p:cNvSpPr>
          <p:nvPr/>
        </p:nvSpPr>
        <p:spPr bwMode="auto">
          <a:xfrm>
            <a:off x="1247557" y="2792951"/>
            <a:ext cx="9696885" cy="3970318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D3BD99"/>
                </a:solidFill>
                <a:latin typeface="IBM Plex Mono" panose="020B0509050203000203" pitchFamily="49" charset="0"/>
              </a:rPr>
              <a:t>id_of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type_cntr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==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!=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default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inline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static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std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::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uint_fast32_t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type_cntr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4" name="nonstatic">
            <a:extLst>
              <a:ext uri="{FF2B5EF4-FFF2-40B4-BE49-F238E27FC236}">
                <a16:creationId xmlns:a16="http://schemas.microsoft.com/office/drawing/2014/main" id="{B9DF846C-9F88-928A-6049-17E9BB50E77E}"/>
              </a:ext>
            </a:extLst>
          </p:cNvPr>
          <p:cNvSpPr>
            <a:spLocks/>
          </p:cNvSpPr>
          <p:nvPr/>
        </p:nvSpPr>
        <p:spPr bwMode="auto">
          <a:xfrm>
            <a:off x="1247557" y="2792951"/>
            <a:ext cx="9696885" cy="3970318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A17C5D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D3BD99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lang="hu-HU" altLang="hu-HU" dirty="0" err="1">
                <a:solidFill>
                  <a:srgbClr val="D3BD99"/>
                </a:solidFill>
                <a:latin typeface="IBM Plex Mono" panose="020B0509050203000203" pitchFamily="49" charset="0"/>
              </a:rPr>
              <a:t>_of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 err="1">
                <a:solidFill>
                  <a:srgbClr val="8E8494"/>
                </a:solidFill>
                <a:latin typeface="IBM Plex Mono" panose="020B0509050203000203" pitchFamily="49" charset="0"/>
              </a:rPr>
              <a:t>type_cntr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==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other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.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value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== 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!=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default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dirty="0">
                <a:solidFill>
                  <a:srgbClr val="CC7832"/>
                </a:solidFill>
                <a:latin typeface="IBM Plex Mono" panose="020B0509050203000203" pitchFamily="49" charset="0"/>
              </a:rPr>
              <a:t>: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IBM Plex Mono" panose="020B0509050203000203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inline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lang="hu-HU" altLang="hu-HU" dirty="0" err="1">
                <a:solidFill>
                  <a:srgbClr val="8E8494"/>
                </a:solidFill>
                <a:latin typeface="IBM Plex Mono" panose="020B0509050203000203" pitchFamily="49" charset="0"/>
              </a:rPr>
              <a:t>type_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8E8494"/>
                </a:solidFill>
                <a:effectLst/>
                <a:latin typeface="IBM Plex Mono" panose="020B0509050203000203" pitchFamily="49" charset="0"/>
              </a:rPr>
              <a:t>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E5D91-8C23-6A33-98A9-2D218BB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my_typeid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63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A78F-318C-D288-8167-FF694D77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my_type</a:t>
            </a:r>
            <a:r>
              <a:rPr lang="hu-HU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33C2-5DD5-84C2-8BA6-8C1A6FE2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Szimplán tárolja adott T-re a hozzá tartozó szám azonosítót</a:t>
            </a:r>
          </a:p>
          <a:p>
            <a:r>
              <a:rPr lang="hu-HU" dirty="0"/>
              <a:t>Ha még nincs, akkor létrehoz egyet a számláló inkrementálásával</a:t>
            </a:r>
          </a:p>
        </p:txBody>
      </p:sp>
      <p:sp>
        <p:nvSpPr>
          <p:cNvPr id="7" name="sugar">
            <a:extLst>
              <a:ext uri="{FF2B5EF4-FFF2-40B4-BE49-F238E27FC236}">
                <a16:creationId xmlns:a16="http://schemas.microsoft.com/office/drawing/2014/main" id="{8A98D6AD-3DC4-31A5-6EB3-18880CB1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063" y="5576706"/>
            <a:ext cx="5739072" cy="58477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my_id_of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id_of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known-type">
            <a:extLst>
              <a:ext uri="{FF2B5EF4-FFF2-40B4-BE49-F238E27FC236}">
                <a16:creationId xmlns:a16="http://schemas.microsoft.com/office/drawing/2014/main" id="{0BB477FD-D153-136E-1832-043CA9EBF7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2146063" y="2831203"/>
            <a:ext cx="7960834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lang="hu-HU" altLang="hu-HU" sz="1600" dirty="0" err="1">
                <a:solidFill>
                  <a:srgbClr val="D3BD99"/>
                </a:solidFill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sz="1600" dirty="0">
                <a:solidFill>
                  <a:srgbClr val="8E8494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8E8494"/>
                </a:solidFill>
                <a:latin typeface="IBM Plex Mono" panose="020B0509050203000203" pitchFamily="49" charset="0"/>
              </a:rPr>
              <a:t>id</a:t>
            </a:r>
            <a:r>
              <a:rPr lang="hu-HU" altLang="hu-HU" sz="1600" dirty="0">
                <a:solidFill>
                  <a:srgbClr val="8E8494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8E8494"/>
                </a:solidFill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++</a:t>
            </a:r>
            <a:r>
              <a:rPr lang="hu-HU" altLang="hu-HU" sz="1600" dirty="0">
                <a:solidFill>
                  <a:srgbClr val="A17C5D"/>
                </a:solidFill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::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4" name="unknown-type">
            <a:extLst>
              <a:ext uri="{FF2B5EF4-FFF2-40B4-BE49-F238E27FC236}">
                <a16:creationId xmlns:a16="http://schemas.microsoft.com/office/drawing/2014/main" id="{A5C6AF9B-4439-000B-6C9A-84BE57B423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2146063" y="2831203"/>
            <a:ext cx="7960834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my_type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std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::uint_fast32_t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D3BD99"/>
                </a:solidFill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std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::uint_fast32_t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if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(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==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0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)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=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cnt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++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;</a:t>
            </a:r>
            <a:b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8E8494"/>
                </a:solidFill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std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::uint_fast32_t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=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6" name="Default">
            <a:extLst>
              <a:ext uri="{FF2B5EF4-FFF2-40B4-BE49-F238E27FC236}">
                <a16:creationId xmlns:a16="http://schemas.microsoft.com/office/drawing/2014/main" id="{1EB37A85-573D-B2F6-D40C-4530239C40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2146063" y="2831203"/>
            <a:ext cx="7960834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++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B425-4811-DA91-3810-3BD2B01D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Módosítások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925C-4C85-E126-1A93-BDE6E77A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Egyszerű, gyakorlatilag egy* </a:t>
            </a:r>
            <a:r>
              <a:rPr lang="hu-HU" dirty="0" err="1"/>
              <a:t>sed</a:t>
            </a:r>
            <a:r>
              <a:rPr lang="hu-HU" dirty="0"/>
              <a:t> parancs is meg tudta volna oldani</a:t>
            </a:r>
          </a:p>
          <a:p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r>
              <a:rPr lang="hu-HU" dirty="0"/>
              <a:t>-t lecseréljük </a:t>
            </a:r>
            <a:r>
              <a:rPr lang="hu-HU" dirty="0" err="1"/>
              <a:t>my_typeid</a:t>
            </a:r>
            <a:r>
              <a:rPr lang="hu-HU" dirty="0"/>
              <a:t>-re</a:t>
            </a:r>
          </a:p>
          <a:p>
            <a:r>
              <a:rPr lang="hu-HU" dirty="0" err="1"/>
              <a:t>typeid</a:t>
            </a:r>
            <a:r>
              <a:rPr lang="hu-HU" dirty="0"/>
              <a:t>(T)-t lecseréljük </a:t>
            </a:r>
            <a:r>
              <a:rPr lang="hu-HU" dirty="0" err="1"/>
              <a:t>my_typeid_of</a:t>
            </a:r>
            <a:r>
              <a:rPr lang="hu-HU" dirty="0"/>
              <a:t>&lt;T&gt;-re</a:t>
            </a:r>
          </a:p>
          <a:p>
            <a:r>
              <a:rPr lang="hu-HU" dirty="0"/>
              <a:t>Minden más marad</a:t>
            </a:r>
          </a:p>
          <a:p>
            <a:r>
              <a:rPr lang="hu-HU" dirty="0"/>
              <a:t>Pl.</a:t>
            </a:r>
          </a:p>
          <a:p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FAAB40-D957-1A74-5005-C48C1A22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19" y="3857414"/>
            <a:ext cx="7590539" cy="2308324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my_id_of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64344-EBE2-6477-4C08-599FB63BB2D6}"/>
              </a:ext>
            </a:extLst>
          </p:cNvPr>
          <p:cNvSpPr txBox="1"/>
          <p:nvPr/>
        </p:nvSpPr>
        <p:spPr>
          <a:xfrm>
            <a:off x="11277599" y="5981072"/>
            <a:ext cx="83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 kettő</a:t>
            </a:r>
          </a:p>
        </p:txBody>
      </p:sp>
    </p:spTree>
    <p:extLst>
      <p:ext uri="{BB962C8B-B14F-4D97-AF65-F5344CB8AC3E}">
        <p14:creationId xmlns:p14="http://schemas.microsoft.com/office/powerpoint/2010/main" val="147599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EA359-E472-BE32-A2BE-5340F2C0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hu-HU" dirty="0"/>
              <a:t>Milyen lett a futásidő?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8CE87-DB7A-8DE6-6238-1E6324BB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08291"/>
            <a:ext cx="5451627" cy="2521377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DD8-8A4C-29A8-142D-49F4A7CB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hu-HU" dirty="0"/>
              <a:t>Itt játszik tust a zenekar.</a:t>
            </a:r>
          </a:p>
          <a:p>
            <a:r>
              <a:rPr lang="hu-HU" dirty="0"/>
              <a:t>35 </a:t>
            </a:r>
            <a:r>
              <a:rPr lang="hu-HU" dirty="0" err="1"/>
              <a:t>ns</a:t>
            </a:r>
            <a:r>
              <a:rPr lang="hu-HU" dirty="0"/>
              <a:t>/L (0.035 </a:t>
            </a:r>
            <a:r>
              <a:rPr lang="el-GR" dirty="0"/>
              <a:t>μ</a:t>
            </a:r>
            <a:r>
              <a:rPr lang="hu-HU" dirty="0"/>
              <a:t>s/L)</a:t>
            </a:r>
          </a:p>
          <a:p>
            <a:r>
              <a:rPr lang="hu-HU" dirty="0"/>
              <a:t>Győztünk; ez már elmegy </a:t>
            </a:r>
            <a:r>
              <a:rPr lang="hu-HU" dirty="0" err="1"/>
              <a:t>cachenek</a:t>
            </a:r>
            <a:endParaRPr lang="hu-HU" dirty="0"/>
          </a:p>
          <a:p>
            <a:pPr lvl="1"/>
            <a:r>
              <a:rPr lang="hu-HU" dirty="0"/>
              <a:t>Főleg ha </a:t>
            </a:r>
            <a:r>
              <a:rPr lang="hu-HU" dirty="0" err="1">
                <a:latin typeface="IBM Plex Mono" panose="020B0509050203000203" pitchFamily="49" charset="0"/>
              </a:rPr>
              <a:t>std</a:t>
            </a:r>
            <a:r>
              <a:rPr lang="hu-HU" dirty="0">
                <a:latin typeface="IBM Plex Mono" panose="020B0509050203000203" pitchFamily="49" charset="0"/>
              </a:rPr>
              <a:t>::</a:t>
            </a:r>
            <a:r>
              <a:rPr lang="hu-HU" dirty="0" err="1">
                <a:latin typeface="IBM Plex Mono" panose="020B0509050203000203" pitchFamily="49" charset="0"/>
              </a:rPr>
              <a:t>stringstream</a:t>
            </a:r>
            <a:r>
              <a:rPr lang="hu-HU" dirty="0"/>
              <a:t> sebességéhez nézzük</a:t>
            </a:r>
          </a:p>
          <a:p>
            <a:r>
              <a:rPr lang="hu-HU" dirty="0" err="1"/>
              <a:t>VTune</a:t>
            </a:r>
            <a:r>
              <a:rPr lang="hu-HU" dirty="0"/>
              <a:t>-ban sem látszik nagyon semmi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6DA931-426E-0DED-CDA2-3A0ABF76B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003586"/>
            <a:ext cx="5451627" cy="252137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5EA5D89-3B82-C9BC-20AD-7E0B19942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008292"/>
            <a:ext cx="5451627" cy="25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6801-B558-415E-0ED2-2931736F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Kontextus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5520-2B46-049C-9C54-91C41206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A programozás alapjai 2 nagy házi feladat</a:t>
            </a:r>
          </a:p>
          <a:p>
            <a:r>
              <a:rPr lang="hu-HU" sz="3200" dirty="0"/>
              <a:t>„Konfiguráció beolvasó”</a:t>
            </a:r>
          </a:p>
          <a:p>
            <a:pPr lvl="1"/>
            <a:r>
              <a:rPr lang="hu-HU" sz="2800" dirty="0"/>
              <a:t>Olvassunk be fájlból</a:t>
            </a:r>
          </a:p>
          <a:p>
            <a:pPr lvl="1"/>
            <a:r>
              <a:rPr lang="hu-HU" sz="2800" dirty="0"/>
              <a:t>.</a:t>
            </a:r>
            <a:r>
              <a:rPr lang="hu-HU" sz="2800" dirty="0" err="1"/>
              <a:t>properties</a:t>
            </a:r>
            <a:r>
              <a:rPr lang="hu-HU" sz="2800" dirty="0"/>
              <a:t> file-hoz hasonló szintaxis</a:t>
            </a:r>
          </a:p>
          <a:p>
            <a:pPr lvl="1"/>
            <a:r>
              <a:rPr lang="hu-HU" sz="2800" dirty="0"/>
              <a:t>Le lehessen kérdezni adott T-ként a beolvasott értéket</a:t>
            </a:r>
          </a:p>
          <a:p>
            <a:pPr lvl="1"/>
            <a:r>
              <a:rPr lang="hu-HU" sz="2800" dirty="0" err="1"/>
              <a:t>Cacheljük</a:t>
            </a:r>
            <a:r>
              <a:rPr lang="hu-HU" sz="2800" dirty="0"/>
              <a:t> el az utolsó lekérdezett típushoz az értéket</a:t>
            </a:r>
          </a:p>
          <a:p>
            <a:pPr lvl="2"/>
            <a:r>
              <a:rPr lang="hu-HU" sz="2000" dirty="0"/>
              <a:t>Milyen típusa van?</a:t>
            </a:r>
          </a:p>
          <a:p>
            <a:pPr lvl="2"/>
            <a:r>
              <a:rPr lang="hu-HU" sz="2000" dirty="0"/>
              <a:t>Honnan tudom megállapítani, hogy megint olyan típust szeretnének lekérdezni?</a:t>
            </a:r>
          </a:p>
          <a:p>
            <a:pPr lvl="2"/>
            <a:r>
              <a:rPr lang="hu-HU" sz="2000" dirty="0"/>
              <a:t>Ismeretlenek fordításkor a típusok</a:t>
            </a:r>
          </a:p>
          <a:p>
            <a:pPr lvl="2"/>
            <a:r>
              <a:rPr lang="hu-HU" sz="2000" dirty="0"/>
              <a:t>Gyors legyen, mert cache</a:t>
            </a:r>
          </a:p>
        </p:txBody>
      </p:sp>
    </p:spTree>
    <p:extLst>
      <p:ext uri="{BB962C8B-B14F-4D97-AF65-F5344CB8AC3E}">
        <p14:creationId xmlns:p14="http://schemas.microsoft.com/office/powerpoint/2010/main" val="10873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3EFB-359B-0D0E-2456-5991396E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 implementálás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D05-F340-2789-1A71-0C91D3C0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Innentől triviális, csak implementálni kell a dinamikus </a:t>
            </a:r>
            <a:r>
              <a:rPr lang="hu-HU" dirty="0" err="1"/>
              <a:t>visitorunkat</a:t>
            </a:r>
            <a:endParaRPr lang="hu-HU" dirty="0"/>
          </a:p>
          <a:p>
            <a:r>
              <a:rPr lang="hu-HU" dirty="0">
                <a:latin typeface="IBM Plex Mono" panose="020B0509050203000203" pitchFamily="49" charset="0"/>
              </a:rPr>
              <a:t>cache </a:t>
            </a:r>
            <a:r>
              <a:rPr lang="hu-HU" dirty="0"/>
              <a:t>képes fogadni a </a:t>
            </a:r>
            <a:r>
              <a:rPr lang="hu-HU" dirty="0" err="1"/>
              <a:t>visitort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35536E-6B76-B821-7790-6E215829D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930343"/>
            <a:ext cx="9027108" cy="2677656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cache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=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~cache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8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F01C-CAB1-2E75-D275-0C980B66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cache típusok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6F02-1A03-961C-5303-3CE53198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Mindenki akinek van </a:t>
            </a:r>
            <a:r>
              <a:rPr lang="hu-HU" dirty="0" err="1"/>
              <a:t>elcachelendő</a:t>
            </a:r>
            <a:r>
              <a:rPr lang="hu-HU" dirty="0"/>
              <a:t> típusa, az csinál egy ilyen osztályt</a:t>
            </a:r>
          </a:p>
          <a:p>
            <a:r>
              <a:rPr lang="hu-HU" dirty="0"/>
              <a:t>Egy dolgot kell implementálni</a:t>
            </a:r>
          </a:p>
          <a:p>
            <a:pPr lvl="1"/>
            <a:r>
              <a:rPr lang="hu-HU" dirty="0"/>
              <a:t>Egy </a:t>
            </a:r>
            <a:r>
              <a:rPr lang="hu-HU" dirty="0" err="1">
                <a:latin typeface="IBM Plex Mono" panose="020B0509050203000203" pitchFamily="49" charset="0"/>
              </a:rPr>
              <a:t>get_value_ptr</a:t>
            </a:r>
            <a:r>
              <a:rPr lang="hu-HU" dirty="0"/>
              <a:t>() konstans tagfüggvény, ami ad egy pointert a tárolt értékre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D216C0-AE82-5BD0-510C-DD067B75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788" y="3429000"/>
            <a:ext cx="6973384" cy="1815882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struct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int_cache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: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visitable_as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&lt;</a:t>
            </a:r>
            <a:r>
              <a:rPr lang="hu-HU" altLang="hu-HU" sz="1600">
                <a:solidFill>
                  <a:srgbClr val="CFD2D5"/>
                </a:solidFill>
                <a:latin typeface="IBM Plex Mono" panose="020B0509050203000203" pitchFamily="49" charset="0"/>
              </a:rPr>
              <a:t>cache, </a:t>
            </a:r>
            <a:r>
              <a:rPr lang="hu-HU" altLang="hu-HU" sz="1600">
                <a:solidFill>
                  <a:srgbClr val="B5B6E3"/>
                </a:solidFill>
                <a:latin typeface="IBM Plex Mono" panose="020B0509050203000203" pitchFamily="49" charset="0"/>
              </a:rPr>
              <a:t>int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_cache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&gt; {</a:t>
            </a:r>
            <a:b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FFC66D"/>
                </a:solidFill>
                <a:latin typeface="IBM Plex Mono" panose="020B0509050203000203" pitchFamily="49" charset="0"/>
              </a:rPr>
              <a:t>int_cache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int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CFD2D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) </a:t>
            </a: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noexcept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: </a:t>
            </a:r>
            <a:r>
              <a:rPr lang="hu-HU" altLang="hu-HU" sz="1600" dirty="0">
                <a:solidFill>
                  <a:srgbClr val="9373A5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9373A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lang="hu-HU" altLang="hu-HU" sz="1600" dirty="0" err="1">
                <a:solidFill>
                  <a:srgbClr val="CFD2D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) { }</a:t>
            </a:r>
            <a:b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</a:br>
            <a:b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const int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* </a:t>
            </a:r>
            <a:r>
              <a:rPr lang="hu-HU" altLang="hu-HU" sz="1600" dirty="0" err="1">
                <a:solidFill>
                  <a:srgbClr val="FFC66D"/>
                </a:solidFill>
                <a:latin typeface="IBM Plex Mono" panose="020B0509050203000203" pitchFamily="49" charset="0"/>
              </a:rPr>
              <a:t>get_value_ptr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() 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const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{ </a:t>
            </a: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return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&amp;</a:t>
            </a:r>
            <a:r>
              <a:rPr lang="hu-HU" altLang="hu-HU" sz="1600" dirty="0">
                <a:solidFill>
                  <a:srgbClr val="9373A5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9373A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;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}</a:t>
            </a:r>
            <a:b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:</a:t>
            </a:r>
            <a:b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int </a:t>
            </a:r>
            <a:r>
              <a:rPr lang="hu-HU" altLang="hu-HU" sz="1600" dirty="0">
                <a:solidFill>
                  <a:srgbClr val="9373A5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9373A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;</a:t>
            </a:r>
            <a:b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}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;</a:t>
            </a:r>
            <a:endParaRPr lang="hu-HU" altLang="hu-HU" sz="3600" dirty="0">
              <a:solidFill>
                <a:schemeClr val="tx1"/>
              </a:solidFill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2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60C0-2C3E-E685-C4FF-F3527A94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cache_visitor_for</a:t>
            </a:r>
            <a:r>
              <a:rPr lang="hu-HU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846F-4745-7209-62C4-E6FE6CF0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Megnézi, hogy olyan típus van-e, amit akar látogatni (T-</a:t>
            </a:r>
            <a:r>
              <a:rPr lang="hu-HU" dirty="0" err="1"/>
              <a:t>hez</a:t>
            </a:r>
            <a:r>
              <a:rPr lang="hu-HU" dirty="0"/>
              <a:t> tartozó cache típus) </a:t>
            </a:r>
          </a:p>
          <a:p>
            <a:r>
              <a:rPr lang="hu-HU" dirty="0"/>
              <a:t>Cache típusokat el lehet tárolni egy </a:t>
            </a:r>
            <a:r>
              <a:rPr lang="hu-HU" dirty="0" err="1"/>
              <a:t>cache_factory</a:t>
            </a:r>
            <a:r>
              <a:rPr lang="hu-HU" dirty="0"/>
              <a:t>&lt;T&gt;-ben</a:t>
            </a:r>
          </a:p>
          <a:p>
            <a:pPr lvl="1"/>
            <a:r>
              <a:rPr lang="hu-HU" dirty="0"/>
              <a:t>Ő felelős T létrehozására </a:t>
            </a:r>
            <a:r>
              <a:rPr lang="hu-HU" dirty="0" err="1"/>
              <a:t>stringből</a:t>
            </a:r>
            <a:endParaRPr lang="hu-HU" dirty="0"/>
          </a:p>
          <a:p>
            <a:pPr lvl="1"/>
            <a:r>
              <a:rPr lang="hu-HU" dirty="0"/>
              <a:t>::</a:t>
            </a:r>
            <a:r>
              <a:rPr lang="hu-HU" dirty="0" err="1"/>
              <a:t>cache_type</a:t>
            </a:r>
            <a:r>
              <a:rPr lang="hu-HU" dirty="0"/>
              <a:t> megmondja a konkrét cache típust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1949F2-13FC-1EDF-EF69-9C62055C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210" y="3601073"/>
            <a:ext cx="7590539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cache_visitor_for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final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&lt;…::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cache_type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cache_type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final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visited.get_value_ptr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valid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!=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nullptr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nullptr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5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FF2F-D953-11CC-1E75-CA512564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F0DB-BDB0-C997-6327-D16C7A2B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feladat:</a:t>
            </a:r>
          </a:p>
          <a:p>
            <a:pPr lvl="1"/>
            <a:r>
              <a:rPr lang="hu-HU" dirty="0">
                <a:hlinkClick r:id="rId2"/>
              </a:rPr>
              <a:t>https://infocpp.iit.bme.hu/hf_otlet</a:t>
            </a:r>
            <a:r>
              <a:rPr lang="hu-HU" dirty="0"/>
              <a:t> listából</a:t>
            </a:r>
          </a:p>
          <a:p>
            <a:pPr lvl="1"/>
            <a:r>
              <a:rPr lang="hu-HU" dirty="0"/>
              <a:t>Konfiguráció beolvasó</a:t>
            </a:r>
          </a:p>
          <a:p>
            <a:r>
              <a:rPr lang="hu-HU" dirty="0"/>
              <a:t>Teljes HF megoldás </a:t>
            </a:r>
          </a:p>
          <a:p>
            <a:pPr lvl="1"/>
            <a:r>
              <a:rPr lang="hu-HU" dirty="0" err="1"/>
              <a:t>JPorta</a:t>
            </a:r>
            <a:r>
              <a:rPr lang="hu-HU" dirty="0"/>
              <a:t> </a:t>
            </a:r>
            <a:r>
              <a:rPr lang="hu-HU" dirty="0" err="1"/>
              <a:t>pszeudo</a:t>
            </a:r>
            <a:r>
              <a:rPr lang="hu-HU" dirty="0"/>
              <a:t> C++17 szupportja* miatt kicsit </a:t>
            </a:r>
            <a:r>
              <a:rPr lang="hu-HU" dirty="0" err="1"/>
              <a:t>elrondult</a:t>
            </a:r>
            <a:r>
              <a:rPr lang="hu-HU" dirty="0"/>
              <a:t> szegény, nem feltétlen ajánlott megnézni; főleg értelmezési szempontból a véges sok #ifdef CPORTA miatt nem ideális</a:t>
            </a:r>
          </a:p>
          <a:p>
            <a:pPr lvl="1"/>
            <a:r>
              <a:rPr lang="hu-HU" dirty="0">
                <a:hlinkClick r:id="rId3"/>
              </a:rPr>
              <a:t>https://github.com/bodand/confy</a:t>
            </a:r>
            <a:endParaRPr lang="hu-HU" dirty="0"/>
          </a:p>
          <a:p>
            <a:r>
              <a:rPr lang="hu-HU" dirty="0"/>
              <a:t>Jól-dokumentált kód a dinamikus </a:t>
            </a:r>
            <a:r>
              <a:rPr lang="hu-HU" dirty="0" err="1"/>
              <a:t>visitorok</a:t>
            </a:r>
            <a:r>
              <a:rPr lang="hu-HU" dirty="0"/>
              <a:t> értelmezésére</a:t>
            </a:r>
          </a:p>
          <a:p>
            <a:pPr lvl="1"/>
            <a:r>
              <a:rPr lang="hu-HU" dirty="0">
                <a:hlinkClick r:id="rId4"/>
              </a:rPr>
              <a:t>https://github.com/bodand/progkonf2022</a:t>
            </a:r>
            <a:endParaRPr lang="hu-HU" dirty="0"/>
          </a:p>
          <a:p>
            <a:pPr lvl="1"/>
            <a:r>
              <a:rPr lang="hu-HU" dirty="0"/>
              <a:t>Előadás fóliák </a:t>
            </a:r>
            <a:r>
              <a:rPr lang="hu-HU"/>
              <a:t>itt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76EE8-7C5C-BECD-786A-235855B6CBBB}"/>
              </a:ext>
            </a:extLst>
          </p:cNvPr>
          <p:cNvSpPr txBox="1"/>
          <p:nvPr/>
        </p:nvSpPr>
        <p:spPr>
          <a:xfrm>
            <a:off x="7683458" y="5977468"/>
            <a:ext cx="440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 Eredetileg C++20-ra írtam… és 17 is alig lett</a:t>
            </a:r>
          </a:p>
        </p:txBody>
      </p:sp>
    </p:spTree>
    <p:extLst>
      <p:ext uri="{BB962C8B-B14F-4D97-AF65-F5344CB8AC3E}">
        <p14:creationId xmlns:p14="http://schemas.microsoft.com/office/powerpoint/2010/main" val="11808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DBA0-A374-A20F-AC7B-6466850A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33EE-5FFB-1FFB-7E2C-DD4575CF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Legyen egy polimorf osztály, akinek kell cache, majd örököl</a:t>
            </a:r>
          </a:p>
          <a:p>
            <a:r>
              <a:rPr lang="hu-HU" sz="2800" dirty="0"/>
              <a:t>Honnan fogjuk tudni, hogy mi van a </a:t>
            </a:r>
            <a:r>
              <a:rPr lang="hu-HU" sz="2800" dirty="0" err="1"/>
              <a:t>cachebe</a:t>
            </a:r>
            <a:r>
              <a:rPr lang="hu-HU" sz="2800" dirty="0"/>
              <a:t>?</a:t>
            </a:r>
          </a:p>
          <a:p>
            <a:pPr lvl="1"/>
            <a:r>
              <a:rPr lang="hu-HU" sz="2400" dirty="0"/>
              <a:t>Eltárolunk valami információt, ami alapján valahogy megkülönböztetünk típusokat</a:t>
            </a:r>
          </a:p>
          <a:p>
            <a:pPr lvl="1"/>
            <a:r>
              <a:rPr lang="hu-HU" sz="2400" dirty="0"/>
              <a:t>Dinamikus típusban benne van majdnem minden, amire szükségünk van</a:t>
            </a:r>
          </a:p>
          <a:p>
            <a:r>
              <a:rPr lang="hu-HU" sz="2800" dirty="0"/>
              <a:t>Hogy tudjuk meg a dinamikus típust?</a:t>
            </a:r>
          </a:p>
          <a:p>
            <a:pPr lvl="1"/>
            <a:r>
              <a:rPr lang="hu-HU" sz="2400" dirty="0" err="1">
                <a:latin typeface="IBM Plex Mono" panose="020B0509050203000203" pitchFamily="49" charset="0"/>
              </a:rPr>
              <a:t>virtual</a:t>
            </a:r>
            <a:r>
              <a:rPr lang="hu-HU" sz="2400" dirty="0">
                <a:latin typeface="IBM Plex Mono" panose="020B0509050203000203" pitchFamily="49" charset="0"/>
              </a:rPr>
              <a:t> int </a:t>
            </a:r>
            <a:r>
              <a:rPr lang="hu-HU" sz="2400" dirty="0" err="1">
                <a:latin typeface="IBM Plex Mono" panose="020B0509050203000203" pitchFamily="49" charset="0"/>
              </a:rPr>
              <a:t>get_type</a:t>
            </a:r>
            <a:r>
              <a:rPr lang="hu-HU" sz="2400" dirty="0">
                <a:latin typeface="IBM Plex Mono" panose="020B0509050203000203" pitchFamily="49" charset="0"/>
              </a:rPr>
              <a:t>() = 0;</a:t>
            </a:r>
          </a:p>
          <a:p>
            <a:pPr lvl="1"/>
            <a:r>
              <a:rPr lang="hu-HU" sz="24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774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6322-A3DC-F10E-0754-E37359C4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IBM Plex Sans" panose="020B0503050203000203" pitchFamily="34" charset="0"/>
              </a:rPr>
              <a:t>Visitor gyorstalpaló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DD1D8D7-0537-2FDE-EA66-2E638C21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>
                <a:latin typeface="IBM Plex Sans" panose="020B0503050203000203" pitchFamily="34" charset="0"/>
              </a:rPr>
              <a:t>BaseVisited</a:t>
            </a:r>
            <a:r>
              <a:rPr lang="hu-HU" sz="2400" dirty="0">
                <a:latin typeface="IBM Plex Sans" panose="020B0503050203000203" pitchFamily="34" charset="0"/>
              </a:rPr>
              <a:t>, Visitor absztrakt</a:t>
            </a:r>
          </a:p>
          <a:p>
            <a:r>
              <a:rPr lang="hu-HU" sz="2400" dirty="0">
                <a:latin typeface="IBM Plex Sans" panose="020B0503050203000203" pitchFamily="34" charset="0"/>
              </a:rPr>
              <a:t>Kétlépéses tánc</a:t>
            </a:r>
          </a:p>
          <a:p>
            <a:pPr lvl="1"/>
            <a:r>
              <a:rPr lang="hu-HU" sz="2000" dirty="0" err="1">
                <a:latin typeface="IBM Plex Mono" panose="020B0509050203000203" pitchFamily="49" charset="0"/>
              </a:rPr>
              <a:t>BaseVisited</a:t>
            </a:r>
            <a:r>
              <a:rPr lang="hu-HU" sz="2000" dirty="0">
                <a:latin typeface="IBM Plex Mono" panose="020B0509050203000203" pitchFamily="49" charset="0"/>
              </a:rPr>
              <a:t>-&gt;</a:t>
            </a:r>
            <a:r>
              <a:rPr lang="hu-HU" sz="2000" dirty="0" err="1">
                <a:latin typeface="IBM Plex Mono" panose="020B0509050203000203" pitchFamily="49" charset="0"/>
              </a:rPr>
              <a:t>accept</a:t>
            </a:r>
            <a:r>
              <a:rPr lang="hu-HU" sz="2000" dirty="0">
                <a:latin typeface="IBM Plex Mono" panose="020B0509050203000203" pitchFamily="49" charset="0"/>
              </a:rPr>
              <a:t>(Visitor)</a:t>
            </a:r>
          </a:p>
          <a:p>
            <a:pPr lvl="1"/>
            <a:r>
              <a:rPr lang="hu-HU" sz="2000" dirty="0" err="1">
                <a:latin typeface="IBM Plex Mono" panose="020B0509050203000203" pitchFamily="49" charset="0"/>
              </a:rPr>
              <a:t>VisitorImpl</a:t>
            </a:r>
            <a:r>
              <a:rPr lang="hu-HU" sz="2000" dirty="0">
                <a:latin typeface="IBM Plex Mono" panose="020B0509050203000203" pitchFamily="49" charset="0"/>
              </a:rPr>
              <a:t>-&gt;</a:t>
            </a:r>
            <a:r>
              <a:rPr lang="hu-HU" sz="2000" dirty="0" err="1">
                <a:latin typeface="IBM Plex Mono" panose="020B0509050203000203" pitchFamily="49" charset="0"/>
              </a:rPr>
              <a:t>visit</a:t>
            </a:r>
            <a:r>
              <a:rPr lang="hu-HU" sz="2000" dirty="0">
                <a:latin typeface="IBM Plex Mono" panose="020B0509050203000203" pitchFamily="49" charset="0"/>
              </a:rPr>
              <a:t>(</a:t>
            </a:r>
            <a:r>
              <a:rPr lang="hu-HU" sz="2000" dirty="0" err="1">
                <a:latin typeface="IBM Plex Mono" panose="020B0509050203000203" pitchFamily="49" charset="0"/>
              </a:rPr>
              <a:t>Derived</a:t>
            </a:r>
            <a:r>
              <a:rPr lang="hu-HU" sz="2000" i="1" dirty="0" err="1">
                <a:latin typeface="IBM Plex Mono" panose="020B0509050203000203" pitchFamily="49" charset="0"/>
              </a:rPr>
              <a:t>N</a:t>
            </a:r>
            <a:r>
              <a:rPr lang="hu-HU" sz="2000" dirty="0">
                <a:latin typeface="IBM Plex Mono" panose="020B0509050203000203" pitchFamily="49" charset="0"/>
              </a:rPr>
              <a:t>)</a:t>
            </a:r>
          </a:p>
          <a:p>
            <a:r>
              <a:rPr lang="hu-HU" sz="2800" dirty="0">
                <a:latin typeface="IBM Plex Sans" panose="020B0503050203000203" pitchFamily="34" charset="0"/>
              </a:rPr>
              <a:t>Zárja az osztályhalmazt!</a:t>
            </a:r>
          </a:p>
          <a:p>
            <a:pPr marL="0" indent="0">
              <a:buNone/>
            </a:pPr>
            <a:endParaRPr lang="hu-HU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757F10-B40E-7088-E0E3-5B741779F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8925" y="1956536"/>
            <a:ext cx="5880783" cy="27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9EE6-0BBC-710E-CAE5-A97CA923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Kinyitjuk!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ECC5-D4C8-A55A-2202-3C741CBD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Válasszuk szét a Visitort jelölő osztályt, és egy adott típust látogató osztályt</a:t>
            </a: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50A369-4BF8-A9E0-EE1B-38FCBC5C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801" y="2635911"/>
            <a:ext cx="8003357" cy="347787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=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*) =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hu-HU" altLang="hu-HU" sz="2000" dirty="0">
                <a:solidFill>
                  <a:srgbClr val="CFD2D5"/>
                </a:solidFill>
                <a:latin typeface="IBM Plex Mono" panose="020B0509050203000203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000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sz="20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10DA-5283-0A7E-7595-680B70DD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Paraméterezett </a:t>
            </a:r>
            <a:r>
              <a:rPr lang="hu-HU" dirty="0" err="1"/>
              <a:t>visitor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8B79-CBB6-38B8-40AF-1FBA2A99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Átveszünk típusokat 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lang="hu-HU" altLang="hu-HU" dirty="0">
                <a:latin typeface="IBM Plex Mono" panose="020B0509050203000203" pitchFamily="49" charset="0"/>
              </a:rPr>
              <a:t>... </a:t>
            </a:r>
            <a:r>
              <a:rPr lang="hu-HU" altLang="hu-HU" dirty="0" err="1">
                <a:latin typeface="IBM Plex Mono" panose="020B0509050203000203" pitchFamily="49" charset="0"/>
              </a:rPr>
              <a:t>Ts</a:t>
            </a:r>
            <a:r>
              <a:rPr lang="hu-HU" altLang="hu-HU" dirty="0"/>
              <a:t>)</a:t>
            </a:r>
            <a:endParaRPr lang="hu-HU" dirty="0"/>
          </a:p>
          <a:p>
            <a:r>
              <a:rPr lang="hu-HU" dirty="0"/>
              <a:t>Minden kapott típusra, öröklünk </a:t>
            </a:r>
            <a:r>
              <a:rPr lang="hu-HU" dirty="0" err="1"/>
              <a:t>visitor_impl</a:t>
            </a:r>
            <a:r>
              <a:rPr lang="hu-HU" dirty="0"/>
              <a:t>&lt;&gt; adott típussal paraméterezett sablon-</a:t>
            </a:r>
            <a:r>
              <a:rPr lang="hu-HU" dirty="0" err="1"/>
              <a:t>példányosításából</a:t>
            </a:r>
            <a:endParaRPr lang="hu-HU" dirty="0"/>
          </a:p>
          <a:p>
            <a:r>
              <a:rPr lang="hu-HU" dirty="0"/>
              <a:t>Pl. </a:t>
            </a:r>
            <a:r>
              <a:rPr lang="hu-HU" dirty="0" err="1">
                <a:latin typeface="IBM Plex Mono" panose="020B0509050203000203" pitchFamily="49" charset="0"/>
              </a:rPr>
              <a:t>Ts</a:t>
            </a:r>
            <a:r>
              <a:rPr lang="hu-HU" dirty="0">
                <a:latin typeface="IBM Plex Mono" panose="020B0509050203000203" pitchFamily="49" charset="0"/>
              </a:rPr>
              <a:t> = Derived1, Derived2</a:t>
            </a:r>
            <a:r>
              <a:rPr lang="hu-HU" dirty="0"/>
              <a:t> </a:t>
            </a:r>
          </a:p>
          <a:p>
            <a:r>
              <a:rPr lang="hu-HU" dirty="0"/>
              <a:t> =&gt; </a:t>
            </a:r>
            <a:r>
              <a:rPr lang="hu-HU" dirty="0" err="1">
                <a:latin typeface="IBM Plex Mono" panose="020B0509050203000203" pitchFamily="49" charset="0"/>
              </a:rPr>
              <a:t>visitor_impl</a:t>
            </a:r>
            <a:r>
              <a:rPr lang="hu-HU" dirty="0">
                <a:latin typeface="IBM Plex Mono" panose="020B0509050203000203" pitchFamily="49" charset="0"/>
              </a:rPr>
              <a:t>&lt;Derived1&gt;, </a:t>
            </a:r>
            <a:r>
              <a:rPr lang="hu-HU" dirty="0" err="1">
                <a:latin typeface="IBM Plex Mono" panose="020B0509050203000203" pitchFamily="49" charset="0"/>
              </a:rPr>
              <a:t>visitor_impl</a:t>
            </a:r>
            <a:r>
              <a:rPr lang="hu-HU" dirty="0">
                <a:latin typeface="IBM Plex Mono" panose="020B0509050203000203" pitchFamily="49" charset="0"/>
              </a:rPr>
              <a:t>&lt;Derived2&gt;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07587A-4175-76AD-9ECD-60747204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718" y="4158510"/>
            <a:ext cx="7358563" cy="156966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...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... {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hu-HU" altLang="hu-HU" sz="2400" dirty="0">
                <a:solidFill>
                  <a:srgbClr val="CC7832"/>
                </a:solidFill>
                <a:latin typeface="IBM Plex Mono" panose="020B0509050203000203" pitchFamily="49" charset="0"/>
              </a:rPr>
              <a:t>;</a:t>
            </a:r>
            <a:endParaRPr kumimoji="0" lang="hu-HU" altLang="hu-H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6475-BFF2-4EC0-79BF-33D6CB82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visitable_as</a:t>
            </a:r>
            <a:r>
              <a:rPr lang="hu-HU" dirty="0"/>
              <a:t>&lt;</a:t>
            </a:r>
            <a:r>
              <a:rPr lang="hu-HU" dirty="0" err="1"/>
              <a:t>Base</a:t>
            </a:r>
            <a:r>
              <a:rPr lang="hu-HU" dirty="0"/>
              <a:t>, 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31A-3814-8F28-7980-CBA16401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Segédosztály, ami implementálja, amit manuálisan kéne</a:t>
            </a:r>
          </a:p>
          <a:p>
            <a:pPr lvl="1"/>
            <a:r>
              <a:rPr lang="hu-HU" dirty="0"/>
              <a:t>Klasszikus </a:t>
            </a:r>
            <a:r>
              <a:rPr lang="hu-HU" dirty="0" err="1"/>
              <a:t>visitornál</a:t>
            </a:r>
            <a:r>
              <a:rPr lang="hu-HU" dirty="0"/>
              <a:t> is használható, de ott nincs akkora </a:t>
            </a:r>
            <a:r>
              <a:rPr lang="hu-HU" dirty="0" err="1"/>
              <a:t>jelentőssége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sz="2000" dirty="0">
              <a:solidFill>
                <a:srgbClr val="CC7832"/>
              </a:solidFill>
              <a:latin typeface="IBM Plex Mono" panose="020B0509050203000203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49FEE6-7A93-4075-3877-70F971B8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490" y="2878077"/>
            <a:ext cx="9041019" cy="341632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using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dyn_vtor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dynamic_cast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&lt;T&gt;*&gt;(&amp;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dyn_vtor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-&gt;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B4AD-CB55-AB44-9AC0-02ADB999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 a dinamikus </a:t>
            </a:r>
            <a:r>
              <a:rPr lang="hu-HU" dirty="0" err="1"/>
              <a:t>visitorunk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4CDD13-3A62-9440-4E08-081CF6379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343" y="2186963"/>
            <a:ext cx="10139314" cy="341632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cnt_visitor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&lt;der1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der2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der3&gt; {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(der1*)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 ++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der1_cnt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(der2*)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 ++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der2_cnt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(der3*)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 ++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der3_cnt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size_t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der1_cnt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size_t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der2_cnt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size_t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der3_cnt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counter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1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DB6-06EB-F473-3F6D-DFF01E79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gyors?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40C4-2AC2-797B-2E6F-621D7B13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76472" cy="4023360"/>
          </a:xfrm>
        </p:spPr>
        <p:txBody>
          <a:bodyPr/>
          <a:lstStyle/>
          <a:p>
            <a:r>
              <a:rPr lang="hu-HU" dirty="0"/>
              <a:t>Nem az</a:t>
            </a:r>
          </a:p>
          <a:p>
            <a:r>
              <a:rPr lang="hu-HU" dirty="0"/>
              <a:t>~2.35 </a:t>
            </a:r>
            <a:r>
              <a:rPr lang="el-GR" dirty="0"/>
              <a:t>μ</a:t>
            </a:r>
            <a:r>
              <a:rPr lang="hu-HU" dirty="0"/>
              <a:t>s/látogatás (2350 </a:t>
            </a:r>
            <a:r>
              <a:rPr lang="hu-HU" dirty="0" err="1"/>
              <a:t>ns</a:t>
            </a:r>
            <a:r>
              <a:rPr lang="hu-HU" dirty="0"/>
              <a:t>/L)</a:t>
            </a:r>
          </a:p>
          <a:p>
            <a:r>
              <a:rPr lang="hu-HU" dirty="0"/>
              <a:t>Mi tart ennyi ideig?</a:t>
            </a:r>
          </a:p>
          <a:p>
            <a:pPr lvl="1"/>
            <a:r>
              <a:rPr lang="hu-HU" dirty="0"/>
              <a:t>Intel </a:t>
            </a:r>
            <a:r>
              <a:rPr lang="hu-HU" dirty="0" err="1"/>
              <a:t>VTune</a:t>
            </a:r>
            <a:endParaRPr lang="hu-HU" dirty="0"/>
          </a:p>
          <a:p>
            <a:r>
              <a:rPr lang="hu-HU" dirty="0"/>
              <a:t>A </a:t>
            </a:r>
            <a:r>
              <a:rPr lang="hu-HU" sz="18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dynamic_cast</a:t>
            </a:r>
            <a:r>
              <a:rPr lang="hu-HU" sz="18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dirty="0"/>
              <a:t>a ludas</a:t>
            </a:r>
          </a:p>
          <a:p>
            <a:pPr lvl="1"/>
            <a:r>
              <a:rPr lang="hu-HU" dirty="0"/>
              <a:t>~400× többet futott a </a:t>
            </a:r>
            <a:br>
              <a:rPr lang="hu-HU" dirty="0"/>
            </a:br>
            <a:r>
              <a:rPr lang="hu-HU" dirty="0" err="1"/>
              <a:t>dynamic_cast</a:t>
            </a:r>
            <a:r>
              <a:rPr lang="hu-HU" dirty="0"/>
              <a:t> kódja, mint a mi</a:t>
            </a:r>
            <a:br>
              <a:rPr lang="hu-HU" dirty="0"/>
            </a:br>
            <a:r>
              <a:rPr lang="hu-HU" dirty="0"/>
              <a:t>„fontos” kódunk</a:t>
            </a:r>
          </a:p>
          <a:p>
            <a:pPr lvl="1"/>
            <a:r>
              <a:rPr lang="hu-HU" dirty="0"/>
              <a:t>Kerüljük!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88334-F403-E981-5208-5F37303E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30" y="1845734"/>
            <a:ext cx="60769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778</TotalTime>
  <Words>2454</Words>
  <Application>Microsoft Office PowerPoint</Application>
  <PresentationFormat>Widescreen</PresentationFormat>
  <Paragraphs>151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Amasis MT Pro Black</vt:lpstr>
      <vt:lpstr>Calibri</vt:lpstr>
      <vt:lpstr>Calibri Light</vt:lpstr>
      <vt:lpstr>IBM Plex Mono</vt:lpstr>
      <vt:lpstr>IBM Plex Sans</vt:lpstr>
      <vt:lpstr>Retrospect</vt:lpstr>
      <vt:lpstr>Típushelyes cachelés</vt:lpstr>
      <vt:lpstr>Kontextus</vt:lpstr>
      <vt:lpstr>Cache</vt:lpstr>
      <vt:lpstr>Visitor gyorstalpaló</vt:lpstr>
      <vt:lpstr>Kinyitjuk!</vt:lpstr>
      <vt:lpstr>Paraméterezett visitor</vt:lpstr>
      <vt:lpstr>visitable_as&lt;Base, T&gt;</vt:lpstr>
      <vt:lpstr>Kész a dinamikus visitorunk </vt:lpstr>
      <vt:lpstr>Milyen gyors?</vt:lpstr>
      <vt:lpstr>Lekasztolás helyett virtuális függvények</vt:lpstr>
      <vt:lpstr>Visitor is változik</vt:lpstr>
      <vt:lpstr>visitable_as viszont egyszerűbb</vt:lpstr>
      <vt:lpstr>Jobb lett?</vt:lpstr>
      <vt:lpstr>Lehetne még ennél is jobb?</vt:lpstr>
      <vt:lpstr>Dobjuk ki tehát std::type_info-t</vt:lpstr>
      <vt:lpstr>my_typeid</vt:lpstr>
      <vt:lpstr>my_type&lt;T&gt;</vt:lpstr>
      <vt:lpstr>Módosítások </vt:lpstr>
      <vt:lpstr>Milyen lett a futásidő?</vt:lpstr>
      <vt:lpstr>Cache implementálás</vt:lpstr>
      <vt:lpstr>Konkrét cache típusok</vt:lpstr>
      <vt:lpstr>cache_visitor_for&lt;T&gt;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Típushelyes cachelés</dc:title>
  <dc:creator>András Bodor</dc:creator>
  <cp:lastModifiedBy>András Bodor</cp:lastModifiedBy>
  <cp:revision>41</cp:revision>
  <dcterms:created xsi:type="dcterms:W3CDTF">2022-10-07T22:32:15Z</dcterms:created>
  <dcterms:modified xsi:type="dcterms:W3CDTF">2022-10-11T17:59:49Z</dcterms:modified>
</cp:coreProperties>
</file>