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"/>
  </p:notesMasterIdLst>
  <p:handoutMasterIdLst>
    <p:handoutMasterId r:id="rId33"/>
  </p:handoutMasterIdLst>
  <p:sldIdLst>
    <p:sldId id="554" r:id="rId4"/>
    <p:sldId id="461" r:id="rId5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43" r:id="rId23"/>
    <p:sldId id="539" r:id="rId24"/>
    <p:sldId id="540" r:id="rId25"/>
    <p:sldId id="544" r:id="rId26"/>
    <p:sldId id="545" r:id="rId27"/>
    <p:sldId id="546" r:id="rId28"/>
    <p:sldId id="547" r:id="rId29"/>
    <p:sldId id="548" r:id="rId30"/>
    <p:sldId id="549" r:id="rId31"/>
    <p:sldId id="55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8697" autoAdjust="0"/>
  </p:normalViewPr>
  <p:slideViewPr>
    <p:cSldViewPr snapToGrid="0">
      <p:cViewPr varScale="1">
        <p:scale>
          <a:sx n="103" d="100"/>
          <a:sy n="103" d="100"/>
        </p:scale>
        <p:origin x="894" y="102"/>
      </p:cViewPr>
      <p:guideLst>
        <p:guide orient="horz" pos="20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2699-D5BD-48BB-A6FB-066B1FED9C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C915B-FA71-4103-ACE7-6EA8154077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213FB-FFB8-41A6-8874-6CA8A34E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5995" y="3021116"/>
            <a:ext cx="9511645" cy="1150408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443-C26C-4235-91BE-FF2C464EFFFE}" type="datetime6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4CD-4214-4C34-9B28-8256B19EB136}" type="datetime6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FA24-7AB3-434B-9574-0BA86D503491}" type="datetime6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C589-7F3C-4B60-90E2-A223F1813E3E}" type="datetime6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6D4-3D42-4E3D-84D1-49A7AD9AF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5F1-9457-4647-8C1C-2FC6013CBCFC}" type="datetime6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7AFC-1E3A-40C3-B289-CE79330E4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7C63-736E-492C-8224-63A4AC89362C}" type="datetime6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AE74-DAEB-477D-AE32-CBBD4483146A}" type="datetime6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7AFC-1E3A-40C3-B289-CE79330E4B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3"/>
          <p:cNvSpPr>
            <a:spLocks noGrp="1"/>
          </p:cNvSpPr>
          <p:nvPr/>
        </p:nvSpPr>
        <p:spPr>
          <a:xfrm>
            <a:off x="1873250" y="150495"/>
            <a:ext cx="860679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微软雅黑" charset="-122"/>
                <a:ea typeface="微软雅黑" charset="-122"/>
                <a:cs typeface="微软雅黑" charset="-122"/>
              </a:rPr>
              <a:t>2020</a:t>
            </a:r>
            <a:r>
              <a:rPr lang="zh-CN" altLang="en-US" sz="3200" b="1"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lang="en-US" altLang="zh-CN" sz="3200" b="1">
                <a:latin typeface="微软雅黑" charset="-122"/>
                <a:ea typeface="微软雅黑" charset="-122"/>
                <a:cs typeface="微软雅黑" charset="-122"/>
              </a:rPr>
              <a:t>Postgre</a:t>
            </a:r>
            <a:r>
              <a:rPr lang="en-US" altLang="zh-CN" sz="3200" b="1">
                <a:solidFill>
                  <a:schemeClr val="accent1"/>
                </a:solidFill>
                <a:latin typeface="微软雅黑" charset="-122"/>
                <a:ea typeface="微软雅黑" charset="-122"/>
                <a:cs typeface="微软雅黑" charset="-122"/>
              </a:rPr>
              <a:t>SQL</a:t>
            </a:r>
            <a:r>
              <a:rPr lang="zh-CN" altLang="en-US" sz="3200" b="1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中文社区</a:t>
            </a:r>
            <a:r>
              <a:rPr lang="zh-CN" sz="3200" b="1">
                <a:latin typeface="微软雅黑" charset="-122"/>
                <a:ea typeface="微软雅黑" charset="-122"/>
                <a:cs typeface="微软雅黑" charset="-122"/>
              </a:rPr>
              <a:t>钉钉线上直播活动</a:t>
            </a:r>
            <a:endParaRPr lang="zh-CN" sz="3200" b="1"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0" name="图片 9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224790"/>
            <a:ext cx="726440" cy="749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75835" y="1475105"/>
            <a:ext cx="33134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accent1"/>
                </a:solidFill>
              </a:rPr>
              <a:t>今日直播主题</a:t>
            </a:r>
            <a:endParaRPr lang="zh-CN" altLang="en-US" sz="4000" b="1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49843" y="2729230"/>
            <a:ext cx="77654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sz="4400" b="1" smtClean="0">
                <a:latin typeface="+mj-ea"/>
                <a:sym typeface="+mn-ea"/>
              </a:rPr>
              <a:t>  </a:t>
            </a:r>
            <a:r>
              <a:rPr kumimoji="1" sz="4400" b="1" smtClean="0">
                <a:latin typeface="+mj-ea"/>
                <a:sym typeface="+mn-ea"/>
              </a:rPr>
              <a:t>数据库分区与PG分区表介绍</a:t>
            </a:r>
            <a:r>
              <a:rPr kumimoji="1" lang="zh-CN" altLang="en-US" sz="4400" dirty="0" smtClean="0">
                <a:latin typeface="+mj-ea"/>
                <a:sym typeface="+mn-ea"/>
              </a:rPr>
              <a:t>         </a:t>
            </a:r>
            <a:endParaRPr lang="zh-CN" altLang="en-US" sz="4400" b="1"/>
          </a:p>
        </p:txBody>
      </p:sp>
      <p:sp>
        <p:nvSpPr>
          <p:cNvPr id="15" name="文本框 14"/>
          <p:cNvSpPr txBox="1"/>
          <p:nvPr/>
        </p:nvSpPr>
        <p:spPr>
          <a:xfrm>
            <a:off x="7596505" y="6313170"/>
            <a:ext cx="4571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accent5"/>
                </a:solidFill>
              </a:rPr>
              <a:t>        </a:t>
            </a:r>
            <a:r>
              <a:rPr lang="zh-CN" altLang="en-US" sz="2000" b="1">
                <a:solidFill>
                  <a:schemeClr val="accent1"/>
                </a:solidFill>
              </a:rPr>
              <a:t>扫描钉钉直播二维码，免费看直播</a:t>
            </a:r>
            <a:endParaRPr lang="zh-CN" altLang="en-US" sz="2000" b="1">
              <a:solidFill>
                <a:schemeClr val="accent1"/>
              </a:solidFill>
            </a:endParaRPr>
          </a:p>
        </p:txBody>
      </p:sp>
      <p:pic>
        <p:nvPicPr>
          <p:cNvPr id="16" name="图片 15" descr="PG直播群新二维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090" y="4159250"/>
            <a:ext cx="1860550" cy="18923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262755" y="4044950"/>
            <a:ext cx="4339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        </a:t>
            </a:r>
            <a:r>
              <a:rPr lang="zh-CN" altLang="en-US" sz="2800" b="1"/>
              <a:t>分享嘉宾：李正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415290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分区表优点</a:t>
            </a:r>
            <a:r>
              <a:rPr lang="en-US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性能体现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376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大部分的DB查询是获取表中一条或几条的数据。如果所有的数据都堆在一起，相当于全部数据中选一；而分区表的概念是将数据分片存储，只需要再特定的分片中选择符合条件的数据，相当于在部分数据中选一。例：在100人中找1人和10人中找1人的难易程度。</a:t>
            </a:r>
            <a:endParaRPr lang="zh-CN" altLang="en-US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endParaRPr lang="zh-CN" altLang="en-US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分区表的索引也是分区的。相当于10000索引项中找1项和100个索引项中找1项的难易程度对比。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415290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分区表优点</a:t>
            </a:r>
            <a:r>
              <a:rPr lang="en-US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vacuum工作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252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更新和删除的行会导致最终需要清理的死元组，vacuum进程会遍历整个表找出死元组并进行处理，表越大，此过程所需的时间越长，使用的系统资源就越多。即使90％的表格是不变的数据，每次运行vacuum时都必须对其进行扫描。而分区表可能只需要处理达到vacuum条件的小表，效率更高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415290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分区表优点</a:t>
            </a:r>
            <a:r>
              <a:rPr lang="en-US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数据清理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499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清理条件：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000" dirty="0">
                <a:latin typeface="+mj-ea"/>
                <a:ea typeface="+mj-ea"/>
              </a:rPr>
              <a:t>delete from test_table where created_time &lt; '2019-01-01';</a:t>
            </a:r>
            <a:endParaRPr lang="zh-CN" altLang="en-US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非分区表：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000" dirty="0">
                <a:latin typeface="+mj-ea"/>
                <a:ea typeface="+mj-ea"/>
              </a:rPr>
              <a:t>delete from test_table where id in (select id from test_table where created_time &lt; '2019-01-01' limit 5000); \watch 1</a:t>
            </a:r>
            <a:endParaRPr lang="zh-CN" altLang="en-US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分区表：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000" dirty="0">
                <a:latin typeface="+mj-ea"/>
                <a:ea typeface="+mj-ea"/>
              </a:rPr>
              <a:t>alter table test_table detach partition test_table_p2019 ;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000" dirty="0">
                <a:latin typeface="+mj-ea"/>
                <a:ea typeface="+mj-ea"/>
              </a:rPr>
              <a:t>drop table test_table_p2019;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553021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分区表优点</a:t>
            </a:r>
            <a:r>
              <a:rPr lang="en-US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表（索引）膨胀问题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191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000" dirty="0">
                <a:latin typeface="+mj-ea"/>
                <a:ea typeface="+mj-ea"/>
              </a:rPr>
              <a:t>repack操作是消除表（索引）膨胀的操作，其原理就是重建表（索引）。重建子表（索引）的效率，比重建父表（索引）的效率高。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分区表使用与注意事项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-父表与子表的概念及操作</a:t>
            </a:r>
            <a:endParaRPr lang="en-US" altLang="zh-CN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+mj-ea"/>
                <a:ea typeface="+mj-ea"/>
              </a:rPr>
              <a:t>主表/父表/Master Table　该表是创建子表的模板。它是一个正常的普通表，但并不储存任何数据。</a:t>
            </a:r>
            <a:endParaRPr lang="zh-CN" altLang="en-US" sz="18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+mj-ea"/>
                <a:ea typeface="+mj-ea"/>
              </a:rPr>
              <a:t>子表/分区表/Child Table/Partition Table　这些表继承并属于一个主表。子表中存储所有的数据。主表与分区表属于一对多的关系，也就是说，一个主表包含多个分区表，而一个分区表只从属于一个主表</a:t>
            </a:r>
            <a:endParaRPr lang="zh-CN" altLang="en-US" sz="18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+mj-ea"/>
                <a:ea typeface="+mj-ea"/>
              </a:rPr>
              <a:t>分区键/Partition Key  分区键是定义分区的关键数据。在子表中，分区键必须满足特点的条件。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alter table tbl_list detach partition tbl_list_0 ;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alter table tbl_list attach partition tbl_list_0 for values in (0);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分区表使用与注意事项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-default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分区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394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向主表写入数据，会根据分区规则自动存储到对应的子表。如果写入的数据没有对应的分区规则，在PostgreSQL 11中，添加了DEFAULT子表，用于存储没有对应分区规则的数据。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注意点：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- 无法在分区表中指定多个DEFAULT分区；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- 具有与DEFAULT分区中的元组相同的分区键值的分区不能添加；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- 将现有表附加为DEFAULT分区时，如果现有表元组满足现有分区的分区规则，则不能添加。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- 无法为HASH分区表指定DEFAULT分区。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分区表使用与注意事项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新建索引与索引继承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523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主表有索引，新建子表时，子表会继承主表上的索引。但是如果在主表上新建索引，则不能使用concurrently关键字，解决方法是先在子表上建索引，再在主表上建索引。</a:t>
            </a:r>
            <a:endParaRPr lang="zh-CN" altLang="en-US" sz="12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--错误</a:t>
            </a:r>
            <a:endParaRPr lang="zh-CN" altLang="en-US" sz="12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postgres=# create index CONCURRENTLY ON tbl_list(dval);</a:t>
            </a:r>
            <a:endParaRPr lang="zh-CN" altLang="en-US" sz="12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ERROR:  cannot create index on partitioned table "tbl_list" concurrently</a:t>
            </a:r>
            <a:endParaRPr lang="zh-CN" altLang="en-US" sz="12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--解决方法</a:t>
            </a:r>
            <a:endParaRPr lang="zh-CN" altLang="en-US" sz="12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postgres=# create index CONCURRENTLY on tbl_list_0 (dval);</a:t>
            </a:r>
            <a:endParaRPr lang="zh-CN" altLang="en-US" sz="12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CREATE INDEX</a:t>
            </a:r>
            <a:endParaRPr lang="zh-CN" altLang="en-US" sz="12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postgres=# create index CONCURRENTLY on tbl_list_1_2 (dval);</a:t>
            </a:r>
            <a:endParaRPr lang="zh-CN" altLang="en-US" sz="12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CREATE INDEX</a:t>
            </a:r>
            <a:endParaRPr lang="zh-CN" altLang="en-US" sz="12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postgres=# create index CONCURRENTLY on tbl_list_default (dval);</a:t>
            </a:r>
            <a:endParaRPr lang="zh-CN" altLang="en-US" sz="12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CREATE INDEX</a:t>
            </a:r>
            <a:endParaRPr lang="zh-CN" altLang="en-US" sz="12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postgres=# create index on tbl_list (dval);</a:t>
            </a:r>
            <a:endParaRPr lang="zh-CN" altLang="en-US" sz="12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+mj-ea"/>
                <a:ea typeface="+mj-ea"/>
              </a:rPr>
              <a:t>CREATE INDEX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分区表使用与注意事项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更新分区键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252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endParaRPr lang="en-US" altLang="zh-CN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en-US" altLang="zh-CN" sz="2000" dirty="0">
                <a:latin typeface="+mj-ea"/>
                <a:ea typeface="+mj-ea"/>
              </a:rPr>
              <a:t>PG11</a:t>
            </a:r>
            <a:r>
              <a:rPr lang="zh-CN" altLang="en-US" sz="2000" dirty="0">
                <a:latin typeface="+mj-ea"/>
                <a:ea typeface="+mj-ea"/>
              </a:rPr>
              <a:t>可以执行UPDATE语句更新分区键，将元组移动到另一个分区。 在PostgreSQL 10中，UPDATE语句改变partition-key列的值失败，但在PostgreSQL 11中它会将元组移动到另一个分区。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分区表使用与注意事项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主键与唯一键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437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000" dirty="0">
                <a:latin typeface="+mj-ea"/>
                <a:ea typeface="+mj-ea"/>
              </a:rPr>
              <a:t>主表上的主键和唯一键必须包含分区键。这个可以理解，因为数据分布在各个分区表中，不能保证全局唯一性。而不同分区表的分区键值互不相同，因此主键与唯一键必须包含分区键。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000" dirty="0">
                <a:latin typeface="+mj-ea"/>
                <a:ea typeface="+mj-ea"/>
              </a:rPr>
              <a:t>--错误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000" dirty="0">
                <a:latin typeface="+mj-ea"/>
                <a:ea typeface="+mj-ea"/>
              </a:rPr>
              <a:t>postgres=# create unique index ON tbl_range(ival);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000" dirty="0">
                <a:latin typeface="+mj-ea"/>
                <a:ea typeface="+mj-ea"/>
              </a:rPr>
              <a:t>ERROR:  insufficient columns in UNIQUE constraint definition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000" dirty="0">
                <a:latin typeface="+mj-ea"/>
                <a:ea typeface="+mj-ea"/>
              </a:rPr>
              <a:t>描述:  UNIQUE constraint on table "tbl_range" lacks column "dval" which is part of the partition key.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96031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分区表使用与注意事项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-多大的表必须分区及各分区表的大小</a:t>
            </a:r>
            <a:endParaRPr lang="en-US" altLang="zh-CN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363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400" dirty="0">
                <a:latin typeface="+mj-ea"/>
                <a:ea typeface="+mj-ea"/>
              </a:rPr>
              <a:t>没有强制规则来规定多大的表必须分区，对于某些表，30GB可能开始需要分区，对于较低负载的表，可能是1TB。建议DBA根据各厂的业务特性和硬件性能考虑多大的表需要分区，建议SSD硬盘在单表接近40GB时开始考虑分区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704"/>
            <a:ext cx="245110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9900"/>
                </a:solidFill>
                <a:latin typeface="+mj-ea"/>
                <a:ea typeface="+mj-ea"/>
              </a:rPr>
              <a:t>目录</a:t>
            </a:r>
            <a:endParaRPr lang="zh-CN" altLang="en-US" sz="2800" b="1" dirty="0">
              <a:solidFill>
                <a:srgbClr val="FF9900"/>
              </a:solidFill>
              <a:latin typeface="+mj-ea"/>
              <a:ea typeface="+mj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3379434" y="963981"/>
            <a:ext cx="5432841" cy="493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000" b="1" dirty="0">
                <a:latin typeface="+mj-ea"/>
                <a:ea typeface="+mj-ea"/>
              </a:rPr>
              <a:t>数据库分区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- 数据库分区介绍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- 数据库分区分区形式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- 数据库分区分区优点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000" b="1" dirty="0">
                <a:latin typeface="+mj-ea"/>
                <a:ea typeface="+mj-ea"/>
              </a:rPr>
              <a:t>PG分区表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- 分区表介绍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- 分区表设计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- 分区表优点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- 分区表使用方法与注意事项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000" b="1" dirty="0">
                <a:latin typeface="+mj-ea"/>
                <a:ea typeface="+mj-ea"/>
              </a:rPr>
              <a:t>PG普通表改分区表</a:t>
            </a:r>
            <a:endParaRPr lang="zh-CN" altLang="en-US" sz="20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分区表使用与注意事项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enable_partition_pruning参数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855" y="982980"/>
            <a:ext cx="8669655" cy="5373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+mj-ea"/>
                <a:ea typeface="+mj-ea"/>
                <a:sym typeface="+mn-ea"/>
              </a:rPr>
              <a:t>PG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普通表改分区表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4250" y="982345"/>
            <a:ext cx="836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83615" y="982345"/>
            <a:ext cx="105549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某流水表在设计之初数据量预估错误，没有设计为分区表，现有数据created_time为2018-01-01到2018-06-16，还在持续写入。我们这个例子用来演示流水表如何改为按时间的分区表。表结构：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2550795"/>
            <a:ext cx="8164830" cy="198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+mj-ea"/>
                <a:ea typeface="+mj-ea"/>
                <a:sym typeface="+mn-ea"/>
              </a:rPr>
              <a:t>PG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普通表改分区表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-建立流水表主表</a:t>
            </a:r>
            <a:endParaRPr lang="en-US" altLang="zh-CN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4250" y="982345"/>
            <a:ext cx="836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2030095"/>
            <a:ext cx="10368915" cy="279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+mj-ea"/>
                <a:ea typeface="+mj-ea"/>
                <a:sym typeface="+mn-ea"/>
              </a:rPr>
              <a:t>PG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普通表改分区表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现流水表主键修改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4250" y="982345"/>
            <a:ext cx="836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360" y="982980"/>
            <a:ext cx="8463915" cy="514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+mj-ea"/>
                <a:ea typeface="+mj-ea"/>
                <a:sym typeface="+mn-ea"/>
              </a:rPr>
              <a:t>PG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普通表改分区表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现流水表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check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条件添加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4250" y="982345"/>
            <a:ext cx="836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2368550"/>
            <a:ext cx="9865360" cy="212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+mj-ea"/>
                <a:ea typeface="+mj-ea"/>
                <a:sym typeface="+mn-ea"/>
              </a:rPr>
              <a:t>PG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普通表改分区表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现流水表改为流水表主表的子表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4250" y="982345"/>
            <a:ext cx="836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710" y="982345"/>
            <a:ext cx="9974580" cy="4008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+mj-ea"/>
                <a:ea typeface="+mj-ea"/>
                <a:sym typeface="+mn-ea"/>
              </a:rPr>
              <a:t>PG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普通表改分区表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删除临时添加的check条件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4250" y="982345"/>
            <a:ext cx="836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655" y="3027680"/>
            <a:ext cx="6024880" cy="80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235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+mj-ea"/>
                <a:ea typeface="+mj-ea"/>
                <a:sym typeface="+mn-ea"/>
              </a:rPr>
              <a:t>PG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普通表改分区表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流水表主表添加分区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4250" y="982345"/>
            <a:ext cx="836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95" y="2992755"/>
            <a:ext cx="9452610" cy="872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235"/>
            <a:ext cx="894969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+mj-ea"/>
                <a:ea typeface="+mj-ea"/>
                <a:sym typeface="+mn-ea"/>
              </a:rPr>
              <a:t>PG</a:t>
            </a:r>
            <a:r>
              <a:rPr lang="zh-CN" altLang="en-US" sz="2800" dirty="0">
                <a:latin typeface="+mj-ea"/>
                <a:ea typeface="+mj-ea"/>
                <a:sym typeface="+mn-ea"/>
              </a:rPr>
              <a:t>普通表改分区表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-结果</a:t>
            </a:r>
            <a:endParaRPr lang="en-US" altLang="zh-CN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4250" y="982345"/>
            <a:ext cx="836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1401445"/>
            <a:ext cx="10989945" cy="4055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305371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数据库分区介绍</a:t>
            </a:r>
            <a:endParaRPr lang="zh-CN" altLang="en-US" sz="2800" b="1" dirty="0">
              <a:solidFill>
                <a:srgbClr val="FF9900"/>
              </a:solidFill>
              <a:latin typeface="+mj-ea"/>
              <a:ea typeface="+mj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191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2000" b="1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000" dirty="0">
                <a:latin typeface="+mj-ea"/>
                <a:ea typeface="+mj-ea"/>
              </a:rPr>
              <a:t>数据库分区是一种将数据做物理分片的数据库设计技术，虽然分区技术可以有多种实现方法，但其主要目的是为了在特定的SQL操作中减少数据读取的总量以缩减响应时间。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305371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数据库分区形式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394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1、水平分区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这种分区是对单个表进行分区。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例子：一年的销售数据，可以按月分别存储，读取6月16日的销售额，只需要读取对应月份的数据。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2、垂直分区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这种分区方式一般来说是通过对表的垂直划分来减少表的宽度，使某些特定的列被划分到特定的分区，每个分区都包含了其中的列所对应的行，这种分区是增加表的个数，减少单个表的宽度。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例子：订单数据中，分客户表、订单表，订单详细表。要获取北京客户数，只需要读取客户表。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305371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数据库分区优点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800" b="1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1、响应时间更快。因为从更小的数据集中检索需要的数据。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2、DBA的管理更方便。（删除历史数据。管理小表更容易）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305371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PG分区表介绍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505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简单讲，分区表即是将表横向拆分为多个子表，例如有表tbl定义如下：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CREATE TABLE tbl(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  id bigserial primary key,   ival int,   cval char(1),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  dval timestamp default now()  );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+mj-ea"/>
                <a:ea typeface="+mj-ea"/>
              </a:rPr>
              <a:t>假设该表中存在2亿条数据，可以通过横向拆分，降tbl表拆为：tbl_part_1,tbl_part_2,...,tbl_part_n，通过HASH，LIST，RANGE方式，将tbl表中的2亿条数据分布到tbl_part_x子表中，每张tbl_part_x子表仅需要保存（2亿／n）条数据，将原来集中保存的数据分布到多个小表之中。 使用分区表对应用程序是透明的，对于INSERT,UPDATE,DELETE,SELECT操作，都只需要对父表tbl进行操作，而无需关心操作哪一张子表。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415290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PG分区表设计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-List</a:t>
            </a:r>
            <a:endParaRPr lang="en-US" altLang="zh-CN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499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+mj-ea"/>
                <a:ea typeface="+mj-ea"/>
              </a:rPr>
              <a:t>CREATE TABLE tbl_list(</a:t>
            </a:r>
            <a:endParaRPr lang="zh-CN" altLang="en-US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+mj-ea"/>
                <a:ea typeface="+mj-ea"/>
              </a:rPr>
              <a:t>  id bigserial,</a:t>
            </a:r>
            <a:endParaRPr lang="zh-CN" altLang="en-US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+mj-ea"/>
                <a:ea typeface="+mj-ea"/>
              </a:rPr>
              <a:t>  ival int,</a:t>
            </a:r>
            <a:endParaRPr lang="zh-CN" altLang="en-US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+mj-ea"/>
                <a:ea typeface="+mj-ea"/>
              </a:rPr>
              <a:t>  cval char(1),</a:t>
            </a:r>
            <a:endParaRPr lang="zh-CN" altLang="en-US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+mj-ea"/>
                <a:ea typeface="+mj-ea"/>
              </a:rPr>
              <a:t>  dval timestamp default now(),</a:t>
            </a:r>
            <a:endParaRPr lang="zh-CN" altLang="en-US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+mj-ea"/>
                <a:ea typeface="+mj-ea"/>
              </a:rPr>
              <a:t>  primary key(id, ival)</a:t>
            </a:r>
            <a:endParaRPr lang="zh-CN" altLang="en-US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+mj-ea"/>
                <a:ea typeface="+mj-ea"/>
              </a:rPr>
              <a:t>) partition by list(ival);</a:t>
            </a:r>
            <a:endParaRPr lang="zh-CN" altLang="en-US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+mj-ea"/>
                <a:ea typeface="+mj-ea"/>
              </a:rPr>
              <a:t>create table tbl_list_0 partition of tbl_list for values in (0);</a:t>
            </a:r>
            <a:endParaRPr lang="zh-CN" altLang="en-US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+mj-ea"/>
                <a:ea typeface="+mj-ea"/>
              </a:rPr>
              <a:t>create table tbl_list_1_2 partition of tbl_list for values in (1,2);</a:t>
            </a:r>
            <a:endParaRPr lang="zh-CN" altLang="en-US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+mj-ea"/>
                <a:ea typeface="+mj-ea"/>
              </a:rPr>
              <a:t>create table tbl_list_default partition of tbl_list default;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415290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PG分区表设计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-range</a:t>
            </a:r>
            <a:endParaRPr lang="en-US" altLang="zh-CN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523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CREATE TABLE tbl_range(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  id bigserial,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  ival int,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  cval char(1),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  dval timestamp default now(),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  primary key(id, dval)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) partition by range(dval);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create table tbl_range_202001 partition of tbl_range for values from ('2020-01-01 00:00:00') to ('2020-02-01 00:00:00');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create table tbl_range_202002 partition of tbl_range for values from ('2020-02-01 00:00:00') to ('2020-03-01 00:00:00');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create table tbl_range_default partition of tbl_range default;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4E0-7846-4A0D-8844-4E881E11A2B5}" type="datetime6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84250" y="483870"/>
            <a:ext cx="415290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  <a:sym typeface="+mn-ea"/>
              </a:rPr>
              <a:t>PG分区表设计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-hash</a:t>
            </a:r>
            <a:endParaRPr lang="en-US" altLang="zh-CN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PostgreSQL</a:t>
            </a:r>
            <a:endParaRPr lang="zh-CN" altLang="en-US" dirty="0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983615" y="982345"/>
            <a:ext cx="10370185" cy="437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6" rIns="68561" bIns="34286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0000500000000020000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CREATE TABLE tbl_hash(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  id bigserial,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  ival int,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  cval char(1),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  dval timestamp default now(),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  primary key(id, ival)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) partition by hash(ival);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create table tbl_hash_0 partition of tbl_hash for values WITH (MODULUS 3, REMAINDER 0);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create table tbl_hash_1 partition of tbl_hash for values WITH (MODULUS 3, REMAINDER 1);</a:t>
            </a:r>
            <a:endParaRPr lang="zh-CN" altLang="en-US" sz="1400" dirty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+mj-ea"/>
                <a:ea typeface="+mj-ea"/>
              </a:rPr>
              <a:t>create table tbl_hash_2 partition of tbl_hash for values WITH (MODULUS 3, REMAINDER 2);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5109</Words>
  <Application>WPS 表格</Application>
  <PresentationFormat>宽屏</PresentationFormat>
  <Paragraphs>345</Paragraphs>
  <Slides>28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方正书宋_GBK</vt:lpstr>
      <vt:lpstr>Wingdings</vt:lpstr>
      <vt:lpstr>Times</vt:lpstr>
      <vt:lpstr>宋体</vt:lpstr>
      <vt:lpstr>Wingdings</vt:lpstr>
      <vt:lpstr>黑体</vt:lpstr>
      <vt:lpstr>汉仪中黑KW</vt:lpstr>
      <vt:lpstr>微软雅黑</vt:lpstr>
      <vt:lpstr>汉仪旗黑KW</vt:lpstr>
      <vt:lpstr>微软雅黑</vt:lpstr>
      <vt:lpstr>宋体</vt:lpstr>
      <vt:lpstr>Arial Unicode MS</vt:lpstr>
      <vt:lpstr>汉仪书宋二KW</vt:lpstr>
      <vt:lpstr>Arial Black</vt:lpstr>
      <vt:lpstr>Calibri</vt:lpstr>
      <vt:lpstr>Helvetica Neue</vt:lpstr>
      <vt:lpstr>Office 主题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尧晓运</dc:creator>
  <cp:lastModifiedBy>lizheng01</cp:lastModifiedBy>
  <cp:revision>633</cp:revision>
  <dcterms:created xsi:type="dcterms:W3CDTF">2020-06-20T08:45:57Z</dcterms:created>
  <dcterms:modified xsi:type="dcterms:W3CDTF">2020-06-20T08:45:57Z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