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1"/>
  </p:notesMasterIdLst>
  <p:sldIdLst>
    <p:sldId id="278" r:id="rId2"/>
    <p:sldId id="277" r:id="rId3"/>
    <p:sldId id="257" r:id="rId4"/>
    <p:sldId id="258" r:id="rId5"/>
    <p:sldId id="273" r:id="rId6"/>
    <p:sldId id="279" r:id="rId7"/>
    <p:sldId id="280" r:id="rId8"/>
    <p:sldId id="281" r:id="rId9"/>
    <p:sldId id="283" r:id="rId10"/>
    <p:sldId id="282" r:id="rId11"/>
    <p:sldId id="285" r:id="rId12"/>
    <p:sldId id="284" r:id="rId13"/>
    <p:sldId id="286" r:id="rId14"/>
    <p:sldId id="288" r:id="rId15"/>
    <p:sldId id="289" r:id="rId16"/>
    <p:sldId id="270" r:id="rId17"/>
    <p:sldId id="271" r:id="rId18"/>
    <p:sldId id="287"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60"/>
  </p:normalViewPr>
  <p:slideViewPr>
    <p:cSldViewPr>
      <p:cViewPr varScale="1">
        <p:scale>
          <a:sx n="82" d="100"/>
          <a:sy n="82" d="100"/>
        </p:scale>
        <p:origin x="148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45168E-21D8-4256-AB41-93255FFACDEC}" type="datetimeFigureOut">
              <a:rPr lang="en-US" smtClean="0"/>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708CD1-C740-422A-BAF4-A0CC268501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708CD1-C740-422A-BAF4-A0CC26850165}"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EA874AF-F59B-4C14-A8BB-E188A4E3BD0F}" type="datetimeFigureOut">
              <a:rPr lang="en-US" smtClean="0"/>
              <a:pPr/>
              <a:t>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6DE2F13-655D-450E-AB5E-F294CFF80A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A874AF-F59B-4C14-A8BB-E188A4E3BD0F}"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A874AF-F59B-4C14-A8BB-E188A4E3BD0F}"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EA874AF-F59B-4C14-A8BB-E188A4E3BD0F}" type="datetimeFigureOut">
              <a:rPr lang="en-US" smtClean="0"/>
              <a:pPr/>
              <a:t>1/3/2022</a:t>
            </a:fld>
            <a:endParaRPr lang="en-US"/>
          </a:p>
        </p:txBody>
      </p:sp>
      <p:sp>
        <p:nvSpPr>
          <p:cNvPr id="9" name="Slide Number Placeholder 8"/>
          <p:cNvSpPr>
            <a:spLocks noGrp="1"/>
          </p:cNvSpPr>
          <p:nvPr>
            <p:ph type="sldNum" sz="quarter" idx="15"/>
          </p:nvPr>
        </p:nvSpPr>
        <p:spPr/>
        <p:txBody>
          <a:bodyPr rtlCol="0"/>
          <a:lstStyle/>
          <a:p>
            <a:fld id="{76DE2F13-655D-450E-AB5E-F294CFF80AF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A874AF-F59B-4C14-A8BB-E188A4E3BD0F}" type="datetimeFigureOut">
              <a:rPr lang="en-US" smtClean="0"/>
              <a:pPr/>
              <a:t>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6DE2F13-655D-450E-AB5E-F294CFF80A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A874AF-F59B-4C14-A8BB-E188A4E3BD0F}"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EA874AF-F59B-4C14-A8BB-E188A4E3BD0F}"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E2F13-655D-450E-AB5E-F294CFF80AF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EA874AF-F59B-4C14-A8BB-E188A4E3BD0F}" type="datetimeFigureOut">
              <a:rPr lang="en-US" smtClean="0"/>
              <a:pPr/>
              <a:t>1/3/2022</a:t>
            </a:fld>
            <a:endParaRPr lang="en-US"/>
          </a:p>
        </p:txBody>
      </p:sp>
      <p:sp>
        <p:nvSpPr>
          <p:cNvPr id="7" name="Slide Number Placeholder 6"/>
          <p:cNvSpPr>
            <a:spLocks noGrp="1"/>
          </p:cNvSpPr>
          <p:nvPr>
            <p:ph type="sldNum" sz="quarter" idx="11"/>
          </p:nvPr>
        </p:nvSpPr>
        <p:spPr/>
        <p:txBody>
          <a:bodyPr rtlCol="0"/>
          <a:lstStyle/>
          <a:p>
            <a:fld id="{76DE2F13-655D-450E-AB5E-F294CFF80AF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874AF-F59B-4C14-A8BB-E188A4E3BD0F}"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E2F13-655D-450E-AB5E-F294CFF80AFF}"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EA874AF-F59B-4C14-A8BB-E188A4E3BD0F}" type="datetimeFigureOut">
              <a:rPr lang="en-US" smtClean="0"/>
              <a:pPr/>
              <a:t>1/3/2022</a:t>
            </a:fld>
            <a:endParaRPr lang="en-US"/>
          </a:p>
        </p:txBody>
      </p:sp>
      <p:sp>
        <p:nvSpPr>
          <p:cNvPr id="22" name="Slide Number Placeholder 21"/>
          <p:cNvSpPr>
            <a:spLocks noGrp="1"/>
          </p:cNvSpPr>
          <p:nvPr>
            <p:ph type="sldNum" sz="quarter" idx="15"/>
          </p:nvPr>
        </p:nvSpPr>
        <p:spPr/>
        <p:txBody>
          <a:bodyPr rtlCol="0"/>
          <a:lstStyle/>
          <a:p>
            <a:fld id="{76DE2F13-655D-450E-AB5E-F294CFF80AF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A874AF-F59B-4C14-A8BB-E188A4E3BD0F}" type="datetimeFigureOut">
              <a:rPr lang="en-US" smtClean="0"/>
              <a:pPr/>
              <a:t>1/3/2022</a:t>
            </a:fld>
            <a:endParaRPr lang="en-US"/>
          </a:p>
        </p:txBody>
      </p:sp>
      <p:sp>
        <p:nvSpPr>
          <p:cNvPr id="18" name="Slide Number Placeholder 17"/>
          <p:cNvSpPr>
            <a:spLocks noGrp="1"/>
          </p:cNvSpPr>
          <p:nvPr>
            <p:ph type="sldNum" sz="quarter" idx="11"/>
          </p:nvPr>
        </p:nvSpPr>
        <p:spPr/>
        <p:txBody>
          <a:bodyPr rtlCol="0"/>
          <a:lstStyle/>
          <a:p>
            <a:fld id="{76DE2F13-655D-450E-AB5E-F294CFF80AF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A874AF-F59B-4C14-A8BB-E188A4E3BD0F}" type="datetimeFigureOut">
              <a:rPr lang="en-US" smtClean="0"/>
              <a:pPr/>
              <a:t>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6DE2F13-655D-450E-AB5E-F294CFF80A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55DB-AA2A-40CC-823F-139BB0BE2A8C}"/>
              </a:ext>
            </a:extLst>
          </p:cNvPr>
          <p:cNvSpPr>
            <a:spLocks noGrp="1"/>
          </p:cNvSpPr>
          <p:nvPr>
            <p:ph type="ctrTitle"/>
          </p:nvPr>
        </p:nvSpPr>
        <p:spPr>
          <a:xfrm>
            <a:off x="2286000" y="1371600"/>
            <a:ext cx="6172200" cy="1066800"/>
          </a:xfrm>
        </p:spPr>
        <p:txBody>
          <a:bodyPr/>
          <a:lstStyle/>
          <a:p>
            <a:pPr algn="ctr"/>
            <a:r>
              <a:rPr lang="en-IN" dirty="0"/>
              <a:t>INVENTORY MANAGEMENT SYSTEMS</a:t>
            </a:r>
          </a:p>
        </p:txBody>
      </p:sp>
      <p:sp>
        <p:nvSpPr>
          <p:cNvPr id="3" name="Subtitle 2">
            <a:extLst>
              <a:ext uri="{FF2B5EF4-FFF2-40B4-BE49-F238E27FC236}">
                <a16:creationId xmlns:a16="http://schemas.microsoft.com/office/drawing/2014/main" id="{DBD55911-9995-4526-87FD-FF64A723A2D2}"/>
              </a:ext>
            </a:extLst>
          </p:cNvPr>
          <p:cNvSpPr>
            <a:spLocks noGrp="1"/>
          </p:cNvSpPr>
          <p:nvPr>
            <p:ph type="subTitle" idx="1"/>
          </p:nvPr>
        </p:nvSpPr>
        <p:spPr/>
        <p:txBody>
          <a:bodyPr>
            <a:normAutofit lnSpcReduction="10000"/>
          </a:bodyPr>
          <a:lstStyle/>
          <a:p>
            <a:pPr algn="r"/>
            <a:r>
              <a:rPr lang="en-IN" dirty="0"/>
              <a:t>Presented by,</a:t>
            </a:r>
          </a:p>
          <a:p>
            <a:pPr algn="r"/>
            <a:r>
              <a:rPr lang="en-IN" dirty="0" err="1"/>
              <a:t>Lisat</a:t>
            </a:r>
            <a:endParaRPr lang="en-IN" dirty="0"/>
          </a:p>
          <a:p>
            <a:pPr algn="r"/>
            <a:r>
              <a:rPr lang="en-IN" dirty="0"/>
              <a:t>Poonam Yadav</a:t>
            </a:r>
          </a:p>
          <a:p>
            <a:pPr algn="r"/>
            <a:r>
              <a:rPr lang="en-IN" dirty="0"/>
              <a:t>Tanuja Lakshmi</a:t>
            </a:r>
          </a:p>
        </p:txBody>
      </p:sp>
    </p:spTree>
    <p:extLst>
      <p:ext uri="{BB962C8B-B14F-4D97-AF65-F5344CB8AC3E}">
        <p14:creationId xmlns:p14="http://schemas.microsoft.com/office/powerpoint/2010/main" val="356837896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F7DB-ABD5-49B4-B513-482D0379B175}"/>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Finished Goods</a:t>
            </a:r>
          </a:p>
        </p:txBody>
      </p:sp>
      <p:sp>
        <p:nvSpPr>
          <p:cNvPr id="3" name="Content Placeholder 2">
            <a:extLst>
              <a:ext uri="{FF2B5EF4-FFF2-40B4-BE49-F238E27FC236}">
                <a16:creationId xmlns:a16="http://schemas.microsoft.com/office/drawing/2014/main" id="{B14CE6A0-2E1E-44C7-B22C-4DC646B6D1C3}"/>
              </a:ext>
            </a:extLst>
          </p:cNvPr>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Finished goods are the final items that are ready for sale in the market. These goods have passed through all stages of production and quality checking. So for the cookie manufacturer, the final packets of cookies that are sent to the market for selling after undergoing quality checks will be the finished goods.</a:t>
            </a:r>
          </a:p>
          <a:p>
            <a:endParaRPr lang="en-IN" dirty="0"/>
          </a:p>
        </p:txBody>
      </p:sp>
    </p:spTree>
    <p:extLst>
      <p:ext uri="{BB962C8B-B14F-4D97-AF65-F5344CB8AC3E}">
        <p14:creationId xmlns:p14="http://schemas.microsoft.com/office/powerpoint/2010/main" val="26582417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4A0A-10F0-4825-89EF-B69ACC7B781C}"/>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Flow of inventory management</a:t>
            </a:r>
          </a:p>
        </p:txBody>
      </p:sp>
      <p:pic>
        <p:nvPicPr>
          <p:cNvPr id="5" name="Content Placeholder 4">
            <a:extLst>
              <a:ext uri="{FF2B5EF4-FFF2-40B4-BE49-F238E27FC236}">
                <a16:creationId xmlns:a16="http://schemas.microsoft.com/office/drawing/2014/main" id="{48FEC7DC-E805-4951-8418-51B6B13B754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8750" y="2270125"/>
            <a:ext cx="5524500" cy="3533775"/>
          </a:xfrm>
        </p:spPr>
      </p:pic>
    </p:spTree>
    <p:extLst>
      <p:ext uri="{BB962C8B-B14F-4D97-AF65-F5344CB8AC3E}">
        <p14:creationId xmlns:p14="http://schemas.microsoft.com/office/powerpoint/2010/main" val="37744271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3912-9190-4EBF-9841-F9F65B08682F}"/>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Tasks of Inventory Management</a:t>
            </a:r>
          </a:p>
        </p:txBody>
      </p:sp>
      <p:sp>
        <p:nvSpPr>
          <p:cNvPr id="3" name="Content Placeholder 2">
            <a:extLst>
              <a:ext uri="{FF2B5EF4-FFF2-40B4-BE49-F238E27FC236}">
                <a16:creationId xmlns:a16="http://schemas.microsoft.com/office/drawing/2014/main" id="{C6C2EF01-BE25-41C0-9850-F85BCFF22465}"/>
              </a:ext>
            </a:extLst>
          </p:cNvPr>
          <p:cNvSpPr>
            <a:spLocks noGrp="1"/>
          </p:cNvSpPr>
          <p:nvPr>
            <p:ph sz="quarter" idx="1"/>
          </p:nvPr>
        </p:nvSpPr>
        <p:spPr>
          <a:xfrm>
            <a:off x="457200" y="1828800"/>
            <a:ext cx="7467600" cy="4645152"/>
          </a:xfrm>
        </p:spPr>
        <p:txBody>
          <a:bodyPr/>
          <a:lstStyle/>
          <a:p>
            <a:pPr marL="0" indent="0">
              <a:buNone/>
            </a:pPr>
            <a:r>
              <a:rPr lang="en-IN" b="1" dirty="0">
                <a:latin typeface="Times New Roman" panose="02020603050405020304" pitchFamily="18" charset="0"/>
                <a:cs typeface="Times New Roman" panose="02020603050405020304" pitchFamily="18" charset="0"/>
              </a:rPr>
              <a:t>1. Track Inventory:</a:t>
            </a:r>
          </a:p>
          <a:p>
            <a:pPr marL="0" indent="0">
              <a:buNone/>
            </a:pPr>
            <a:r>
              <a:rPr lang="en-IN" dirty="0">
                <a:latin typeface="Times New Roman" panose="02020603050405020304" pitchFamily="18" charset="0"/>
                <a:cs typeface="Times New Roman" panose="02020603050405020304" pitchFamily="18" charset="0"/>
              </a:rPr>
              <a:t>	To look after the amount of inventory that is stock coming into the business.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2. How much to order?</a:t>
            </a:r>
          </a:p>
          <a:p>
            <a:pPr marL="0" indent="0">
              <a:buNone/>
            </a:pPr>
            <a:r>
              <a:rPr lang="en-IN" dirty="0">
                <a:latin typeface="Times New Roman" panose="02020603050405020304" pitchFamily="18" charset="0"/>
                <a:cs typeface="Times New Roman" panose="02020603050405020304" pitchFamily="18" charset="0"/>
              </a:rPr>
              <a:t>	To specify units of inventory to be used by organisation.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3. When to order?</a:t>
            </a:r>
          </a:p>
          <a:p>
            <a:pPr marL="0" indent="0">
              <a:buNone/>
            </a:pPr>
            <a:r>
              <a:rPr lang="en-IN" dirty="0">
                <a:latin typeface="Times New Roman" panose="02020603050405020304" pitchFamily="18" charset="0"/>
                <a:cs typeface="Times New Roman" panose="02020603050405020304" pitchFamily="18" charset="0"/>
              </a:rPr>
              <a:t>	Specify the duration of getting the inventory</a:t>
            </a:r>
          </a:p>
        </p:txBody>
      </p:sp>
    </p:spTree>
    <p:extLst>
      <p:ext uri="{BB962C8B-B14F-4D97-AF65-F5344CB8AC3E}">
        <p14:creationId xmlns:p14="http://schemas.microsoft.com/office/powerpoint/2010/main" val="1276530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3237-73FB-4914-8FB6-DC322E5F926A}"/>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Needs of inventory management</a:t>
            </a:r>
          </a:p>
        </p:txBody>
      </p:sp>
      <p:sp>
        <p:nvSpPr>
          <p:cNvPr id="3" name="Content Placeholder 2">
            <a:extLst>
              <a:ext uri="{FF2B5EF4-FFF2-40B4-BE49-F238E27FC236}">
                <a16:creationId xmlns:a16="http://schemas.microsoft.com/office/drawing/2014/main" id="{4FAE8A80-A70E-498E-8F53-C74692F53A5F}"/>
              </a:ext>
            </a:extLst>
          </p:cNvPr>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It is crucial for an organization today to understand its inventory to achieve both efficient and fast operations, that too, at an affordable cost.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effective management of inventory helps in reducing costs which further keeps accounts and finances in check.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 customer’s point of view, it helps you to provide better customer services through fast delivery and low shipping charges, hence, meeting customer expectations.</a:t>
            </a:r>
          </a:p>
          <a:p>
            <a:endParaRPr lang="en-IN" dirty="0"/>
          </a:p>
        </p:txBody>
      </p:sp>
    </p:spTree>
    <p:extLst>
      <p:ext uri="{BB962C8B-B14F-4D97-AF65-F5344CB8AC3E}">
        <p14:creationId xmlns:p14="http://schemas.microsoft.com/office/powerpoint/2010/main" val="513805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9A1C-A774-4640-8ABD-474BD455C9B5}"/>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Benefits of inventory management</a:t>
            </a:r>
          </a:p>
        </p:txBody>
      </p:sp>
      <p:pic>
        <p:nvPicPr>
          <p:cNvPr id="5" name="Content Placeholder 4">
            <a:extLst>
              <a:ext uri="{FF2B5EF4-FFF2-40B4-BE49-F238E27FC236}">
                <a16:creationId xmlns:a16="http://schemas.microsoft.com/office/drawing/2014/main" id="{FF059278-C3AE-494E-8CB2-CF4B2E4D534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98264" y="1600200"/>
            <a:ext cx="4185472" cy="4873625"/>
          </a:xfrm>
        </p:spPr>
      </p:pic>
    </p:spTree>
    <p:extLst>
      <p:ext uri="{BB962C8B-B14F-4D97-AF65-F5344CB8AC3E}">
        <p14:creationId xmlns:p14="http://schemas.microsoft.com/office/powerpoint/2010/main" val="23351675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E5D1-7B95-4BB0-A64A-BDFA7039032E}"/>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Challenges of inventory management</a:t>
            </a:r>
          </a:p>
        </p:txBody>
      </p:sp>
      <p:sp>
        <p:nvSpPr>
          <p:cNvPr id="3" name="Content Placeholder 2">
            <a:extLst>
              <a:ext uri="{FF2B5EF4-FFF2-40B4-BE49-F238E27FC236}">
                <a16:creationId xmlns:a16="http://schemas.microsoft.com/office/drawing/2014/main" id="{447B094F-4B84-486E-A82C-94A4067C3EC7}"/>
              </a:ext>
            </a:extLst>
          </p:cNvPr>
          <p:cNvSpPr>
            <a:spLocks noGrp="1"/>
          </p:cNvSpPr>
          <p:nvPr>
            <p:ph sz="quarter"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Lack of Knowledge: </a:t>
            </a:r>
            <a:r>
              <a:rPr lang="en-US" dirty="0">
                <a:latin typeface="Times New Roman" panose="02020603050405020304" pitchFamily="18" charset="0"/>
                <a:cs typeface="Times New Roman" panose="02020603050405020304" pitchFamily="18" charset="0"/>
              </a:rPr>
              <a:t>The personnel at the receiving and warehousing departments may lack the required expertise and adequate knowledge of segregating the regular and seasonal goods out of the whole stock.</a:t>
            </a:r>
          </a:p>
          <a:p>
            <a:r>
              <a:rPr lang="en-US" b="1" dirty="0">
                <a:latin typeface="Times New Roman" panose="02020603050405020304" pitchFamily="18" charset="0"/>
                <a:cs typeface="Times New Roman" panose="02020603050405020304" pitchFamily="18" charset="0"/>
              </a:rPr>
              <a:t>Expanding Product Portfolios: </a:t>
            </a:r>
            <a:r>
              <a:rPr lang="en-US" dirty="0">
                <a:latin typeface="Times New Roman" panose="02020603050405020304" pitchFamily="18" charset="0"/>
                <a:cs typeface="Times New Roman" panose="02020603050405020304" pitchFamily="18" charset="0"/>
              </a:rPr>
              <a:t>The customers’ demand and requirements for a wide range of products have tremendously increased the inventory size, making it difficult to manage, manually.</a:t>
            </a:r>
          </a:p>
          <a:p>
            <a:r>
              <a:rPr lang="en-US" b="1" dirty="0">
                <a:latin typeface="Times New Roman" panose="02020603050405020304" pitchFamily="18" charset="0"/>
                <a:cs typeface="Times New Roman" panose="02020603050405020304" pitchFamily="18" charset="0"/>
              </a:rPr>
              <a:t>Supply Chain Complexity: </a:t>
            </a:r>
            <a:r>
              <a:rPr lang="en-US" dirty="0">
                <a:latin typeface="Times New Roman" panose="02020603050405020304" pitchFamily="18" charset="0"/>
                <a:cs typeface="Times New Roman" panose="02020603050405020304" pitchFamily="18" charset="0"/>
              </a:rPr>
              <a:t>The organization, at times, fail to track the stock or goods during the supply chain process. Moreover, it is not necessary that the business partners also maintain an inventory management system, creating hurdles.</a:t>
            </a:r>
          </a:p>
          <a:p>
            <a:endParaRPr lang="en-IN" dirty="0"/>
          </a:p>
        </p:txBody>
      </p:sp>
    </p:spTree>
    <p:extLst>
      <p:ext uri="{BB962C8B-B14F-4D97-AF65-F5344CB8AC3E}">
        <p14:creationId xmlns:p14="http://schemas.microsoft.com/office/powerpoint/2010/main" val="33936756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7467600" cy="1143000"/>
          </a:xfrm>
        </p:spPr>
        <p:txBody>
          <a:bodyPr/>
          <a:lstStyle/>
          <a:p>
            <a:pPr algn="ctr"/>
            <a:r>
              <a:rPr lang="en-US" sz="3200" b="1" u="sng" dirty="0">
                <a:latin typeface="Times New Roman" panose="02020603050405020304" pitchFamily="18" charset="0"/>
                <a:cs typeface="Times New Roman" panose="02020603050405020304" pitchFamily="18" charset="0"/>
              </a:rPr>
              <a:t>Scope of inventory control</a:t>
            </a:r>
          </a:p>
        </p:txBody>
      </p:sp>
      <p:sp>
        <p:nvSpPr>
          <p:cNvPr id="3" name="Rectangle 2"/>
          <p:cNvSpPr/>
          <p:nvPr/>
        </p:nvSpPr>
        <p:spPr>
          <a:xfrm>
            <a:off x="1676400" y="2133600"/>
            <a:ext cx="594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 name="Straight Arrow Connector 4"/>
          <p:cNvCxnSpPr>
            <a:stCxn id="3" idx="2"/>
          </p:cNvCxnSpPr>
          <p:nvPr/>
        </p:nvCxnSpPr>
        <p:spPr>
          <a:xfrm rot="5400000">
            <a:off x="4343400" y="2971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4400" y="3276600"/>
            <a:ext cx="716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09800" y="2209800"/>
            <a:ext cx="5562600" cy="400110"/>
          </a:xfrm>
          <a:prstGeom prst="rect">
            <a:avLst/>
          </a:prstGeom>
          <a:noFill/>
        </p:spPr>
        <p:txBody>
          <a:bodyPr wrap="square" rtlCol="0">
            <a:spAutoFit/>
          </a:bodyPr>
          <a:lstStyle/>
          <a:p>
            <a:r>
              <a:rPr lang="en-US" sz="2000" dirty="0"/>
              <a:t>SCOPE OF INVENTORY CONTROL</a:t>
            </a:r>
          </a:p>
        </p:txBody>
      </p:sp>
      <p:cxnSp>
        <p:nvCxnSpPr>
          <p:cNvPr id="11" name="Straight Arrow Connector 10"/>
          <p:cNvCxnSpPr/>
          <p:nvPr/>
        </p:nvCxnSpPr>
        <p:spPr>
          <a:xfrm rot="5400000">
            <a:off x="686594" y="3504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1486694" y="4075906"/>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249194" y="3504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582194" y="3504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382294" y="4075906"/>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544594" y="3809206"/>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 y="3886200"/>
            <a:ext cx="1676400" cy="923330"/>
          </a:xfrm>
          <a:prstGeom prst="rect">
            <a:avLst/>
          </a:prstGeom>
          <a:noFill/>
        </p:spPr>
        <p:txBody>
          <a:bodyPr wrap="square" rtlCol="0">
            <a:spAutoFit/>
          </a:bodyPr>
          <a:lstStyle/>
          <a:p>
            <a:r>
              <a:rPr lang="en-US" dirty="0"/>
              <a:t>Determination of inventory policies.</a:t>
            </a:r>
          </a:p>
        </p:txBody>
      </p:sp>
      <p:sp>
        <p:nvSpPr>
          <p:cNvPr id="18" name="TextBox 17"/>
          <p:cNvSpPr txBox="1"/>
          <p:nvPr/>
        </p:nvSpPr>
        <p:spPr>
          <a:xfrm>
            <a:off x="1600200" y="4800600"/>
            <a:ext cx="1447800" cy="923330"/>
          </a:xfrm>
          <a:prstGeom prst="rect">
            <a:avLst/>
          </a:prstGeom>
          <a:noFill/>
        </p:spPr>
        <p:txBody>
          <a:bodyPr wrap="square" rtlCol="0">
            <a:spAutoFit/>
          </a:bodyPr>
          <a:lstStyle/>
          <a:p>
            <a:r>
              <a:rPr lang="en-US" dirty="0"/>
              <a:t>Determining various stock levels</a:t>
            </a:r>
          </a:p>
        </p:txBody>
      </p:sp>
      <p:sp>
        <p:nvSpPr>
          <p:cNvPr id="20" name="TextBox 19"/>
          <p:cNvSpPr txBox="1"/>
          <p:nvPr/>
        </p:nvSpPr>
        <p:spPr>
          <a:xfrm>
            <a:off x="2743200" y="3810000"/>
            <a:ext cx="2286000" cy="646331"/>
          </a:xfrm>
          <a:prstGeom prst="rect">
            <a:avLst/>
          </a:prstGeom>
          <a:noFill/>
        </p:spPr>
        <p:txBody>
          <a:bodyPr wrap="square" rtlCol="0">
            <a:spAutoFit/>
          </a:bodyPr>
          <a:lstStyle/>
          <a:p>
            <a:r>
              <a:rPr lang="en-US" dirty="0"/>
              <a:t>Determining economic order size</a:t>
            </a:r>
          </a:p>
        </p:txBody>
      </p:sp>
      <p:sp>
        <p:nvSpPr>
          <p:cNvPr id="22" name="TextBox 21"/>
          <p:cNvSpPr txBox="1"/>
          <p:nvPr/>
        </p:nvSpPr>
        <p:spPr>
          <a:xfrm>
            <a:off x="4495800" y="5029200"/>
            <a:ext cx="1752600" cy="646331"/>
          </a:xfrm>
          <a:prstGeom prst="rect">
            <a:avLst/>
          </a:prstGeom>
          <a:noFill/>
        </p:spPr>
        <p:txBody>
          <a:bodyPr wrap="square" rtlCol="0">
            <a:spAutoFit/>
          </a:bodyPr>
          <a:lstStyle/>
          <a:p>
            <a:r>
              <a:rPr lang="en-US" dirty="0"/>
              <a:t>Safety or buffer stock</a:t>
            </a:r>
          </a:p>
        </p:txBody>
      </p:sp>
      <p:sp>
        <p:nvSpPr>
          <p:cNvPr id="23" name="TextBox 22"/>
          <p:cNvSpPr txBox="1"/>
          <p:nvPr/>
        </p:nvSpPr>
        <p:spPr>
          <a:xfrm>
            <a:off x="5715000" y="3810000"/>
            <a:ext cx="1828800" cy="646331"/>
          </a:xfrm>
          <a:prstGeom prst="rect">
            <a:avLst/>
          </a:prstGeom>
          <a:noFill/>
        </p:spPr>
        <p:txBody>
          <a:bodyPr wrap="square" rtlCol="0">
            <a:spAutoFit/>
          </a:bodyPr>
          <a:lstStyle/>
          <a:p>
            <a:r>
              <a:rPr lang="en-US" dirty="0"/>
              <a:t>Determining lead time</a:t>
            </a:r>
          </a:p>
        </p:txBody>
      </p:sp>
      <p:sp>
        <p:nvSpPr>
          <p:cNvPr id="28" name="TextBox 27"/>
          <p:cNvSpPr txBox="1"/>
          <p:nvPr/>
        </p:nvSpPr>
        <p:spPr>
          <a:xfrm>
            <a:off x="7391400" y="4343400"/>
            <a:ext cx="1447800" cy="1200329"/>
          </a:xfrm>
          <a:prstGeom prst="rect">
            <a:avLst/>
          </a:prstGeom>
          <a:noFill/>
        </p:spPr>
        <p:txBody>
          <a:bodyPr wrap="square" rtlCol="0">
            <a:spAutoFit/>
          </a:bodyPr>
          <a:lstStyle/>
          <a:p>
            <a:r>
              <a:rPr lang="en-US" dirty="0"/>
              <a:t>Examining the work of inventory policy</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Objectives of inventory control:</a:t>
            </a:r>
          </a:p>
        </p:txBody>
      </p:sp>
      <p:sp>
        <p:nvSpPr>
          <p:cNvPr id="3" name="TextBox 2"/>
          <p:cNvSpPr txBox="1"/>
          <p:nvPr/>
        </p:nvSpPr>
        <p:spPr>
          <a:xfrm>
            <a:off x="457200" y="1752600"/>
            <a:ext cx="8077200" cy="646331"/>
          </a:xfrm>
          <a:prstGeom prst="rect">
            <a:avLst/>
          </a:prstGeom>
          <a:noFill/>
        </p:spPr>
        <p:txBody>
          <a:bodyPr wrap="square" rtlCol="0">
            <a:spAutoFit/>
          </a:bodyPr>
          <a:lstStyle/>
          <a:p>
            <a:endParaRPr lang="en-US" dirty="0"/>
          </a:p>
          <a:p>
            <a:pPr>
              <a:buFont typeface="Arial" pitchFamily="34" charset="0"/>
              <a:buChar char="•"/>
            </a:pPr>
            <a:endParaRPr lang="en-US" dirty="0"/>
          </a:p>
        </p:txBody>
      </p:sp>
      <p:pic>
        <p:nvPicPr>
          <p:cNvPr id="5" name="Picture 4">
            <a:extLst>
              <a:ext uri="{FF2B5EF4-FFF2-40B4-BE49-F238E27FC236}">
                <a16:creationId xmlns:a16="http://schemas.microsoft.com/office/drawing/2014/main" id="{E1AFE032-9BBB-4A41-94B0-3A71BA8C4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718" y="2011497"/>
            <a:ext cx="4220164" cy="3915321"/>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27F449-E64D-41E1-B994-E04035CC813E}"/>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997DEEE9-D14D-48C0-A10F-5C1A1441F9F9}"/>
              </a:ext>
            </a:extLst>
          </p:cNvPr>
          <p:cNvSpPr>
            <a:spLocks noGrp="1"/>
          </p:cNvSpPr>
          <p:nvPr>
            <p:ph sz="quarter" idx="1"/>
          </p:nvPr>
        </p:nvSpPr>
        <p:spPr/>
        <p:txBody>
          <a:bodyPr/>
          <a:lstStyle/>
          <a:p>
            <a:pPr marL="0" indent="0">
              <a:buNone/>
            </a:pPr>
            <a:r>
              <a:rPr lang="en-US" dirty="0">
                <a:latin typeface="Times New Roman" panose="02020603050405020304" pitchFamily="18" charset="0"/>
                <a:cs typeface="Times New Roman" panose="02020603050405020304" pitchFamily="18" charset="0"/>
              </a:rPr>
              <a:t>Today, inventory management has become vital for the survival of an organization. If you don’t have good control over your inventory, the day is not far when you will lose control of your profits.</a:t>
            </a:r>
          </a:p>
          <a:p>
            <a:endParaRPr lang="en-IN" dirty="0"/>
          </a:p>
        </p:txBody>
      </p:sp>
    </p:spTree>
    <p:extLst>
      <p:ext uri="{BB962C8B-B14F-4D97-AF65-F5344CB8AC3E}">
        <p14:creationId xmlns:p14="http://schemas.microsoft.com/office/powerpoint/2010/main" val="8529046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5786" y="2786058"/>
            <a:ext cx="7756263" cy="1054250"/>
          </a:xfrm>
        </p:spPr>
        <p:txBody>
          <a:bodyPr>
            <a:normAutofit fontScale="90000"/>
          </a:bodyPr>
          <a:lstStyle/>
          <a:p>
            <a:r>
              <a:rPr lang="en-US" sz="7200" dirty="0"/>
              <a:t>Thanks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CONTENT</a:t>
            </a:r>
          </a:p>
        </p:txBody>
      </p:sp>
      <p:sp>
        <p:nvSpPr>
          <p:cNvPr id="3" name="Content Placeholder 2"/>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What is Inventory management</a:t>
            </a:r>
          </a:p>
          <a:p>
            <a:r>
              <a:rPr lang="en-US" dirty="0">
                <a:latin typeface="Times New Roman" panose="02020603050405020304" pitchFamily="18" charset="0"/>
                <a:cs typeface="Times New Roman" panose="02020603050405020304" pitchFamily="18" charset="0"/>
              </a:rPr>
              <a:t>Two forms of demand</a:t>
            </a:r>
          </a:p>
          <a:p>
            <a:r>
              <a:rPr lang="en-US" dirty="0">
                <a:latin typeface="Times New Roman" panose="02020603050405020304" pitchFamily="18" charset="0"/>
                <a:cs typeface="Times New Roman" panose="02020603050405020304" pitchFamily="18" charset="0"/>
              </a:rPr>
              <a:t>Types of Inventory</a:t>
            </a:r>
          </a:p>
          <a:p>
            <a:r>
              <a:rPr lang="en-US" dirty="0">
                <a:latin typeface="Times New Roman" panose="02020603050405020304" pitchFamily="18" charset="0"/>
                <a:cs typeface="Times New Roman" panose="02020603050405020304" pitchFamily="18" charset="0"/>
              </a:rPr>
              <a:t>Tasks in inventory management</a:t>
            </a:r>
          </a:p>
          <a:p>
            <a:r>
              <a:rPr lang="en-US" dirty="0">
                <a:latin typeface="Times New Roman" panose="02020603050405020304" pitchFamily="18" charset="0"/>
                <a:cs typeface="Times New Roman" panose="02020603050405020304" pitchFamily="18" charset="0"/>
              </a:rPr>
              <a:t>Need of inventory management</a:t>
            </a:r>
          </a:p>
          <a:p>
            <a:r>
              <a:rPr lang="en-US" dirty="0">
                <a:latin typeface="Times New Roman" panose="02020603050405020304" pitchFamily="18" charset="0"/>
                <a:cs typeface="Times New Roman" panose="02020603050405020304" pitchFamily="18" charset="0"/>
              </a:rPr>
              <a:t>Benefits of inventory management</a:t>
            </a:r>
          </a:p>
          <a:p>
            <a:r>
              <a:rPr lang="en-US" dirty="0">
                <a:latin typeface="Times New Roman" panose="02020603050405020304" pitchFamily="18" charset="0"/>
                <a:cs typeface="Times New Roman" panose="02020603050405020304" pitchFamily="18" charset="0"/>
              </a:rPr>
              <a:t>Challenges of inventory management</a:t>
            </a:r>
          </a:p>
          <a:p>
            <a:r>
              <a:rPr lang="en-US" dirty="0">
                <a:latin typeface="Times New Roman" panose="02020603050405020304" pitchFamily="18" charset="0"/>
                <a:cs typeface="Times New Roman" panose="02020603050405020304" pitchFamily="18" charset="0"/>
              </a:rPr>
              <a:t>Scope of inventory management</a:t>
            </a:r>
          </a:p>
          <a:p>
            <a:r>
              <a:rPr lang="en-US" dirty="0">
                <a:latin typeface="Times New Roman" panose="02020603050405020304" pitchFamily="18" charset="0"/>
                <a:cs typeface="Times New Roman" panose="02020603050405020304" pitchFamily="18" charset="0"/>
              </a:rPr>
              <a:t>Objectives of inventory management</a:t>
            </a:r>
          </a:p>
          <a:p>
            <a:r>
              <a:rPr lang="en-US" dirty="0">
                <a:latin typeface="Times New Roman" panose="02020603050405020304" pitchFamily="18" charset="0"/>
                <a:cs typeface="Times New Roman" panose="02020603050405020304" pitchFamily="18" charset="0"/>
              </a:rPr>
              <a:t>Conclusion</a:t>
            </a:r>
          </a:p>
          <a:p>
            <a:endParaRPr lang="en-US" dirty="0"/>
          </a:p>
          <a:p>
            <a:endParaRPr lang="en-US" sz="2900" dirty="0"/>
          </a:p>
          <a:p>
            <a:endParaRPr lang="en-US" dirty="0"/>
          </a:p>
          <a:p>
            <a:endParaRPr lang="en-US" dirty="0"/>
          </a:p>
          <a:p>
            <a:endParaRPr lang="en-US" dirty="0"/>
          </a:p>
          <a:p>
            <a:pPr marL="0" indent="0">
              <a:buNone/>
            </a:pP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u="sng" dirty="0">
                <a:latin typeface="Times New Roman" panose="02020603050405020304" pitchFamily="18" charset="0"/>
                <a:cs typeface="Times New Roman" panose="02020603050405020304" pitchFamily="18" charset="0"/>
              </a:rPr>
              <a:t>Inventory management</a:t>
            </a:r>
          </a:p>
        </p:txBody>
      </p:sp>
      <p:sp>
        <p:nvSpPr>
          <p:cNvPr id="3" name="TextBox 2"/>
          <p:cNvSpPr txBox="1"/>
          <p:nvPr/>
        </p:nvSpPr>
        <p:spPr>
          <a:xfrm>
            <a:off x="457200" y="2133600"/>
            <a:ext cx="80772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Inventory refers to all the items, goods, merchandise, and materials held by a business for selling in the market to earn a profit.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the process by which you track your goods throughout your entire supply chain, from purchasing to production to end sales.</a:t>
            </a:r>
          </a:p>
          <a:p>
            <a:endParaRPr lang="en-US" sz="2400" dirty="0"/>
          </a:p>
          <a:p>
            <a:endParaRPr lang="en-US" sz="24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u="sng" dirty="0">
                <a:latin typeface="Times New Roman" panose="02020603050405020304" pitchFamily="18" charset="0"/>
                <a:cs typeface="Times New Roman" panose="02020603050405020304" pitchFamily="18" charset="0"/>
              </a:rPr>
              <a:t>Example</a:t>
            </a:r>
          </a:p>
        </p:txBody>
      </p:sp>
      <p:sp>
        <p:nvSpPr>
          <p:cNvPr id="3" name="TextBox 2"/>
          <p:cNvSpPr txBox="1"/>
          <p:nvPr/>
        </p:nvSpPr>
        <p:spPr>
          <a:xfrm>
            <a:off x="609600" y="1905000"/>
            <a:ext cx="76962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 newspaper vendor uses a vehicle to deliver newspapers to the customers, only the newspaper will be considered inventory. The vehicle will be treated as an asset.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295400"/>
          </a:xfrm>
        </p:spPr>
        <p:txBody>
          <a:bodyPr>
            <a:noAutofit/>
          </a:bodyPr>
          <a:lstStyle/>
          <a:p>
            <a:pPr lvl="0" algn="ctr"/>
            <a:r>
              <a:rPr lang="en-US" sz="3200" b="1" u="sng" dirty="0">
                <a:latin typeface="Times New Roman" panose="02020603050405020304" pitchFamily="18" charset="0"/>
                <a:cs typeface="Times New Roman" panose="02020603050405020304" pitchFamily="18" charset="0"/>
              </a:rPr>
              <a:t>Two Forms of Demand</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905000"/>
            <a:ext cx="7467600" cy="4568952"/>
          </a:xfrm>
        </p:spPr>
        <p:txBody>
          <a:bodyPr/>
          <a:lstStyle/>
          <a:p>
            <a:pPr lvl="0"/>
            <a:r>
              <a:rPr lang="en-US" b="1" dirty="0">
                <a:latin typeface="Times New Roman" panose="02020603050405020304" pitchFamily="18" charset="0"/>
                <a:cs typeface="Times New Roman" panose="02020603050405020304" pitchFamily="18" charset="0"/>
              </a:rPr>
              <a:t>Dependent</a:t>
            </a:r>
          </a:p>
          <a:p>
            <a:pPr lvl="1"/>
            <a:r>
              <a:rPr lang="en-US" sz="2400" dirty="0">
                <a:latin typeface="Times New Roman" panose="02020603050405020304" pitchFamily="18" charset="0"/>
                <a:cs typeface="Times New Roman" panose="02020603050405020304" pitchFamily="18" charset="0"/>
              </a:rPr>
              <a:t>Demand for items used to produce final products </a:t>
            </a:r>
          </a:p>
          <a:p>
            <a:pPr lvl="1"/>
            <a:r>
              <a:rPr lang="en-US" sz="2400" dirty="0">
                <a:latin typeface="Times New Roman" panose="02020603050405020304" pitchFamily="18" charset="0"/>
                <a:cs typeface="Times New Roman" panose="02020603050405020304" pitchFamily="18" charset="0"/>
              </a:rPr>
              <a:t>Tires stored at a Goodyear plant are an example of a dependent demand item</a:t>
            </a:r>
          </a:p>
          <a:p>
            <a:pPr lvl="0"/>
            <a:r>
              <a:rPr lang="en-US" b="1" dirty="0">
                <a:latin typeface="Times New Roman" panose="02020603050405020304" pitchFamily="18" charset="0"/>
                <a:cs typeface="Times New Roman" panose="02020603050405020304" pitchFamily="18" charset="0"/>
              </a:rPr>
              <a:t>Independent</a:t>
            </a:r>
          </a:p>
          <a:p>
            <a:pPr lvl="1"/>
            <a:r>
              <a:rPr lang="en-US" sz="2400" dirty="0">
                <a:latin typeface="Times New Roman" panose="02020603050405020304" pitchFamily="18" charset="0"/>
                <a:cs typeface="Times New Roman" panose="02020603050405020304" pitchFamily="18" charset="0"/>
              </a:rPr>
              <a:t>Demand for items used by external customers</a:t>
            </a:r>
          </a:p>
          <a:p>
            <a:pPr lvl="1"/>
            <a:r>
              <a:rPr lang="en-US" sz="2400" dirty="0">
                <a:latin typeface="Times New Roman" panose="02020603050405020304" pitchFamily="18" charset="0"/>
                <a:cs typeface="Times New Roman" panose="02020603050405020304" pitchFamily="18" charset="0"/>
              </a:rPr>
              <a:t>Cars, appliances, computers, and houses are examples of independent demand inventory</a:t>
            </a:r>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E657-4355-4F33-B978-9025A048C146}"/>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Types of Inventory Management</a:t>
            </a:r>
          </a:p>
        </p:txBody>
      </p:sp>
      <p:sp>
        <p:nvSpPr>
          <p:cNvPr id="3" name="Content Placeholder 2">
            <a:extLst>
              <a:ext uri="{FF2B5EF4-FFF2-40B4-BE49-F238E27FC236}">
                <a16:creationId xmlns:a16="http://schemas.microsoft.com/office/drawing/2014/main" id="{F8E69B2F-2D49-4C2B-A3A6-64A97BF9F62A}"/>
              </a:ext>
            </a:extLst>
          </p:cNvPr>
          <p:cNvSpPr>
            <a:spLocks noGrp="1"/>
          </p:cNvSpPr>
          <p:nvPr>
            <p:ph sz="quarter" idx="1"/>
          </p:nvPr>
        </p:nvSpPr>
        <p:spPr>
          <a:xfrm>
            <a:off x="457200" y="1828800"/>
            <a:ext cx="7467600" cy="4645152"/>
          </a:xfrm>
        </p:spPr>
        <p:txBody>
          <a:bodyPr/>
          <a:lstStyle/>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Typically, inventory types can be grouped into four categories: </a:t>
            </a:r>
          </a:p>
          <a:p>
            <a:pPr marL="0" indent="0">
              <a:buNone/>
            </a:pPr>
            <a:endParaRPr lang="en-US" i="0" dirty="0">
              <a:solidFill>
                <a:srgbClr val="202124"/>
              </a:solidFill>
              <a:effectLst/>
              <a:latin typeface="Times New Roman" panose="02020603050405020304" pitchFamily="18" charset="0"/>
              <a:cs typeface="Times New Roman" panose="02020603050405020304" pitchFamily="18" charset="0"/>
            </a:endParaRPr>
          </a:p>
          <a:p>
            <a:r>
              <a:rPr lang="en-US" dirty="0">
                <a:solidFill>
                  <a:srgbClr val="202124"/>
                </a:solidFill>
                <a:latin typeface="Times New Roman" panose="02020603050405020304" pitchFamily="18" charset="0"/>
                <a:cs typeface="Times New Roman" panose="02020603050405020304" pitchFamily="18" charset="0"/>
              </a:rPr>
              <a:t>R</a:t>
            </a:r>
            <a:r>
              <a:rPr lang="en-US" i="0" dirty="0">
                <a:solidFill>
                  <a:srgbClr val="202124"/>
                </a:solidFill>
                <a:effectLst/>
                <a:latin typeface="Times New Roman" panose="02020603050405020304" pitchFamily="18" charset="0"/>
                <a:cs typeface="Times New Roman" panose="02020603050405020304" pitchFamily="18" charset="0"/>
              </a:rPr>
              <a:t>aw materials</a:t>
            </a:r>
          </a:p>
          <a:p>
            <a:r>
              <a:rPr lang="en-US" dirty="0">
                <a:solidFill>
                  <a:srgbClr val="202124"/>
                </a:solidFill>
                <a:latin typeface="Times New Roman" panose="02020603050405020304" pitchFamily="18" charset="0"/>
                <a:cs typeface="Times New Roman" panose="02020603050405020304" pitchFamily="18" charset="0"/>
              </a:rPr>
              <a:t>W</a:t>
            </a:r>
            <a:r>
              <a:rPr lang="en-US" i="0" dirty="0">
                <a:solidFill>
                  <a:srgbClr val="202124"/>
                </a:solidFill>
                <a:effectLst/>
                <a:latin typeface="Times New Roman" panose="02020603050405020304" pitchFamily="18" charset="0"/>
                <a:cs typeface="Times New Roman" panose="02020603050405020304" pitchFamily="18" charset="0"/>
              </a:rPr>
              <a:t>orks-in-progress</a:t>
            </a:r>
          </a:p>
          <a:p>
            <a:r>
              <a:rPr lang="en-US" dirty="0">
                <a:solidFill>
                  <a:srgbClr val="202124"/>
                </a:solidFill>
                <a:latin typeface="Times New Roman" panose="02020603050405020304" pitchFamily="18" charset="0"/>
                <a:cs typeface="Times New Roman" panose="02020603050405020304" pitchFamily="18" charset="0"/>
              </a:rPr>
              <a:t>M</a:t>
            </a:r>
            <a:r>
              <a:rPr lang="en-US" i="0" dirty="0">
                <a:solidFill>
                  <a:srgbClr val="202124"/>
                </a:solidFill>
                <a:effectLst/>
                <a:latin typeface="Times New Roman" panose="02020603050405020304" pitchFamily="18" charset="0"/>
                <a:cs typeface="Times New Roman" panose="02020603050405020304" pitchFamily="18" charset="0"/>
              </a:rPr>
              <a:t>aintenance, repair, and operations (MRO) goods</a:t>
            </a:r>
          </a:p>
          <a:p>
            <a:r>
              <a:rPr lang="en-US" dirty="0">
                <a:solidFill>
                  <a:srgbClr val="202124"/>
                </a:solidFill>
                <a:latin typeface="Times New Roman" panose="02020603050405020304" pitchFamily="18" charset="0"/>
                <a:cs typeface="Times New Roman" panose="02020603050405020304" pitchFamily="18" charset="0"/>
              </a:rPr>
              <a:t>F</a:t>
            </a:r>
            <a:r>
              <a:rPr lang="en-US" i="0" dirty="0">
                <a:solidFill>
                  <a:srgbClr val="202124"/>
                </a:solidFill>
                <a:effectLst/>
                <a:latin typeface="Times New Roman" panose="02020603050405020304" pitchFamily="18" charset="0"/>
                <a:cs typeface="Times New Roman" panose="02020603050405020304" pitchFamily="18" charset="0"/>
              </a:rPr>
              <a:t>inished goods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7575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B163-026A-4A53-9FFD-D50D33BC1A8D}"/>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Raw material</a:t>
            </a:r>
          </a:p>
        </p:txBody>
      </p:sp>
      <p:sp>
        <p:nvSpPr>
          <p:cNvPr id="3" name="Content Placeholder 2">
            <a:extLst>
              <a:ext uri="{FF2B5EF4-FFF2-40B4-BE49-F238E27FC236}">
                <a16:creationId xmlns:a16="http://schemas.microsoft.com/office/drawing/2014/main" id="{47005507-2792-41CE-9461-431321B2853E}"/>
              </a:ext>
            </a:extLst>
          </p:cNvPr>
          <p:cNvSpPr>
            <a:spLocks noGrp="1"/>
          </p:cNvSpPr>
          <p:nvPr>
            <p:ph sz="quarter"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Raw materials consist of all the items that are processed to make the final product. In a cookie manufacturing company, the raw materials are items like milk, sugar, and flour that are used in the different stages of production.</a:t>
            </a:r>
          </a:p>
          <a:p>
            <a:endParaRPr lang="en-US" dirty="0">
              <a:solidFill>
                <a:srgbClr val="333333"/>
              </a:solidFill>
              <a:latin typeface="Times New Roman" panose="02020603050405020304" pitchFamily="18" charset="0"/>
              <a:cs typeface="Times New Roman" panose="02020603050405020304" pitchFamily="18" charset="0"/>
            </a:endParaRPr>
          </a:p>
          <a:p>
            <a:r>
              <a:rPr lang="en-US" b="0" i="0" dirty="0">
                <a:solidFill>
                  <a:srgbClr val="333333"/>
                </a:solidFill>
                <a:effectLst/>
                <a:latin typeface="Times New Roman" panose="02020603050405020304" pitchFamily="18" charset="0"/>
                <a:cs typeface="Times New Roman" panose="02020603050405020304" pitchFamily="18" charset="0"/>
              </a:rPr>
              <a:t>The formula to calculate the total cost of your raw materials inventory is:</a:t>
            </a:r>
          </a:p>
          <a:p>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FF0000"/>
                </a:solidFill>
                <a:effectLst/>
                <a:latin typeface="Times New Roman" panose="02020603050405020304" pitchFamily="18" charset="0"/>
                <a:cs typeface="Times New Roman" panose="02020603050405020304" pitchFamily="18" charset="0"/>
              </a:rPr>
              <a:t>Total Raw Materials = Beginning inventory + Purchases added – Ending inventory</a:t>
            </a:r>
          </a:p>
          <a:p>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774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2B90-2A3F-4429-B42A-D39385C909A8}"/>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Work in progress</a:t>
            </a:r>
          </a:p>
        </p:txBody>
      </p:sp>
      <p:sp>
        <p:nvSpPr>
          <p:cNvPr id="3" name="Content Placeholder 2">
            <a:extLst>
              <a:ext uri="{FF2B5EF4-FFF2-40B4-BE49-F238E27FC236}">
                <a16:creationId xmlns:a16="http://schemas.microsoft.com/office/drawing/2014/main" id="{C8161891-3FA0-48D3-8285-330D250FC1A7}"/>
              </a:ext>
            </a:extLst>
          </p:cNvPr>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When raw materials have been sent for processing but have not yet been approved as finished goods, this stage is known as work in progress. </a:t>
            </a:r>
          </a:p>
          <a:p>
            <a:r>
              <a:rPr lang="en-US" dirty="0">
                <a:latin typeface="Times New Roman" panose="02020603050405020304" pitchFamily="18" charset="0"/>
                <a:cs typeface="Times New Roman" panose="02020603050405020304" pitchFamily="18" charset="0"/>
              </a:rPr>
              <a:t>In a cookie manufacturing company, after the raw materials have been processed and the cookies have been molded, they go for a quality check before they are passed for final packaging. </a:t>
            </a:r>
          </a:p>
          <a:p>
            <a:r>
              <a:rPr lang="en-US" dirty="0">
                <a:latin typeface="Times New Roman" panose="02020603050405020304" pitchFamily="18" charset="0"/>
                <a:cs typeface="Times New Roman" panose="02020603050405020304" pitchFamily="18" charset="0"/>
              </a:rPr>
              <a:t>All the cookies which are waiting for their quality check are considered work in progress. To put it in simple words, the work in progress category consists of all the items that have been processed but not sent for sale.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266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A72D-EC9E-45FA-A2C1-CD392B1BF761}"/>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MRO Goods</a:t>
            </a:r>
          </a:p>
        </p:txBody>
      </p:sp>
      <p:sp>
        <p:nvSpPr>
          <p:cNvPr id="3" name="Content Placeholder 2">
            <a:extLst>
              <a:ext uri="{FF2B5EF4-FFF2-40B4-BE49-F238E27FC236}">
                <a16:creationId xmlns:a16="http://schemas.microsoft.com/office/drawing/2014/main" id="{E88BBDF8-296D-48A5-B744-555294D973F9}"/>
              </a:ext>
            </a:extLst>
          </p:cNvPr>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MRO inventory management, or maintenance inventory management, is the process of procuring, storing, using, and replenishing the materials and supplies used for maintaining assets at the lowest possible cost. </a:t>
            </a:r>
          </a:p>
          <a:p>
            <a:r>
              <a:rPr lang="en-US" dirty="0">
                <a:latin typeface="Times New Roman" panose="02020603050405020304" pitchFamily="18" charset="0"/>
                <a:cs typeface="Times New Roman" panose="02020603050405020304" pitchFamily="18" charset="0"/>
              </a:rPr>
              <a:t>This process involves ensuring you have stock on hand while factoring in available storage space and budget. </a:t>
            </a:r>
          </a:p>
          <a:p>
            <a:r>
              <a:rPr lang="en-US" dirty="0">
                <a:latin typeface="Times New Roman" panose="02020603050405020304" pitchFamily="18" charset="0"/>
                <a:cs typeface="Times New Roman" panose="02020603050405020304" pitchFamily="18" charset="0"/>
              </a:rPr>
              <a:t>To put it simply, the goal of MRO inventory management is to have the right stock at the right time and place, and at the right cost.</a:t>
            </a:r>
          </a:p>
          <a:p>
            <a:endParaRPr lang="en-IN" dirty="0"/>
          </a:p>
        </p:txBody>
      </p:sp>
    </p:spTree>
    <p:extLst>
      <p:ext uri="{BB962C8B-B14F-4D97-AF65-F5344CB8AC3E}">
        <p14:creationId xmlns:p14="http://schemas.microsoft.com/office/powerpoint/2010/main" val="279952533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372</TotalTime>
  <Words>872</Words>
  <Application>Microsoft Office PowerPoint</Application>
  <PresentationFormat>On-screen Show (4:3)</PresentationFormat>
  <Paragraphs>89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Schoolbook</vt:lpstr>
      <vt:lpstr>Times New Roman</vt:lpstr>
      <vt:lpstr>Wingdings</vt:lpstr>
      <vt:lpstr>Wingdings 2</vt:lpstr>
      <vt:lpstr>Oriel</vt:lpstr>
      <vt:lpstr>INVENTORY MANAGEMENT SYSTEMS</vt:lpstr>
      <vt:lpstr>CONTENT</vt:lpstr>
      <vt:lpstr>Inventory management</vt:lpstr>
      <vt:lpstr>Example</vt:lpstr>
      <vt:lpstr>Two Forms of Demand </vt:lpstr>
      <vt:lpstr>Types of Inventory Management</vt:lpstr>
      <vt:lpstr>Raw material</vt:lpstr>
      <vt:lpstr>Work in progress</vt:lpstr>
      <vt:lpstr>MRO Goods</vt:lpstr>
      <vt:lpstr>Finished Goods</vt:lpstr>
      <vt:lpstr>Flow of inventory management</vt:lpstr>
      <vt:lpstr>Tasks of Inventory Management</vt:lpstr>
      <vt:lpstr>Needs of inventory management</vt:lpstr>
      <vt:lpstr>Benefits of inventory management</vt:lpstr>
      <vt:lpstr>Challenges of inventory management</vt:lpstr>
      <vt:lpstr>Scope of inventory control</vt:lpstr>
      <vt:lpstr>Objectives of inventory control:</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user</dc:creator>
  <cp:lastModifiedBy>Tanuja Lakshmi</cp:lastModifiedBy>
  <cp:revision>69</cp:revision>
  <dcterms:created xsi:type="dcterms:W3CDTF">2011-09-15T14:46:40Z</dcterms:created>
  <dcterms:modified xsi:type="dcterms:W3CDTF">2022-01-03T06:16:52Z</dcterms:modified>
</cp:coreProperties>
</file>