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epak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5" autoAdjust="0"/>
    <p:restoredTop sz="92512" autoAdjust="0"/>
  </p:normalViewPr>
  <p:slideViewPr>
    <p:cSldViewPr>
      <p:cViewPr varScale="1">
        <p:scale>
          <a:sx n="82" d="100"/>
          <a:sy n="82" d="100"/>
        </p:scale>
        <p:origin x="-147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4/4/2012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4/4/2012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4/4/2012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143008"/>
          </a:xfrm>
        </p:spPr>
        <p:txBody>
          <a:bodyPr>
            <a:normAutofit/>
          </a:bodyPr>
          <a:lstStyle/>
          <a:p>
            <a:pPr algn="ctr"/>
            <a:r>
              <a:rPr lang="en-IN" sz="2800" u="sng" dirty="0" smtClean="0"/>
              <a:t>HUMAN ACTION CLASSIFICATION USING
3-D CONVOLUTIONAL NEURAL NETWORKS</a:t>
            </a:r>
            <a:endParaRPr lang="en-IN" sz="28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8802"/>
            <a:ext cx="7772400" cy="3071834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Mentor</a:t>
            </a:r>
          </a:p>
          <a:p>
            <a:pPr algn="ctr"/>
            <a:r>
              <a:rPr lang="en-US" dirty="0" smtClean="0"/>
              <a:t>Prof. </a:t>
            </a:r>
            <a:r>
              <a:rPr lang="en-US" dirty="0" err="1" smtClean="0"/>
              <a:t>Amitabha</a:t>
            </a:r>
            <a:r>
              <a:rPr lang="en-US" dirty="0" smtClean="0"/>
              <a:t> </a:t>
            </a:r>
            <a:r>
              <a:rPr lang="en-US" dirty="0" err="1" smtClean="0"/>
              <a:t>Mukerjee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l"/>
            <a:r>
              <a:rPr lang="en-US" sz="2400" b="1" dirty="0" smtClean="0">
                <a:latin typeface="Cambria" pitchFamily="18" charset="0"/>
              </a:rPr>
              <a:t>Deepak Pathak 	10222			deepakp@</a:t>
            </a:r>
            <a:br>
              <a:rPr lang="en-US" sz="2400" b="1" dirty="0" smtClean="0">
                <a:latin typeface="Cambria" pitchFamily="18" charset="0"/>
              </a:rPr>
            </a:br>
            <a:r>
              <a:rPr lang="en-US" sz="2400" b="1" dirty="0" err="1" smtClean="0">
                <a:latin typeface="Cambria" pitchFamily="18" charset="0"/>
              </a:rPr>
              <a:t>Kaustubh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Tapi</a:t>
            </a:r>
            <a:r>
              <a:rPr lang="en-US" sz="2400" b="1" dirty="0" smtClean="0">
                <a:latin typeface="Cambria" pitchFamily="18" charset="0"/>
              </a:rPr>
              <a:t> 	10346 		</a:t>
            </a:r>
            <a:r>
              <a:rPr lang="en-US" sz="2400" b="1" dirty="0" err="1" smtClean="0">
                <a:latin typeface="Cambria" pitchFamily="18" charset="0"/>
              </a:rPr>
              <a:t>ktapi</a:t>
            </a:r>
            <a:r>
              <a:rPr lang="en-US" sz="2400" b="1" dirty="0" smtClean="0">
                <a:latin typeface="Cambria" pitchFamily="18" charset="0"/>
              </a:rPr>
              <a:t>@</a:t>
            </a:r>
            <a:endParaRPr lang="en-IN" sz="2400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6072206"/>
          </a:xfrm>
        </p:spPr>
        <p:txBody>
          <a:bodyPr>
            <a:normAutofit/>
          </a:bodyPr>
          <a:lstStyle/>
          <a:p>
            <a:pPr>
              <a:buSzPct val="120000"/>
              <a:buNone/>
            </a:pPr>
            <a:r>
              <a:rPr lang="en-US" sz="2000" dirty="0" smtClean="0">
                <a:latin typeface="Cambria" pitchFamily="18" charset="0"/>
              </a:rPr>
              <a:t>Objective is to classify human actions from the video dataset.</a:t>
            </a:r>
          </a:p>
          <a:p>
            <a:pPr>
              <a:buSzPct val="120000"/>
              <a:buFont typeface="Arial" pitchFamily="34" charset="0"/>
              <a:buChar char="•"/>
            </a:pPr>
            <a:r>
              <a:rPr lang="en-US" sz="2000" i="1" u="sng" dirty="0" smtClean="0">
                <a:latin typeface="Cambria" pitchFamily="18" charset="0"/>
              </a:rPr>
              <a:t>Motivation:</a:t>
            </a:r>
            <a:r>
              <a:rPr lang="en-US" sz="2000" dirty="0" smtClean="0">
                <a:latin typeface="Cambria" pitchFamily="18" charset="0"/>
              </a:rPr>
              <a:t/>
            </a:r>
            <a:br>
              <a:rPr lang="en-US" sz="2000" dirty="0" smtClean="0">
                <a:latin typeface="Cambria" pitchFamily="18" charset="0"/>
              </a:rPr>
            </a:br>
            <a:r>
              <a:rPr lang="en-IN" sz="2000" dirty="0" smtClean="0">
                <a:latin typeface="Cambria" pitchFamily="18" charset="0"/>
              </a:rPr>
              <a:t>Current methods are highly image processing based and highly problem dependent.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IN" sz="2000" dirty="0" smtClean="0">
                <a:latin typeface="Cambria" pitchFamily="18" charset="0"/>
              </a:rPr>
              <a:t>We’ll use 3-D </a:t>
            </a:r>
            <a:r>
              <a:rPr lang="en-IN" sz="2000" dirty="0" err="1" smtClean="0">
                <a:latin typeface="Cambria" pitchFamily="18" charset="0"/>
              </a:rPr>
              <a:t>Convolutional</a:t>
            </a:r>
            <a:r>
              <a:rPr lang="en-IN" sz="2000" dirty="0" smtClean="0">
                <a:latin typeface="Cambria" pitchFamily="18" charset="0"/>
              </a:rPr>
              <a:t> Neural networks which extracts and learns the features to classify different set of actions.</a:t>
            </a:r>
          </a:p>
          <a:p>
            <a:pPr>
              <a:buSzPct val="120000"/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</a:rPr>
              <a:t>Implemented on Weizmann Dataset of human actions which is classified into 10 actions.</a:t>
            </a:r>
          </a:p>
          <a:p>
            <a:pPr>
              <a:buSzPct val="120000"/>
              <a:buFont typeface="Arial" pitchFamily="34" charset="0"/>
              <a:buChar char="•"/>
            </a:pPr>
            <a:endParaRPr lang="en-US" sz="2000" dirty="0" smtClean="0">
              <a:latin typeface="Cambria" pitchFamily="18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endParaRPr lang="en-US" sz="2000" dirty="0" smtClean="0">
              <a:latin typeface="Cambria" pitchFamily="18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endParaRPr lang="en-US" sz="2000" dirty="0" smtClean="0">
              <a:latin typeface="Cambria" pitchFamily="18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endParaRPr lang="en-US" sz="2000" dirty="0" smtClean="0">
              <a:latin typeface="Cambria" pitchFamily="18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endParaRPr lang="en-US" sz="2000" dirty="0" smtClean="0">
              <a:latin typeface="Cambria" pitchFamily="18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endParaRPr lang="en-US" sz="2000" dirty="0" smtClean="0">
              <a:latin typeface="Cambria" pitchFamily="18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endParaRPr lang="en-US" sz="2000" dirty="0" smtClean="0">
              <a:latin typeface="Cambria" pitchFamily="18" charset="0"/>
            </a:endParaRPr>
          </a:p>
          <a:p>
            <a:pPr>
              <a:buSzPct val="120000"/>
              <a:buNone/>
            </a:pPr>
            <a:r>
              <a:rPr lang="en-US" sz="2000" dirty="0" smtClean="0">
                <a:latin typeface="Cambria" pitchFamily="18" charset="0"/>
              </a:rPr>
              <a:t>							</a:t>
            </a:r>
            <a:r>
              <a:rPr lang="en-US" sz="1200" dirty="0" smtClean="0">
                <a:latin typeface="Cambria" pitchFamily="18" charset="0"/>
              </a:rPr>
              <a:t>[CREDIT: WEIZMANN DATASET]</a:t>
            </a:r>
          </a:p>
          <a:p>
            <a:pPr>
              <a:buSzPct val="120000"/>
              <a:buNone/>
            </a:pPr>
            <a:r>
              <a:rPr lang="en-US" sz="2400" dirty="0" smtClean="0">
                <a:latin typeface="Cambria" pitchFamily="18" charset="0"/>
              </a:rPr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 smtClean="0"/>
              <a:t>PROBLEM OVERVIEW</a:t>
            </a:r>
            <a:endParaRPr lang="en-IN" sz="3200" u="sng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00166" y="3500438"/>
            <a:ext cx="6500858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20000"/>
              <a:buFont typeface="Arial" pitchFamily="34" charset="0"/>
              <a:buChar char="•"/>
            </a:pPr>
            <a:r>
              <a:rPr lang="en-IN" sz="2000" dirty="0" smtClean="0">
                <a:latin typeface="Cambria" pitchFamily="18" charset="0"/>
              </a:rPr>
              <a:t>Firstly we break each video into its constituent frames and apply bounding box on each frame to reduce input dimension size.</a:t>
            </a:r>
          </a:p>
          <a:p>
            <a:pPr>
              <a:buSzPct val="120000"/>
              <a:buFont typeface="Arial" pitchFamily="34" charset="0"/>
              <a:buChar char="•"/>
            </a:pPr>
            <a:endParaRPr lang="en-US" sz="2000" dirty="0" smtClean="0">
              <a:latin typeface="Cambria" pitchFamily="18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endParaRPr lang="en-US" sz="2000" dirty="0" smtClean="0">
              <a:latin typeface="Cambria" pitchFamily="18" charset="0"/>
            </a:endParaRPr>
          </a:p>
          <a:p>
            <a:pPr>
              <a:buSzPct val="120000"/>
              <a:buNone/>
            </a:pPr>
            <a:endParaRPr lang="en-US" sz="2000" dirty="0" smtClean="0">
              <a:latin typeface="Cambria" pitchFamily="18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endParaRPr lang="en-IN" sz="2000" dirty="0" smtClean="0">
              <a:latin typeface="Cambria" pitchFamily="18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en-IN" sz="2000" dirty="0" smtClean="0">
                <a:latin typeface="Cambria" pitchFamily="18" charset="0"/>
              </a:rPr>
              <a:t>Dataset of 226 videos (10 classifications) was divided into training(181 videos) and testing part(45 videos).</a:t>
            </a:r>
          </a:p>
          <a:p>
            <a:pPr>
              <a:buSzPct val="120000"/>
              <a:buFont typeface="Arial" pitchFamily="34" charset="0"/>
              <a:buChar char="•"/>
            </a:pPr>
            <a:endParaRPr lang="en-IN" sz="2000" dirty="0" smtClean="0">
              <a:latin typeface="Cambria" pitchFamily="18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en-IN" sz="2000" dirty="0" smtClean="0">
                <a:latin typeface="Cambria" pitchFamily="18" charset="0"/>
              </a:rPr>
              <a:t>A subsequence of 13(64X48X13) consecutive frames with 12 frames overlap is given as input to 3-D </a:t>
            </a:r>
            <a:r>
              <a:rPr lang="en-IN" sz="2000" dirty="0" err="1" smtClean="0">
                <a:latin typeface="Cambria" pitchFamily="18" charset="0"/>
              </a:rPr>
              <a:t>Convolutional</a:t>
            </a:r>
            <a:r>
              <a:rPr lang="en-IN" sz="2000" dirty="0" smtClean="0">
                <a:latin typeface="Cambria" pitchFamily="18" charset="0"/>
              </a:rPr>
              <a:t> Neural Networks.</a:t>
            </a:r>
          </a:p>
          <a:p>
            <a:pPr>
              <a:buSzPct val="120000"/>
              <a:buFont typeface="Arial" pitchFamily="34" charset="0"/>
              <a:buChar char="•"/>
            </a:pPr>
            <a:endParaRPr lang="en-IN" sz="2000" dirty="0" smtClean="0">
              <a:latin typeface="Cambria" pitchFamily="18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</a:rPr>
              <a:t>Till now we have tested on silhouette frames of videos.</a:t>
            </a:r>
            <a:endParaRPr lang="en-IN" sz="2000" dirty="0" smtClean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u="sng" dirty="0" smtClean="0"/>
              <a:t>INPUT PATTERN</a:t>
            </a:r>
            <a:endParaRPr lang="en-IN" sz="3200" u="sn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143116"/>
            <a:ext cx="39433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u="sng" dirty="0" smtClean="0"/>
              <a:t>ALGORITHM OVERVIEW</a:t>
            </a:r>
            <a:endParaRPr lang="en-IN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071546"/>
            <a:ext cx="5387340" cy="268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85786" y="3643314"/>
            <a:ext cx="80724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CREDIT: “Sequential Deep Learning for Human Action Recognition” Paper by: </a:t>
            </a:r>
            <a:r>
              <a:rPr lang="en-IN" sz="1050" dirty="0" err="1" smtClean="0"/>
              <a:t>Baccouche</a:t>
            </a:r>
            <a:r>
              <a:rPr lang="en-IN" sz="1050" dirty="0" smtClean="0"/>
              <a:t>, M., </a:t>
            </a:r>
            <a:r>
              <a:rPr lang="en-IN" sz="1050" dirty="0" err="1" smtClean="0"/>
              <a:t>Mamalet</a:t>
            </a:r>
            <a:r>
              <a:rPr lang="en-IN" sz="1050" dirty="0" smtClean="0"/>
              <a:t>, </a:t>
            </a:r>
            <a:r>
              <a:rPr lang="pl-PL" sz="1050" dirty="0" smtClean="0"/>
              <a:t>F., Wolf, C., Garcia, C., Baskurt, A. [2011]</a:t>
            </a:r>
            <a:endParaRPr lang="en-IN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4286256"/>
            <a:ext cx="857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For training the neural network , inputs from training set are forward propagated till the last layer[FORWARD PROPAGATION].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Our 3-D 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 undergoes supervised training.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SzPct val="120000"/>
              <a:buFont typeface="Arial" pitchFamily="34" charset="0"/>
              <a:buChar char="•"/>
            </a:pPr>
            <a:r>
              <a:rPr lang="en-IN" sz="2800" dirty="0" smtClean="0"/>
              <a:t>Error is computed in last layer and then propagated</a:t>
            </a:r>
            <a:endParaRPr lang="en-IN" dirty="0" smtClean="0"/>
          </a:p>
          <a:p>
            <a:pPr>
              <a:buSzPct val="120000"/>
              <a:buNone/>
            </a:pPr>
            <a:r>
              <a:rPr lang="en-IN" sz="2800" dirty="0" smtClean="0"/>
              <a:t>   backwards to all previous layers.(BACKPROPAGATION).</a:t>
            </a:r>
            <a:endParaRPr lang="en-IN" dirty="0" smtClean="0"/>
          </a:p>
          <a:p>
            <a:pPr>
              <a:buSzPct val="120000"/>
              <a:buFont typeface="Arial" pitchFamily="34" charset="0"/>
              <a:buChar char="•"/>
            </a:pPr>
            <a:endParaRPr lang="en-IN" sz="2800" dirty="0" smtClean="0"/>
          </a:p>
          <a:p>
            <a:pPr>
              <a:buSzPct val="120000"/>
              <a:buFont typeface="Arial" pitchFamily="34" charset="0"/>
              <a:buChar char="•"/>
            </a:pPr>
            <a:r>
              <a:rPr lang="en-IN" sz="2800" dirty="0" smtClean="0"/>
              <a:t>Weight </a:t>
            </a:r>
            <a:r>
              <a:rPr lang="en-IN" sz="2800" dirty="0" err="1" smtClean="0"/>
              <a:t>updation</a:t>
            </a:r>
            <a:r>
              <a:rPr lang="en-IN" sz="2800" dirty="0" smtClean="0"/>
              <a:t> in layers depends on eta(learning rate).</a:t>
            </a:r>
            <a:endParaRPr lang="en-IN" dirty="0" smtClean="0"/>
          </a:p>
          <a:p>
            <a:pPr>
              <a:buSzPct val="120000"/>
              <a:buFont typeface="Arial" pitchFamily="34" charset="0"/>
              <a:buChar char="•"/>
            </a:pPr>
            <a:endParaRPr lang="en-IN" sz="2800" dirty="0" smtClean="0"/>
          </a:p>
          <a:p>
            <a:pPr>
              <a:buSzPct val="120000"/>
              <a:buFont typeface="Arial" pitchFamily="34" charset="0"/>
              <a:buChar char="•"/>
            </a:pPr>
            <a:r>
              <a:rPr lang="en-IN" sz="2800" dirty="0" smtClean="0"/>
              <a:t>Weights will converge after a number of epochs.</a:t>
            </a:r>
            <a:endParaRPr lang="en-IN" dirty="0" smtClean="0"/>
          </a:p>
          <a:p>
            <a:pPr>
              <a:buSzPct val="120000"/>
              <a:buNone/>
            </a:pPr>
            <a:r>
              <a:rPr lang="en-IN" sz="2800" dirty="0" smtClean="0"/>
              <a:t>  (Hessian Back-propagation used to reduce number of epochs)</a:t>
            </a:r>
            <a:endParaRPr lang="en-IN" dirty="0" smtClean="0"/>
          </a:p>
          <a:p>
            <a:pPr>
              <a:buSzPct val="120000"/>
              <a:buFont typeface="Arial" pitchFamily="34" charset="0"/>
              <a:buChar char="•"/>
            </a:pPr>
            <a:endParaRPr lang="en-IN" sz="2800" dirty="0" smtClean="0"/>
          </a:p>
          <a:p>
            <a:pPr>
              <a:buSzPct val="120000"/>
              <a:buFont typeface="Arial" pitchFamily="34" charset="0"/>
              <a:buChar char="•"/>
            </a:pPr>
            <a:r>
              <a:rPr lang="en-IN" sz="2800" dirty="0" smtClean="0"/>
              <a:t>Learned feature maps seem to capture visually relevant </a:t>
            </a:r>
          </a:p>
          <a:p>
            <a:pPr>
              <a:buSzPct val="120000"/>
              <a:buNone/>
            </a:pPr>
            <a:r>
              <a:rPr lang="en-IN" sz="2800" dirty="0" smtClean="0"/>
              <a:t>   information (person/background segmentation, limbs </a:t>
            </a:r>
          </a:p>
          <a:p>
            <a:pPr>
              <a:buSzPct val="120000"/>
              <a:buNone/>
            </a:pPr>
            <a:r>
              <a:rPr lang="en-IN" sz="2800" dirty="0" smtClean="0"/>
              <a:t>   involved during the action, edge information. . . )</a:t>
            </a:r>
            <a:endParaRPr lang="en-IN" dirty="0" smtClean="0"/>
          </a:p>
          <a:p>
            <a:pPr>
              <a:buSzPct val="120000"/>
              <a:buFont typeface="Arial" pitchFamily="34" charset="0"/>
              <a:buChar char="•"/>
            </a:pPr>
            <a:endParaRPr lang="en-IN" sz="2800" dirty="0" smtClean="0"/>
          </a:p>
          <a:p>
            <a:pPr>
              <a:buSzPct val="120000"/>
              <a:buFont typeface="Arial" pitchFamily="34" charset="0"/>
              <a:buChar char="•"/>
            </a:pPr>
            <a:r>
              <a:rPr lang="en-IN" sz="2800" dirty="0" smtClean="0"/>
              <a:t>Same learning algorithm used for entire 3-D </a:t>
            </a:r>
            <a:r>
              <a:rPr lang="en-IN" sz="2800" dirty="0" err="1" smtClean="0"/>
              <a:t>Convolutional</a:t>
            </a:r>
            <a:r>
              <a:rPr lang="en-IN" sz="2800" dirty="0" smtClean="0"/>
              <a:t> </a:t>
            </a:r>
          </a:p>
          <a:p>
            <a:pPr>
              <a:buSzPct val="120000"/>
              <a:buNone/>
            </a:pPr>
            <a:r>
              <a:rPr lang="en-IN" sz="2800" dirty="0" smtClean="0"/>
              <a:t>   Neural Networks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u="sng" dirty="0" smtClean="0"/>
              <a:t>ALGORITHM OVERVIEW</a:t>
            </a:r>
            <a:endParaRPr lang="en-IN" sz="3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35785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 smtClean="0"/>
              <a:t>STEPS INVOLVED</a:t>
            </a:r>
            <a:endParaRPr lang="en-IN" sz="3200" u="sng" dirty="0"/>
          </a:p>
        </p:txBody>
      </p:sp>
      <p:sp>
        <p:nvSpPr>
          <p:cNvPr id="4" name="Oval 3"/>
          <p:cNvSpPr/>
          <p:nvPr/>
        </p:nvSpPr>
        <p:spPr>
          <a:xfrm>
            <a:off x="714348" y="1357298"/>
            <a:ext cx="1643074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Video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500430" y="1428736"/>
            <a:ext cx="2000264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Silhouette Frames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6072198" y="2786058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Convolved feature maps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000364" y="3643314"/>
            <a:ext cx="2428892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Sub-sampled feature maps (with bias)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8860" y="1785926"/>
            <a:ext cx="100013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72132" y="2000240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5286380" y="3429000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357950" y="4929198"/>
            <a:ext cx="2143140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Recurrent Neural Network</a:t>
            </a:r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1428728" y="5072074"/>
            <a:ext cx="2643206" cy="135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layer (10 classifications)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429256" y="4429132"/>
            <a:ext cx="107157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4143372" y="5500702"/>
            <a:ext cx="214314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mbria" pitchFamily="18" charset="0"/>
              </a:rPr>
              <a:t>We obtained code for 2-D </a:t>
            </a:r>
            <a:r>
              <a:rPr lang="en-US" sz="2000" dirty="0" err="1" smtClean="0">
                <a:latin typeface="Cambria" pitchFamily="18" charset="0"/>
              </a:rPr>
              <a:t>Convolutional</a:t>
            </a:r>
            <a:r>
              <a:rPr lang="en-US" sz="2000" dirty="0" smtClean="0">
                <a:latin typeface="Cambria" pitchFamily="18" charset="0"/>
              </a:rPr>
              <a:t> Neural Network for MNIST digit recognition(C++ Implementation) </a:t>
            </a:r>
            <a:r>
              <a:rPr lang="en-US" sz="2000" dirty="0" smtClean="0">
                <a:latin typeface="Cambria" pitchFamily="18" charset="0"/>
                <a:cs typeface="Lucida Sans Unicode" pitchFamily="34" charset="0"/>
              </a:rPr>
              <a:t>) by </a:t>
            </a:r>
            <a:r>
              <a:rPr lang="en-IN" sz="2000" dirty="0" smtClean="0">
                <a:latin typeface="Cambria" pitchFamily="18" charset="0"/>
              </a:rPr>
              <a:t>Mike O’ Neill </a:t>
            </a:r>
            <a:r>
              <a:rPr lang="en-IN" sz="2000" dirty="0" smtClean="0">
                <a:latin typeface="Cambria" pitchFamily="18" charset="0"/>
              </a:rPr>
              <a:t>[3]</a:t>
            </a:r>
            <a:endParaRPr lang="en-IN" sz="2000" dirty="0" smtClean="0">
              <a:latin typeface="Cambria" pitchFamily="18" charset="0"/>
            </a:endParaRP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We modified the code to construct 3-D </a:t>
            </a:r>
            <a:r>
              <a:rPr lang="en-US" sz="2000" dirty="0" err="1" smtClean="0">
                <a:latin typeface="Cambria" pitchFamily="18" charset="0"/>
              </a:rPr>
              <a:t>Convolutional</a:t>
            </a:r>
            <a:r>
              <a:rPr lang="en-US" sz="2000" dirty="0" smtClean="0">
                <a:latin typeface="Cambria" pitchFamily="18" charset="0"/>
              </a:rPr>
              <a:t> Neural Network for Human action recognition on WEIZMANN DATASET.</a:t>
            </a:r>
          </a:p>
          <a:p>
            <a:endParaRPr lang="en-US" sz="2000" dirty="0" smtClean="0">
              <a:latin typeface="Cambria" pitchFamily="18" charset="0"/>
            </a:endParaRP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Our code can be implemented from command line and number of </a:t>
            </a:r>
            <a:r>
              <a:rPr lang="en-US" sz="2000" dirty="0" smtClean="0">
                <a:latin typeface="Cambria" pitchFamily="18" charset="0"/>
              </a:rPr>
              <a:t>nodes, layers and kernels </a:t>
            </a:r>
            <a:r>
              <a:rPr lang="en-US" sz="2000" dirty="0" smtClean="0">
                <a:latin typeface="Cambria" pitchFamily="18" charset="0"/>
              </a:rPr>
              <a:t>can be modified easily.</a:t>
            </a:r>
            <a:endParaRPr lang="en-IN" sz="20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u="sng" dirty="0" smtClean="0"/>
              <a:t>IMPLEMENTATION</a:t>
            </a:r>
            <a:endParaRPr lang="en-IN" sz="3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mbria" pitchFamily="18" charset="0"/>
              </a:rPr>
              <a:t>Accuracy of </a:t>
            </a:r>
            <a:r>
              <a:rPr lang="en-US" sz="2000" dirty="0" smtClean="0">
                <a:latin typeface="Cambria" pitchFamily="18" charset="0"/>
              </a:rPr>
              <a:t>88%-90% </a:t>
            </a:r>
            <a:r>
              <a:rPr lang="en-US" sz="2000" dirty="0" smtClean="0">
                <a:latin typeface="Cambria" pitchFamily="18" charset="0"/>
              </a:rPr>
              <a:t>was obtained on WEIZMANN DATASET(181 videos for training and 45 videos for testing) after a training of 8 epochs.</a:t>
            </a:r>
          </a:p>
          <a:p>
            <a:endParaRPr lang="en-IN" sz="20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u="sng" dirty="0" smtClean="0"/>
              <a:t>RESULTS</a:t>
            </a:r>
            <a:endParaRPr lang="en-IN" sz="3200" u="sng" dirty="0"/>
          </a:p>
        </p:txBody>
      </p:sp>
      <p:pic>
        <p:nvPicPr>
          <p:cNvPr id="4" name="Picture 3" descr="err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2214554"/>
            <a:ext cx="5403491" cy="4040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latin typeface="Cambria" pitchFamily="18" charset="0"/>
              </a:rPr>
              <a:t>[1] </a:t>
            </a:r>
            <a:r>
              <a:rPr lang="en-IN" sz="2000" dirty="0" err="1" smtClean="0">
                <a:latin typeface="Cambria" pitchFamily="18" charset="0"/>
              </a:rPr>
              <a:t>Baccouche</a:t>
            </a:r>
            <a:r>
              <a:rPr lang="en-IN" sz="2000" dirty="0" smtClean="0">
                <a:latin typeface="Cambria" pitchFamily="18" charset="0"/>
              </a:rPr>
              <a:t> M., </a:t>
            </a:r>
            <a:r>
              <a:rPr lang="en-IN" sz="2000" dirty="0" err="1" smtClean="0">
                <a:latin typeface="Cambria" pitchFamily="18" charset="0"/>
              </a:rPr>
              <a:t>Mamalet</a:t>
            </a:r>
            <a:r>
              <a:rPr lang="en-IN" sz="2000" dirty="0" smtClean="0">
                <a:latin typeface="Cambria" pitchFamily="18" charset="0"/>
              </a:rPr>
              <a:t> F., Wolf C., Garcia C., </a:t>
            </a:r>
            <a:r>
              <a:rPr lang="en-IN" sz="2000" dirty="0" err="1" smtClean="0">
                <a:latin typeface="Cambria" pitchFamily="18" charset="0"/>
              </a:rPr>
              <a:t>Baskurt</a:t>
            </a:r>
            <a:r>
              <a:rPr lang="en-IN" sz="2000" dirty="0" smtClean="0">
                <a:latin typeface="Cambria" pitchFamily="18" charset="0"/>
              </a:rPr>
              <a:t> A. : “Sequential Deep Learning for Human Action Recognition” . In: </a:t>
            </a:r>
            <a:r>
              <a:rPr lang="en-IN" sz="2000" dirty="0" err="1" smtClean="0">
                <a:latin typeface="Cambria" pitchFamily="18" charset="0"/>
              </a:rPr>
              <a:t>Salah</a:t>
            </a:r>
            <a:r>
              <a:rPr lang="en-IN" sz="2000" dirty="0" smtClean="0">
                <a:latin typeface="Cambria" pitchFamily="18" charset="0"/>
              </a:rPr>
              <a:t>, A.A., </a:t>
            </a:r>
            <a:r>
              <a:rPr lang="en-IN" sz="2000" dirty="0" err="1" smtClean="0">
                <a:latin typeface="Cambria" pitchFamily="18" charset="0"/>
              </a:rPr>
              <a:t>Lepri</a:t>
            </a:r>
            <a:r>
              <a:rPr lang="en-IN" sz="2000" dirty="0" smtClean="0">
                <a:latin typeface="Cambria" pitchFamily="18" charset="0"/>
              </a:rPr>
              <a:t>, B. (eds.) HBU 2011. </a:t>
            </a:r>
            <a:r>
              <a:rPr lang="nl-NL" sz="2000" dirty="0" smtClean="0">
                <a:latin typeface="Cambria" pitchFamily="18" charset="0"/>
              </a:rPr>
              <a:t>LNCS, vol. 7065, pp. 29–39. Springer, Heidelberg [2011].</a:t>
            </a:r>
          </a:p>
          <a:p>
            <a:endParaRPr lang="nl-NL" sz="2000" dirty="0" smtClean="0">
              <a:latin typeface="Cambria" pitchFamily="18" charset="0"/>
            </a:endParaRPr>
          </a:p>
          <a:p>
            <a:r>
              <a:rPr lang="nl-NL" sz="2000" dirty="0" smtClean="0">
                <a:latin typeface="Cambria" pitchFamily="18" charset="0"/>
              </a:rPr>
              <a:t>[</a:t>
            </a:r>
            <a:r>
              <a:rPr lang="nl-NL" sz="2000" dirty="0" smtClean="0">
                <a:latin typeface="Cambria" pitchFamily="18" charset="0"/>
                <a:cs typeface="Lucida Sans Unicode" pitchFamily="34" charset="0"/>
              </a:rPr>
              <a:t>2] Weizmann </a:t>
            </a:r>
            <a:r>
              <a:rPr lang="nl-NL" sz="2000" dirty="0" smtClean="0">
                <a:latin typeface="Cambria" pitchFamily="18" charset="0"/>
                <a:cs typeface="Lucida Sans Unicode" pitchFamily="34" charset="0"/>
              </a:rPr>
              <a:t>Dataset (std.).</a:t>
            </a:r>
          </a:p>
          <a:p>
            <a:pPr>
              <a:buNone/>
            </a:pPr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  <a:cs typeface="Lucida Sans Unicode" pitchFamily="34" charset="0"/>
              </a:rPr>
              <a:t>[3] Code for 2-D </a:t>
            </a:r>
            <a:r>
              <a:rPr lang="en-US" sz="2000" dirty="0" err="1" smtClean="0">
                <a:latin typeface="Cambria" pitchFamily="18" charset="0"/>
                <a:cs typeface="Lucida Sans Unicode" pitchFamily="34" charset="0"/>
              </a:rPr>
              <a:t>Convolutional</a:t>
            </a:r>
            <a:r>
              <a:rPr lang="en-US" sz="2000" dirty="0" smtClean="0">
                <a:latin typeface="Cambria" pitchFamily="18" charset="0"/>
                <a:cs typeface="Lucida Sans Unicode" pitchFamily="34" charset="0"/>
              </a:rPr>
              <a:t> Neural Network for MNIST digit recognition(C++ </a:t>
            </a:r>
            <a:r>
              <a:rPr lang="en-US" sz="2000" dirty="0" smtClean="0">
                <a:latin typeface="Cambria" pitchFamily="18" charset="0"/>
                <a:cs typeface="Lucida Sans Unicode" pitchFamily="34" charset="0"/>
              </a:rPr>
              <a:t>Implementation) by </a:t>
            </a:r>
            <a:r>
              <a:rPr lang="en-IN" sz="2000" dirty="0" smtClean="0">
                <a:latin typeface="Cambria" pitchFamily="18" charset="0"/>
              </a:rPr>
              <a:t>Mike O’ </a:t>
            </a:r>
            <a:r>
              <a:rPr lang="en-IN" sz="2000" dirty="0" smtClean="0">
                <a:latin typeface="Cambria" pitchFamily="18" charset="0"/>
              </a:rPr>
              <a:t>Neill </a:t>
            </a:r>
            <a:r>
              <a:rPr lang="en-IN" sz="2000" dirty="0" smtClean="0">
                <a:latin typeface="Cambria" pitchFamily="18" charset="0"/>
              </a:rPr>
              <a:t>presented in paper by- </a:t>
            </a:r>
            <a:br>
              <a:rPr lang="en-IN" sz="2000" dirty="0" smtClean="0">
                <a:latin typeface="Cambria" pitchFamily="18" charset="0"/>
              </a:rPr>
            </a:br>
            <a:r>
              <a:rPr lang="en-IN" sz="2000" dirty="0" smtClean="0">
                <a:latin typeface="Cambria" pitchFamily="18" charset="0"/>
              </a:rPr>
              <a:t>Patrice </a:t>
            </a:r>
            <a:r>
              <a:rPr lang="en-IN" sz="2000" dirty="0" smtClean="0">
                <a:latin typeface="Cambria" pitchFamily="18" charset="0"/>
              </a:rPr>
              <a:t>Y. </a:t>
            </a:r>
            <a:r>
              <a:rPr lang="en-IN" sz="2000" dirty="0" err="1" smtClean="0">
                <a:latin typeface="Cambria" pitchFamily="18" charset="0"/>
              </a:rPr>
              <a:t>Simard</a:t>
            </a:r>
            <a:r>
              <a:rPr lang="en-IN" sz="2000" dirty="0" smtClean="0">
                <a:latin typeface="Cambria" pitchFamily="18" charset="0"/>
              </a:rPr>
              <a:t>, Dave Steinkraus, John Platt, "Best Practices for </a:t>
            </a:r>
            <a:r>
              <a:rPr lang="en-IN" sz="2000" dirty="0" err="1" smtClean="0">
                <a:latin typeface="Cambria" pitchFamily="18" charset="0"/>
              </a:rPr>
              <a:t>Convolutional</a:t>
            </a:r>
            <a:r>
              <a:rPr lang="en-IN" sz="2000" dirty="0" smtClean="0">
                <a:latin typeface="Cambria" pitchFamily="18" charset="0"/>
              </a:rPr>
              <a:t> Neural Networks Applied to Visual Document Analysis," </a:t>
            </a:r>
            <a:r>
              <a:rPr lang="en-IN" sz="2000" dirty="0" smtClean="0">
                <a:latin typeface="Cambria" pitchFamily="18" charset="0"/>
              </a:rPr>
              <a:t>International </a:t>
            </a:r>
            <a:r>
              <a:rPr lang="en-IN" sz="2000" dirty="0" smtClean="0">
                <a:latin typeface="Cambria" pitchFamily="18" charset="0"/>
              </a:rPr>
              <a:t>Conference on Document Analysis and Recognition (ICDAR), IEEE Computer Society, Los Alamitos, pp. </a:t>
            </a:r>
            <a:r>
              <a:rPr lang="en-IN" sz="2000" dirty="0" smtClean="0">
                <a:latin typeface="Cambria" pitchFamily="18" charset="0"/>
              </a:rPr>
              <a:t>958-962 [2003].</a:t>
            </a:r>
            <a:endParaRPr lang="en-IN" sz="2000" dirty="0" smtClean="0">
              <a:latin typeface="Cambria" pitchFamily="18" charset="0"/>
            </a:endParaRPr>
          </a:p>
          <a:p>
            <a:endParaRPr lang="en-IN" sz="20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u="sng" dirty="0" smtClean="0"/>
              <a:t>REFERENCES</a:t>
            </a:r>
            <a:endParaRPr lang="en-IN" sz="3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532</TotalTime>
  <Words>467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HUMAN ACTION CLASSIFICATION USING
3-D CONVOLUTIONAL NEURAL NETWORKS</vt:lpstr>
      <vt:lpstr>PROBLEM OVERVIEW</vt:lpstr>
      <vt:lpstr>INPUT PATTERN</vt:lpstr>
      <vt:lpstr>ALGORITHM OVERVIEW</vt:lpstr>
      <vt:lpstr>ALGORITHM OVERVIEW</vt:lpstr>
      <vt:lpstr>STEPS INVOLVED</vt:lpstr>
      <vt:lpstr>IMPLEMENTATION</vt:lpstr>
      <vt:lpstr>RESULTS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ACTION CLASSIFICATION USING
3-D CONVOLUTIONAL NEURAL NETWORKS</dc:title>
  <dc:creator>Deepak</dc:creator>
  <cp:lastModifiedBy>Deepak</cp:lastModifiedBy>
  <cp:revision>47</cp:revision>
  <dcterms:created xsi:type="dcterms:W3CDTF">2012-04-04T06:00:18Z</dcterms:created>
  <dcterms:modified xsi:type="dcterms:W3CDTF">2012-04-04T16:08:57Z</dcterms:modified>
</cp:coreProperties>
</file>