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71EF"/>
    <a:srgbClr val="0C4DA2"/>
    <a:srgbClr val="4D3271"/>
    <a:srgbClr val="9485A8"/>
    <a:srgbClr val="655084"/>
    <a:srgbClr val="912356"/>
    <a:srgbClr val="9E1F5C"/>
    <a:srgbClr val="CD0E73"/>
    <a:srgbClr val="DE0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8"/>
    <p:restoredTop sz="98202"/>
  </p:normalViewPr>
  <p:slideViewPr>
    <p:cSldViewPr snapToGrid="0" snapToObjects="1">
      <p:cViewPr>
        <p:scale>
          <a:sx n="41" d="100"/>
          <a:sy n="41" d="100"/>
        </p:scale>
        <p:origin x="2400" y="-2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D99676-4CE4-F343-9DF8-B0CAB01FB5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ABEDA-6D8A-334A-91AF-5C0E3B0F82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78DD8-3B83-BA42-BC61-59EE6E2909A2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804ED-45AB-D94C-81E6-40CAEA4256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D4985-05F9-E642-9F9E-EE175F47A1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68E-AFBB-9946-9D53-FE2D84C373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60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D86BB-87FE-8847-9E62-C19280D911F7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1143000"/>
            <a:ext cx="217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3966E-7776-C24F-ACF0-D3EFF80C7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77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9975" y="1143000"/>
            <a:ext cx="2178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3966E-7776-C24F-ACF0-D3EFF80C71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5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84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86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6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1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66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9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68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6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93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2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3751-9544-2349-8AC9-BE4687A7143C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99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TT DATA. Encontra aqui emprego | Talent Portugal">
            <a:extLst>
              <a:ext uri="{FF2B5EF4-FFF2-40B4-BE49-F238E27FC236}">
                <a16:creationId xmlns:a16="http://schemas.microsoft.com/office/drawing/2014/main" id="{24158CA2-DB57-0B3E-A638-52F2A24042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t="35316" r="9739" b="38849"/>
          <a:stretch/>
        </p:blipFill>
        <p:spPr bwMode="auto">
          <a:xfrm>
            <a:off x="18874342" y="29219857"/>
            <a:ext cx="2509283" cy="80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ABC662-F07B-BF4E-A77F-D749A8E8EE61}"/>
              </a:ext>
            </a:extLst>
          </p:cNvPr>
          <p:cNvSpPr/>
          <p:nvPr/>
        </p:nvSpPr>
        <p:spPr>
          <a:xfrm>
            <a:off x="0" y="20993"/>
            <a:ext cx="21383625" cy="2638226"/>
          </a:xfrm>
          <a:prstGeom prst="rect">
            <a:avLst/>
          </a:prstGeom>
          <a:solidFill>
            <a:srgbClr val="0C4DA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Title of the Project</a:t>
            </a:r>
          </a:p>
          <a:p>
            <a:pPr algn="ctr"/>
            <a:r>
              <a:rPr lang="en-GB" sz="3600" dirty="0"/>
              <a:t>Authors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B4EB85-3511-934D-979A-EF2FCE9C75C2}"/>
              </a:ext>
            </a:extLst>
          </p:cNvPr>
          <p:cNvSpPr/>
          <p:nvPr/>
        </p:nvSpPr>
        <p:spPr>
          <a:xfrm>
            <a:off x="1" y="28559050"/>
            <a:ext cx="21383624" cy="170121"/>
          </a:xfrm>
          <a:prstGeom prst="rect">
            <a:avLst/>
          </a:prstGeom>
          <a:solidFill>
            <a:srgbClr val="0C4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450" dirty="0"/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2DC13533-E59D-F42B-1694-8223D5AC2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66" y="-133993"/>
            <a:ext cx="4753952" cy="1880094"/>
          </a:xfrm>
          <a:prstGeom prst="rect">
            <a:avLst/>
          </a:prstGeom>
        </p:spPr>
      </p:pic>
      <p:sp>
        <p:nvSpPr>
          <p:cNvPr id="9" name="object 15">
            <a:extLst>
              <a:ext uri="{FF2B5EF4-FFF2-40B4-BE49-F238E27FC236}">
                <a16:creationId xmlns:a16="http://schemas.microsoft.com/office/drawing/2014/main" id="{57B3E39C-D2F5-88C9-7130-E11648618E30}"/>
              </a:ext>
            </a:extLst>
          </p:cNvPr>
          <p:cNvSpPr/>
          <p:nvPr/>
        </p:nvSpPr>
        <p:spPr>
          <a:xfrm>
            <a:off x="212643" y="29048149"/>
            <a:ext cx="3988405" cy="936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34482D62-CE55-6AF9-F9DD-6A6F07E8B595}"/>
              </a:ext>
            </a:extLst>
          </p:cNvPr>
          <p:cNvSpPr/>
          <p:nvPr/>
        </p:nvSpPr>
        <p:spPr>
          <a:xfrm>
            <a:off x="4700756" y="28943127"/>
            <a:ext cx="2955850" cy="11462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7D0E6-8D66-8FE8-AE82-60CEE7FA2468}"/>
              </a:ext>
            </a:extLst>
          </p:cNvPr>
          <p:cNvSpPr txBox="1"/>
          <p:nvPr/>
        </p:nvSpPr>
        <p:spPr>
          <a:xfrm>
            <a:off x="9575051" y="28753216"/>
            <a:ext cx="552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/>
              <a:t>Acknowledgements: This poster session is sponsored by: </a:t>
            </a:r>
          </a:p>
        </p:txBody>
      </p:sp>
      <p:grpSp>
        <p:nvGrpSpPr>
          <p:cNvPr id="18" name="object 22">
            <a:extLst>
              <a:ext uri="{FF2B5EF4-FFF2-40B4-BE49-F238E27FC236}">
                <a16:creationId xmlns:a16="http://schemas.microsoft.com/office/drawing/2014/main" id="{1E3F3096-58D8-6CB0-B222-E6878A2D32B2}"/>
              </a:ext>
            </a:extLst>
          </p:cNvPr>
          <p:cNvGrpSpPr/>
          <p:nvPr/>
        </p:nvGrpSpPr>
        <p:grpSpPr>
          <a:xfrm>
            <a:off x="461234" y="3315779"/>
            <a:ext cx="8937948" cy="619770"/>
            <a:chOff x="6697239" y="3739331"/>
            <a:chExt cx="6424295" cy="44894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9" name="object 23">
              <a:extLst>
                <a:ext uri="{FF2B5EF4-FFF2-40B4-BE49-F238E27FC236}">
                  <a16:creationId xmlns:a16="http://schemas.microsoft.com/office/drawing/2014/main" id="{5AD1B206-4F1F-1543-3FEC-65EFAE1C3C62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6342253" y="0"/>
                  </a:moveTo>
                  <a:lnTo>
                    <a:pt x="73373" y="0"/>
                  </a:lnTo>
                  <a:lnTo>
                    <a:pt x="44828" y="5771"/>
                  </a:lnTo>
                  <a:lnTo>
                    <a:pt x="21504" y="21504"/>
                  </a:lnTo>
                  <a:lnTo>
                    <a:pt x="5771" y="44828"/>
                  </a:lnTo>
                  <a:lnTo>
                    <a:pt x="0" y="73373"/>
                  </a:lnTo>
                  <a:lnTo>
                    <a:pt x="0" y="440242"/>
                  </a:lnTo>
                  <a:lnTo>
                    <a:pt x="6415627" y="440242"/>
                  </a:lnTo>
                  <a:lnTo>
                    <a:pt x="6415627" y="73373"/>
                  </a:lnTo>
                  <a:lnTo>
                    <a:pt x="6409856" y="44828"/>
                  </a:lnTo>
                  <a:lnTo>
                    <a:pt x="6394123" y="21504"/>
                  </a:lnTo>
                  <a:lnTo>
                    <a:pt x="6370799" y="5771"/>
                  </a:lnTo>
                  <a:lnTo>
                    <a:pt x="63422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" name="object 24">
              <a:extLst>
                <a:ext uri="{FF2B5EF4-FFF2-40B4-BE49-F238E27FC236}">
                  <a16:creationId xmlns:a16="http://schemas.microsoft.com/office/drawing/2014/main" id="{C52170BD-D4FB-6D0D-0CC0-55B8E053BD5F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73373" y="0"/>
                  </a:moveTo>
                  <a:lnTo>
                    <a:pt x="6342253" y="0"/>
                  </a:lnTo>
                  <a:lnTo>
                    <a:pt x="6370799" y="5771"/>
                  </a:lnTo>
                  <a:lnTo>
                    <a:pt x="6394123" y="21504"/>
                  </a:lnTo>
                  <a:lnTo>
                    <a:pt x="6409856" y="44828"/>
                  </a:lnTo>
                  <a:lnTo>
                    <a:pt x="6415627" y="73373"/>
                  </a:lnTo>
                  <a:lnTo>
                    <a:pt x="6415627" y="440242"/>
                  </a:lnTo>
                  <a:lnTo>
                    <a:pt x="0" y="440242"/>
                  </a:lnTo>
                  <a:lnTo>
                    <a:pt x="0" y="73373"/>
                  </a:lnTo>
                  <a:lnTo>
                    <a:pt x="5771" y="44828"/>
                  </a:lnTo>
                  <a:lnTo>
                    <a:pt x="21504" y="21504"/>
                  </a:lnTo>
                  <a:lnTo>
                    <a:pt x="44828" y="5771"/>
                  </a:lnTo>
                  <a:lnTo>
                    <a:pt x="73373" y="0"/>
                  </a:lnTo>
                  <a:close/>
                </a:path>
              </a:pathLst>
            </a:custGeom>
            <a:grpFill/>
            <a:ln w="7756">
              <a:solidFill>
                <a:schemeClr val="accent1">
                  <a:lumMod val="40000"/>
                  <a:lumOff val="6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sz="2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1" name="object 25">
            <a:extLst>
              <a:ext uri="{FF2B5EF4-FFF2-40B4-BE49-F238E27FC236}">
                <a16:creationId xmlns:a16="http://schemas.microsoft.com/office/drawing/2014/main" id="{4580C3BE-66A3-9983-D97A-10D88DF9F4E7}"/>
              </a:ext>
            </a:extLst>
          </p:cNvPr>
          <p:cNvSpPr txBox="1"/>
          <p:nvPr/>
        </p:nvSpPr>
        <p:spPr>
          <a:xfrm>
            <a:off x="655408" y="3359499"/>
            <a:ext cx="3140644" cy="576049"/>
          </a:xfrm>
          <a:prstGeom prst="rect">
            <a:avLst/>
          </a:prstGeom>
        </p:spPr>
        <p:txBody>
          <a:bodyPr vert="horz" wrap="square" lIns="0" tIns="21838" rIns="0" bIns="0" rtlCol="0">
            <a:spAutoFit/>
          </a:bodyPr>
          <a:lstStyle/>
          <a:p>
            <a:pPr marL="20803">
              <a:spcBef>
                <a:spcPts val="170"/>
              </a:spcBef>
            </a:pPr>
            <a:r>
              <a:rPr lang="pt-PT" sz="3600" noProof="1">
                <a:cs typeface="Helvetica" panose="020B0604020202020204" pitchFamily="34" charset="0"/>
              </a:rPr>
              <a:t>Objectives</a:t>
            </a:r>
          </a:p>
        </p:txBody>
      </p:sp>
      <p:grpSp>
        <p:nvGrpSpPr>
          <p:cNvPr id="38" name="object 22">
            <a:extLst>
              <a:ext uri="{FF2B5EF4-FFF2-40B4-BE49-F238E27FC236}">
                <a16:creationId xmlns:a16="http://schemas.microsoft.com/office/drawing/2014/main" id="{19E96293-78EF-0F8F-7776-2B105994A89E}"/>
              </a:ext>
            </a:extLst>
          </p:cNvPr>
          <p:cNvGrpSpPr/>
          <p:nvPr/>
        </p:nvGrpSpPr>
        <p:grpSpPr>
          <a:xfrm>
            <a:off x="434738" y="7444755"/>
            <a:ext cx="8937948" cy="619770"/>
            <a:chOff x="6697239" y="3739331"/>
            <a:chExt cx="6424295" cy="44894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58" name="object 23">
              <a:extLst>
                <a:ext uri="{FF2B5EF4-FFF2-40B4-BE49-F238E27FC236}">
                  <a16:creationId xmlns:a16="http://schemas.microsoft.com/office/drawing/2014/main" id="{F05BA0C3-2E1F-30F1-B48A-5124757660AE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6342253" y="0"/>
                  </a:moveTo>
                  <a:lnTo>
                    <a:pt x="73373" y="0"/>
                  </a:lnTo>
                  <a:lnTo>
                    <a:pt x="44828" y="5771"/>
                  </a:lnTo>
                  <a:lnTo>
                    <a:pt x="21504" y="21504"/>
                  </a:lnTo>
                  <a:lnTo>
                    <a:pt x="5771" y="44828"/>
                  </a:lnTo>
                  <a:lnTo>
                    <a:pt x="0" y="73373"/>
                  </a:lnTo>
                  <a:lnTo>
                    <a:pt x="0" y="440242"/>
                  </a:lnTo>
                  <a:lnTo>
                    <a:pt x="6415627" y="440242"/>
                  </a:lnTo>
                  <a:lnTo>
                    <a:pt x="6415627" y="73373"/>
                  </a:lnTo>
                  <a:lnTo>
                    <a:pt x="6409856" y="44828"/>
                  </a:lnTo>
                  <a:lnTo>
                    <a:pt x="6394123" y="21504"/>
                  </a:lnTo>
                  <a:lnTo>
                    <a:pt x="6370799" y="5771"/>
                  </a:lnTo>
                  <a:lnTo>
                    <a:pt x="63422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0" name="object 24">
              <a:extLst>
                <a:ext uri="{FF2B5EF4-FFF2-40B4-BE49-F238E27FC236}">
                  <a16:creationId xmlns:a16="http://schemas.microsoft.com/office/drawing/2014/main" id="{08205561-8C69-E333-D7AC-8E75F4F8F475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73373" y="0"/>
                  </a:moveTo>
                  <a:lnTo>
                    <a:pt x="6342253" y="0"/>
                  </a:lnTo>
                  <a:lnTo>
                    <a:pt x="6370799" y="5771"/>
                  </a:lnTo>
                  <a:lnTo>
                    <a:pt x="6394123" y="21504"/>
                  </a:lnTo>
                  <a:lnTo>
                    <a:pt x="6409856" y="44828"/>
                  </a:lnTo>
                  <a:lnTo>
                    <a:pt x="6415627" y="73373"/>
                  </a:lnTo>
                  <a:lnTo>
                    <a:pt x="6415627" y="440242"/>
                  </a:lnTo>
                  <a:lnTo>
                    <a:pt x="0" y="440242"/>
                  </a:lnTo>
                  <a:lnTo>
                    <a:pt x="0" y="73373"/>
                  </a:lnTo>
                  <a:lnTo>
                    <a:pt x="5771" y="44828"/>
                  </a:lnTo>
                  <a:lnTo>
                    <a:pt x="21504" y="21504"/>
                  </a:lnTo>
                  <a:lnTo>
                    <a:pt x="44828" y="5771"/>
                  </a:lnTo>
                  <a:lnTo>
                    <a:pt x="73373" y="0"/>
                  </a:lnTo>
                  <a:close/>
                </a:path>
              </a:pathLst>
            </a:custGeom>
            <a:grpFill/>
            <a:ln w="7756">
              <a:solidFill>
                <a:srgbClr val="BCD6ED"/>
              </a:solidFill>
            </a:ln>
          </p:spPr>
          <p:txBody>
            <a:bodyPr wrap="square" lIns="0" tIns="0" rIns="0" bIns="0" rtlCol="0"/>
            <a:lstStyle/>
            <a:p>
              <a:endParaRPr sz="2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61" name="object 25">
            <a:extLst>
              <a:ext uri="{FF2B5EF4-FFF2-40B4-BE49-F238E27FC236}">
                <a16:creationId xmlns:a16="http://schemas.microsoft.com/office/drawing/2014/main" id="{43AFDAA9-67E7-8B7B-D07B-9250F1EF1EC5}"/>
              </a:ext>
            </a:extLst>
          </p:cNvPr>
          <p:cNvSpPr txBox="1"/>
          <p:nvPr/>
        </p:nvSpPr>
        <p:spPr>
          <a:xfrm>
            <a:off x="628912" y="7488475"/>
            <a:ext cx="3140644" cy="576049"/>
          </a:xfrm>
          <a:prstGeom prst="rect">
            <a:avLst/>
          </a:prstGeom>
        </p:spPr>
        <p:txBody>
          <a:bodyPr vert="horz" wrap="square" lIns="0" tIns="21838" rIns="0" bIns="0" rtlCol="0">
            <a:spAutoFit/>
          </a:bodyPr>
          <a:lstStyle/>
          <a:p>
            <a:pPr marL="20803">
              <a:spcBef>
                <a:spcPts val="170"/>
              </a:spcBef>
            </a:pPr>
            <a:r>
              <a:rPr lang="pt-PT" sz="3600" noProof="1">
                <a:cs typeface="Helvetica" panose="020B0604020202020204" pitchFamily="34" charset="0"/>
              </a:rPr>
              <a:t>Problem</a:t>
            </a:r>
          </a:p>
        </p:txBody>
      </p:sp>
      <p:grpSp>
        <p:nvGrpSpPr>
          <p:cNvPr id="62" name="object 22">
            <a:extLst>
              <a:ext uri="{FF2B5EF4-FFF2-40B4-BE49-F238E27FC236}">
                <a16:creationId xmlns:a16="http://schemas.microsoft.com/office/drawing/2014/main" id="{B226D565-6421-2B48-39D0-75E502439677}"/>
              </a:ext>
            </a:extLst>
          </p:cNvPr>
          <p:cNvGrpSpPr/>
          <p:nvPr/>
        </p:nvGrpSpPr>
        <p:grpSpPr>
          <a:xfrm>
            <a:off x="466976" y="13644105"/>
            <a:ext cx="8937948" cy="619770"/>
            <a:chOff x="6697239" y="3739331"/>
            <a:chExt cx="6424295" cy="44894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66" name="object 23">
              <a:extLst>
                <a:ext uri="{FF2B5EF4-FFF2-40B4-BE49-F238E27FC236}">
                  <a16:creationId xmlns:a16="http://schemas.microsoft.com/office/drawing/2014/main" id="{F0972977-F6DD-A54A-EA28-85517C0A1C49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6342253" y="0"/>
                  </a:moveTo>
                  <a:lnTo>
                    <a:pt x="73373" y="0"/>
                  </a:lnTo>
                  <a:lnTo>
                    <a:pt x="44828" y="5771"/>
                  </a:lnTo>
                  <a:lnTo>
                    <a:pt x="21504" y="21504"/>
                  </a:lnTo>
                  <a:lnTo>
                    <a:pt x="5771" y="44828"/>
                  </a:lnTo>
                  <a:lnTo>
                    <a:pt x="0" y="73373"/>
                  </a:lnTo>
                  <a:lnTo>
                    <a:pt x="0" y="440242"/>
                  </a:lnTo>
                  <a:lnTo>
                    <a:pt x="6415627" y="440242"/>
                  </a:lnTo>
                  <a:lnTo>
                    <a:pt x="6415627" y="73373"/>
                  </a:lnTo>
                  <a:lnTo>
                    <a:pt x="6409856" y="44828"/>
                  </a:lnTo>
                  <a:lnTo>
                    <a:pt x="6394123" y="21504"/>
                  </a:lnTo>
                  <a:lnTo>
                    <a:pt x="6370799" y="5771"/>
                  </a:lnTo>
                  <a:lnTo>
                    <a:pt x="63422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8" name="object 24">
              <a:extLst>
                <a:ext uri="{FF2B5EF4-FFF2-40B4-BE49-F238E27FC236}">
                  <a16:creationId xmlns:a16="http://schemas.microsoft.com/office/drawing/2014/main" id="{76CAD276-D679-F116-6D0D-1324DEC06426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73373" y="0"/>
                  </a:moveTo>
                  <a:lnTo>
                    <a:pt x="6342253" y="0"/>
                  </a:lnTo>
                  <a:lnTo>
                    <a:pt x="6370799" y="5771"/>
                  </a:lnTo>
                  <a:lnTo>
                    <a:pt x="6394123" y="21504"/>
                  </a:lnTo>
                  <a:lnTo>
                    <a:pt x="6409856" y="44828"/>
                  </a:lnTo>
                  <a:lnTo>
                    <a:pt x="6415627" y="73373"/>
                  </a:lnTo>
                  <a:lnTo>
                    <a:pt x="6415627" y="440242"/>
                  </a:lnTo>
                  <a:lnTo>
                    <a:pt x="0" y="440242"/>
                  </a:lnTo>
                  <a:lnTo>
                    <a:pt x="0" y="73373"/>
                  </a:lnTo>
                  <a:lnTo>
                    <a:pt x="5771" y="44828"/>
                  </a:lnTo>
                  <a:lnTo>
                    <a:pt x="21504" y="21504"/>
                  </a:lnTo>
                  <a:lnTo>
                    <a:pt x="44828" y="5771"/>
                  </a:lnTo>
                  <a:lnTo>
                    <a:pt x="73373" y="0"/>
                  </a:lnTo>
                  <a:close/>
                </a:path>
              </a:pathLst>
            </a:custGeom>
            <a:grpFill/>
            <a:ln w="7756">
              <a:solidFill>
                <a:srgbClr val="BCD6ED"/>
              </a:solidFill>
            </a:ln>
          </p:spPr>
          <p:txBody>
            <a:bodyPr wrap="square" lIns="0" tIns="0" rIns="0" bIns="0" rtlCol="0"/>
            <a:lstStyle/>
            <a:p>
              <a:endParaRPr sz="2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72" name="object 25">
            <a:extLst>
              <a:ext uri="{FF2B5EF4-FFF2-40B4-BE49-F238E27FC236}">
                <a16:creationId xmlns:a16="http://schemas.microsoft.com/office/drawing/2014/main" id="{F4092DC1-1F90-DB70-442C-B7724706692B}"/>
              </a:ext>
            </a:extLst>
          </p:cNvPr>
          <p:cNvSpPr txBox="1"/>
          <p:nvPr/>
        </p:nvSpPr>
        <p:spPr>
          <a:xfrm>
            <a:off x="661150" y="13687825"/>
            <a:ext cx="3140644" cy="576049"/>
          </a:xfrm>
          <a:prstGeom prst="rect">
            <a:avLst/>
          </a:prstGeom>
        </p:spPr>
        <p:txBody>
          <a:bodyPr vert="horz" wrap="square" lIns="0" tIns="21838" rIns="0" bIns="0" rtlCol="0">
            <a:spAutoFit/>
          </a:bodyPr>
          <a:lstStyle/>
          <a:p>
            <a:pPr marL="20803">
              <a:spcBef>
                <a:spcPts val="170"/>
              </a:spcBef>
            </a:pPr>
            <a:r>
              <a:rPr lang="pt-PT" sz="3600" noProof="1">
                <a:cs typeface="Helvetica" panose="020B0604020202020204" pitchFamily="34" charset="0"/>
              </a:rPr>
              <a:t>Methodology</a:t>
            </a:r>
          </a:p>
        </p:txBody>
      </p:sp>
      <p:sp>
        <p:nvSpPr>
          <p:cNvPr id="73" name="Smiley Face 72">
            <a:extLst>
              <a:ext uri="{FF2B5EF4-FFF2-40B4-BE49-F238E27FC236}">
                <a16:creationId xmlns:a16="http://schemas.microsoft.com/office/drawing/2014/main" id="{9CEA7FA9-A294-530C-63D1-0182FC819077}"/>
              </a:ext>
            </a:extLst>
          </p:cNvPr>
          <p:cNvSpPr/>
          <p:nvPr/>
        </p:nvSpPr>
        <p:spPr>
          <a:xfrm>
            <a:off x="2126512" y="14740944"/>
            <a:ext cx="4614530" cy="3636335"/>
          </a:xfrm>
          <a:prstGeom prst="smileyFac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80" name="object 25">
            <a:extLst>
              <a:ext uri="{FF2B5EF4-FFF2-40B4-BE49-F238E27FC236}">
                <a16:creationId xmlns:a16="http://schemas.microsoft.com/office/drawing/2014/main" id="{44AA8C81-CEF6-F631-1D66-F2EF5168DA8B}"/>
              </a:ext>
            </a:extLst>
          </p:cNvPr>
          <p:cNvSpPr txBox="1"/>
          <p:nvPr/>
        </p:nvSpPr>
        <p:spPr>
          <a:xfrm>
            <a:off x="3075548" y="18494353"/>
            <a:ext cx="4034896" cy="576049"/>
          </a:xfrm>
          <a:prstGeom prst="rect">
            <a:avLst/>
          </a:prstGeom>
        </p:spPr>
        <p:txBody>
          <a:bodyPr vert="horz" wrap="square" lIns="0" tIns="21838" rIns="0" bIns="0" rtlCol="0">
            <a:spAutoFit/>
          </a:bodyPr>
          <a:lstStyle/>
          <a:p>
            <a:pPr marL="20803">
              <a:spcBef>
                <a:spcPts val="170"/>
              </a:spcBef>
            </a:pPr>
            <a:r>
              <a:rPr lang="pt-PT" sz="3600" noProof="1">
                <a:cs typeface="Helvetica" panose="020B0604020202020204" pitchFamily="34" charset="0"/>
              </a:rPr>
              <a:t>your figure</a:t>
            </a:r>
          </a:p>
        </p:txBody>
      </p:sp>
      <p:grpSp>
        <p:nvGrpSpPr>
          <p:cNvPr id="81" name="object 22">
            <a:extLst>
              <a:ext uri="{FF2B5EF4-FFF2-40B4-BE49-F238E27FC236}">
                <a16:creationId xmlns:a16="http://schemas.microsoft.com/office/drawing/2014/main" id="{E2F0E9DA-42FD-C4B9-FF71-861D75456D8D}"/>
              </a:ext>
            </a:extLst>
          </p:cNvPr>
          <p:cNvGrpSpPr/>
          <p:nvPr/>
        </p:nvGrpSpPr>
        <p:grpSpPr>
          <a:xfrm>
            <a:off x="11790269" y="3359499"/>
            <a:ext cx="8937948" cy="619770"/>
            <a:chOff x="6697239" y="3739331"/>
            <a:chExt cx="6424295" cy="44894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82" name="object 23">
              <a:extLst>
                <a:ext uri="{FF2B5EF4-FFF2-40B4-BE49-F238E27FC236}">
                  <a16:creationId xmlns:a16="http://schemas.microsoft.com/office/drawing/2014/main" id="{0D46FB92-360B-47AC-34A2-B4675154D220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6342253" y="0"/>
                  </a:moveTo>
                  <a:lnTo>
                    <a:pt x="73373" y="0"/>
                  </a:lnTo>
                  <a:lnTo>
                    <a:pt x="44828" y="5771"/>
                  </a:lnTo>
                  <a:lnTo>
                    <a:pt x="21504" y="21504"/>
                  </a:lnTo>
                  <a:lnTo>
                    <a:pt x="5771" y="44828"/>
                  </a:lnTo>
                  <a:lnTo>
                    <a:pt x="0" y="73373"/>
                  </a:lnTo>
                  <a:lnTo>
                    <a:pt x="0" y="440242"/>
                  </a:lnTo>
                  <a:lnTo>
                    <a:pt x="6415627" y="440242"/>
                  </a:lnTo>
                  <a:lnTo>
                    <a:pt x="6415627" y="73373"/>
                  </a:lnTo>
                  <a:lnTo>
                    <a:pt x="6409856" y="44828"/>
                  </a:lnTo>
                  <a:lnTo>
                    <a:pt x="6394123" y="21504"/>
                  </a:lnTo>
                  <a:lnTo>
                    <a:pt x="6370799" y="5771"/>
                  </a:lnTo>
                  <a:lnTo>
                    <a:pt x="63422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3" name="object 24">
              <a:extLst>
                <a:ext uri="{FF2B5EF4-FFF2-40B4-BE49-F238E27FC236}">
                  <a16:creationId xmlns:a16="http://schemas.microsoft.com/office/drawing/2014/main" id="{BEC153BF-F928-18F8-FF0D-434EDA0D9425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73373" y="0"/>
                  </a:moveTo>
                  <a:lnTo>
                    <a:pt x="6342253" y="0"/>
                  </a:lnTo>
                  <a:lnTo>
                    <a:pt x="6370799" y="5771"/>
                  </a:lnTo>
                  <a:lnTo>
                    <a:pt x="6394123" y="21504"/>
                  </a:lnTo>
                  <a:lnTo>
                    <a:pt x="6409856" y="44828"/>
                  </a:lnTo>
                  <a:lnTo>
                    <a:pt x="6415627" y="73373"/>
                  </a:lnTo>
                  <a:lnTo>
                    <a:pt x="6415627" y="440242"/>
                  </a:lnTo>
                  <a:lnTo>
                    <a:pt x="0" y="440242"/>
                  </a:lnTo>
                  <a:lnTo>
                    <a:pt x="0" y="73373"/>
                  </a:lnTo>
                  <a:lnTo>
                    <a:pt x="5771" y="44828"/>
                  </a:lnTo>
                  <a:lnTo>
                    <a:pt x="21504" y="21504"/>
                  </a:lnTo>
                  <a:lnTo>
                    <a:pt x="44828" y="5771"/>
                  </a:lnTo>
                  <a:lnTo>
                    <a:pt x="73373" y="0"/>
                  </a:lnTo>
                  <a:close/>
                </a:path>
              </a:pathLst>
            </a:custGeom>
            <a:grpFill/>
            <a:ln w="7756">
              <a:solidFill>
                <a:srgbClr val="BCD6ED"/>
              </a:solidFill>
            </a:ln>
          </p:spPr>
          <p:txBody>
            <a:bodyPr wrap="square" lIns="0" tIns="0" rIns="0" bIns="0" rtlCol="0"/>
            <a:lstStyle/>
            <a:p>
              <a:endParaRPr sz="2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84" name="object 25">
            <a:extLst>
              <a:ext uri="{FF2B5EF4-FFF2-40B4-BE49-F238E27FC236}">
                <a16:creationId xmlns:a16="http://schemas.microsoft.com/office/drawing/2014/main" id="{533D59CF-762B-D238-3D36-09DA2A0A10D7}"/>
              </a:ext>
            </a:extLst>
          </p:cNvPr>
          <p:cNvSpPr txBox="1"/>
          <p:nvPr/>
        </p:nvSpPr>
        <p:spPr>
          <a:xfrm>
            <a:off x="11984443" y="3403219"/>
            <a:ext cx="3140644" cy="576049"/>
          </a:xfrm>
          <a:prstGeom prst="rect">
            <a:avLst/>
          </a:prstGeom>
        </p:spPr>
        <p:txBody>
          <a:bodyPr vert="horz" wrap="square" lIns="0" tIns="21838" rIns="0" bIns="0" rtlCol="0">
            <a:spAutoFit/>
          </a:bodyPr>
          <a:lstStyle/>
          <a:p>
            <a:pPr marL="20803">
              <a:spcBef>
                <a:spcPts val="170"/>
              </a:spcBef>
            </a:pPr>
            <a:r>
              <a:rPr lang="pt-PT" sz="3600" noProof="1">
                <a:cs typeface="Helvetica" panose="020B0604020202020204" pitchFamily="34" charset="0"/>
              </a:rPr>
              <a:t>Datasets</a:t>
            </a:r>
          </a:p>
        </p:txBody>
      </p:sp>
      <p:grpSp>
        <p:nvGrpSpPr>
          <p:cNvPr id="85" name="object 22">
            <a:extLst>
              <a:ext uri="{FF2B5EF4-FFF2-40B4-BE49-F238E27FC236}">
                <a16:creationId xmlns:a16="http://schemas.microsoft.com/office/drawing/2014/main" id="{5B84499C-5728-2B5D-CE32-4D15768EDBFF}"/>
              </a:ext>
            </a:extLst>
          </p:cNvPr>
          <p:cNvGrpSpPr/>
          <p:nvPr/>
        </p:nvGrpSpPr>
        <p:grpSpPr>
          <a:xfrm>
            <a:off x="11796010" y="11687640"/>
            <a:ext cx="8937948" cy="619770"/>
            <a:chOff x="6697239" y="3739331"/>
            <a:chExt cx="6424295" cy="44894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86" name="object 23">
              <a:extLst>
                <a:ext uri="{FF2B5EF4-FFF2-40B4-BE49-F238E27FC236}">
                  <a16:creationId xmlns:a16="http://schemas.microsoft.com/office/drawing/2014/main" id="{83729884-2E5E-F008-24B7-ECFA07B93AB5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6342253" y="0"/>
                  </a:moveTo>
                  <a:lnTo>
                    <a:pt x="73373" y="0"/>
                  </a:lnTo>
                  <a:lnTo>
                    <a:pt x="44828" y="5771"/>
                  </a:lnTo>
                  <a:lnTo>
                    <a:pt x="21504" y="21504"/>
                  </a:lnTo>
                  <a:lnTo>
                    <a:pt x="5771" y="44828"/>
                  </a:lnTo>
                  <a:lnTo>
                    <a:pt x="0" y="73373"/>
                  </a:lnTo>
                  <a:lnTo>
                    <a:pt x="0" y="440242"/>
                  </a:lnTo>
                  <a:lnTo>
                    <a:pt x="6415627" y="440242"/>
                  </a:lnTo>
                  <a:lnTo>
                    <a:pt x="6415627" y="73373"/>
                  </a:lnTo>
                  <a:lnTo>
                    <a:pt x="6409856" y="44828"/>
                  </a:lnTo>
                  <a:lnTo>
                    <a:pt x="6394123" y="21504"/>
                  </a:lnTo>
                  <a:lnTo>
                    <a:pt x="6370799" y="5771"/>
                  </a:lnTo>
                  <a:lnTo>
                    <a:pt x="63422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7" name="object 24">
              <a:extLst>
                <a:ext uri="{FF2B5EF4-FFF2-40B4-BE49-F238E27FC236}">
                  <a16:creationId xmlns:a16="http://schemas.microsoft.com/office/drawing/2014/main" id="{FB088A7A-43B0-FE6A-1F87-785E76EE941D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73373" y="0"/>
                  </a:moveTo>
                  <a:lnTo>
                    <a:pt x="6342253" y="0"/>
                  </a:lnTo>
                  <a:lnTo>
                    <a:pt x="6370799" y="5771"/>
                  </a:lnTo>
                  <a:lnTo>
                    <a:pt x="6394123" y="21504"/>
                  </a:lnTo>
                  <a:lnTo>
                    <a:pt x="6409856" y="44828"/>
                  </a:lnTo>
                  <a:lnTo>
                    <a:pt x="6415627" y="73373"/>
                  </a:lnTo>
                  <a:lnTo>
                    <a:pt x="6415627" y="440242"/>
                  </a:lnTo>
                  <a:lnTo>
                    <a:pt x="0" y="440242"/>
                  </a:lnTo>
                  <a:lnTo>
                    <a:pt x="0" y="73373"/>
                  </a:lnTo>
                  <a:lnTo>
                    <a:pt x="5771" y="44828"/>
                  </a:lnTo>
                  <a:lnTo>
                    <a:pt x="21504" y="21504"/>
                  </a:lnTo>
                  <a:lnTo>
                    <a:pt x="44828" y="5771"/>
                  </a:lnTo>
                  <a:lnTo>
                    <a:pt x="73373" y="0"/>
                  </a:lnTo>
                  <a:close/>
                </a:path>
              </a:pathLst>
            </a:custGeom>
            <a:grpFill/>
            <a:ln w="7756">
              <a:solidFill>
                <a:srgbClr val="BCD6ED"/>
              </a:solidFill>
            </a:ln>
          </p:spPr>
          <p:txBody>
            <a:bodyPr wrap="square" lIns="0" tIns="0" rIns="0" bIns="0" rtlCol="0"/>
            <a:lstStyle/>
            <a:p>
              <a:endParaRPr sz="2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88" name="object 25">
            <a:extLst>
              <a:ext uri="{FF2B5EF4-FFF2-40B4-BE49-F238E27FC236}">
                <a16:creationId xmlns:a16="http://schemas.microsoft.com/office/drawing/2014/main" id="{FC9B1858-3314-78E9-4F3F-34DBC3F79840}"/>
              </a:ext>
            </a:extLst>
          </p:cNvPr>
          <p:cNvSpPr txBox="1"/>
          <p:nvPr/>
        </p:nvSpPr>
        <p:spPr>
          <a:xfrm>
            <a:off x="11990184" y="11731360"/>
            <a:ext cx="3140644" cy="576049"/>
          </a:xfrm>
          <a:prstGeom prst="rect">
            <a:avLst/>
          </a:prstGeom>
        </p:spPr>
        <p:txBody>
          <a:bodyPr vert="horz" wrap="square" lIns="0" tIns="21838" rIns="0" bIns="0" rtlCol="0">
            <a:spAutoFit/>
          </a:bodyPr>
          <a:lstStyle/>
          <a:p>
            <a:pPr marL="20803">
              <a:spcBef>
                <a:spcPts val="170"/>
              </a:spcBef>
            </a:pPr>
            <a:r>
              <a:rPr lang="pt-PT" sz="3600" noProof="1">
                <a:cs typeface="Helvetica" panose="020B0604020202020204" pitchFamily="34" charset="0"/>
              </a:rPr>
              <a:t>Results</a:t>
            </a:r>
          </a:p>
        </p:txBody>
      </p:sp>
      <p:grpSp>
        <p:nvGrpSpPr>
          <p:cNvPr id="89" name="object 22">
            <a:extLst>
              <a:ext uri="{FF2B5EF4-FFF2-40B4-BE49-F238E27FC236}">
                <a16:creationId xmlns:a16="http://schemas.microsoft.com/office/drawing/2014/main" id="{19719428-0950-ADC6-8DC5-C80F765E819D}"/>
              </a:ext>
            </a:extLst>
          </p:cNvPr>
          <p:cNvGrpSpPr/>
          <p:nvPr/>
        </p:nvGrpSpPr>
        <p:grpSpPr>
          <a:xfrm>
            <a:off x="11790268" y="21970897"/>
            <a:ext cx="8937948" cy="619770"/>
            <a:chOff x="6697239" y="3739331"/>
            <a:chExt cx="6424295" cy="44894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90" name="object 23">
              <a:extLst>
                <a:ext uri="{FF2B5EF4-FFF2-40B4-BE49-F238E27FC236}">
                  <a16:creationId xmlns:a16="http://schemas.microsoft.com/office/drawing/2014/main" id="{158A69BD-84C1-E12E-5C39-BF9DD89143B5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6342253" y="0"/>
                  </a:moveTo>
                  <a:lnTo>
                    <a:pt x="73373" y="0"/>
                  </a:lnTo>
                  <a:lnTo>
                    <a:pt x="44828" y="5771"/>
                  </a:lnTo>
                  <a:lnTo>
                    <a:pt x="21504" y="21504"/>
                  </a:lnTo>
                  <a:lnTo>
                    <a:pt x="5771" y="44828"/>
                  </a:lnTo>
                  <a:lnTo>
                    <a:pt x="0" y="73373"/>
                  </a:lnTo>
                  <a:lnTo>
                    <a:pt x="0" y="440242"/>
                  </a:lnTo>
                  <a:lnTo>
                    <a:pt x="6415627" y="440242"/>
                  </a:lnTo>
                  <a:lnTo>
                    <a:pt x="6415627" y="73373"/>
                  </a:lnTo>
                  <a:lnTo>
                    <a:pt x="6409856" y="44828"/>
                  </a:lnTo>
                  <a:lnTo>
                    <a:pt x="6394123" y="21504"/>
                  </a:lnTo>
                  <a:lnTo>
                    <a:pt x="6370799" y="5771"/>
                  </a:lnTo>
                  <a:lnTo>
                    <a:pt x="63422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1" name="object 24">
              <a:extLst>
                <a:ext uri="{FF2B5EF4-FFF2-40B4-BE49-F238E27FC236}">
                  <a16:creationId xmlns:a16="http://schemas.microsoft.com/office/drawing/2014/main" id="{129AA71C-1C39-4255-E7D8-CE879E968D44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73373" y="0"/>
                  </a:moveTo>
                  <a:lnTo>
                    <a:pt x="6342253" y="0"/>
                  </a:lnTo>
                  <a:lnTo>
                    <a:pt x="6370799" y="5771"/>
                  </a:lnTo>
                  <a:lnTo>
                    <a:pt x="6394123" y="21504"/>
                  </a:lnTo>
                  <a:lnTo>
                    <a:pt x="6409856" y="44828"/>
                  </a:lnTo>
                  <a:lnTo>
                    <a:pt x="6415627" y="73373"/>
                  </a:lnTo>
                  <a:lnTo>
                    <a:pt x="6415627" y="440242"/>
                  </a:lnTo>
                  <a:lnTo>
                    <a:pt x="0" y="440242"/>
                  </a:lnTo>
                  <a:lnTo>
                    <a:pt x="0" y="73373"/>
                  </a:lnTo>
                  <a:lnTo>
                    <a:pt x="5771" y="44828"/>
                  </a:lnTo>
                  <a:lnTo>
                    <a:pt x="21504" y="21504"/>
                  </a:lnTo>
                  <a:lnTo>
                    <a:pt x="44828" y="5771"/>
                  </a:lnTo>
                  <a:lnTo>
                    <a:pt x="73373" y="0"/>
                  </a:lnTo>
                  <a:close/>
                </a:path>
              </a:pathLst>
            </a:custGeom>
            <a:grpFill/>
            <a:ln w="7756">
              <a:solidFill>
                <a:srgbClr val="BCD6ED"/>
              </a:solidFill>
            </a:ln>
          </p:spPr>
          <p:txBody>
            <a:bodyPr wrap="square" lIns="0" tIns="0" rIns="0" bIns="0" rtlCol="0"/>
            <a:lstStyle/>
            <a:p>
              <a:endParaRPr sz="2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92" name="object 25">
            <a:extLst>
              <a:ext uri="{FF2B5EF4-FFF2-40B4-BE49-F238E27FC236}">
                <a16:creationId xmlns:a16="http://schemas.microsoft.com/office/drawing/2014/main" id="{569B685E-11D9-A6BF-3ECE-4BEE91769356}"/>
              </a:ext>
            </a:extLst>
          </p:cNvPr>
          <p:cNvSpPr txBox="1"/>
          <p:nvPr/>
        </p:nvSpPr>
        <p:spPr>
          <a:xfrm>
            <a:off x="11984442" y="22014617"/>
            <a:ext cx="3140644" cy="576049"/>
          </a:xfrm>
          <a:prstGeom prst="rect">
            <a:avLst/>
          </a:prstGeom>
        </p:spPr>
        <p:txBody>
          <a:bodyPr vert="horz" wrap="square" lIns="0" tIns="21838" rIns="0" bIns="0" rtlCol="0">
            <a:spAutoFit/>
          </a:bodyPr>
          <a:lstStyle/>
          <a:p>
            <a:pPr marL="20803">
              <a:spcBef>
                <a:spcPts val="170"/>
              </a:spcBef>
            </a:pPr>
            <a:r>
              <a:rPr lang="pt-PT" sz="3600" noProof="1">
                <a:cs typeface="Helvetica" panose="020B0604020202020204" pitchFamily="34" charset="0"/>
              </a:rPr>
              <a:t>Conclusions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517B44C-D8FA-3A34-520A-A25BDF176249}"/>
              </a:ext>
            </a:extLst>
          </p:cNvPr>
          <p:cNvSpPr txBox="1"/>
          <p:nvPr/>
        </p:nvSpPr>
        <p:spPr>
          <a:xfrm>
            <a:off x="466976" y="8351096"/>
            <a:ext cx="88999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PT" sz="2800" dirty="0"/>
              <a:t>Why this is an interesting problem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PT" sz="2800" dirty="0"/>
              <a:t>What are common approaches and what are their drawbacks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PT" sz="2800" dirty="0"/>
          </a:p>
        </p:txBody>
      </p:sp>
      <p:grpSp>
        <p:nvGrpSpPr>
          <p:cNvPr id="94" name="object 22">
            <a:extLst>
              <a:ext uri="{FF2B5EF4-FFF2-40B4-BE49-F238E27FC236}">
                <a16:creationId xmlns:a16="http://schemas.microsoft.com/office/drawing/2014/main" id="{7494DB52-0330-D577-1FDC-534CE869CBE2}"/>
              </a:ext>
            </a:extLst>
          </p:cNvPr>
          <p:cNvGrpSpPr/>
          <p:nvPr/>
        </p:nvGrpSpPr>
        <p:grpSpPr>
          <a:xfrm>
            <a:off x="466976" y="25870540"/>
            <a:ext cx="3611377" cy="608374"/>
            <a:chOff x="6697239" y="3739331"/>
            <a:chExt cx="6424295" cy="44894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95" name="object 23">
              <a:extLst>
                <a:ext uri="{FF2B5EF4-FFF2-40B4-BE49-F238E27FC236}">
                  <a16:creationId xmlns:a16="http://schemas.microsoft.com/office/drawing/2014/main" id="{62E6CA77-0761-5B98-AC4E-3DE8BD758059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6342253" y="0"/>
                  </a:moveTo>
                  <a:lnTo>
                    <a:pt x="73373" y="0"/>
                  </a:lnTo>
                  <a:lnTo>
                    <a:pt x="44828" y="5771"/>
                  </a:lnTo>
                  <a:lnTo>
                    <a:pt x="21504" y="21504"/>
                  </a:lnTo>
                  <a:lnTo>
                    <a:pt x="5771" y="44828"/>
                  </a:lnTo>
                  <a:lnTo>
                    <a:pt x="0" y="73373"/>
                  </a:lnTo>
                  <a:lnTo>
                    <a:pt x="0" y="440242"/>
                  </a:lnTo>
                  <a:lnTo>
                    <a:pt x="6415627" y="440242"/>
                  </a:lnTo>
                  <a:lnTo>
                    <a:pt x="6415627" y="73373"/>
                  </a:lnTo>
                  <a:lnTo>
                    <a:pt x="6409856" y="44828"/>
                  </a:lnTo>
                  <a:lnTo>
                    <a:pt x="6394123" y="21504"/>
                  </a:lnTo>
                  <a:lnTo>
                    <a:pt x="6370799" y="5771"/>
                  </a:lnTo>
                  <a:lnTo>
                    <a:pt x="634225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6" name="object 24">
              <a:extLst>
                <a:ext uri="{FF2B5EF4-FFF2-40B4-BE49-F238E27FC236}">
                  <a16:creationId xmlns:a16="http://schemas.microsoft.com/office/drawing/2014/main" id="{C9F80995-D6A3-C86B-2C0B-AC2581672928}"/>
                </a:ext>
              </a:extLst>
            </p:cNvPr>
            <p:cNvSpPr/>
            <p:nvPr/>
          </p:nvSpPr>
          <p:spPr>
            <a:xfrm>
              <a:off x="6701366" y="3743458"/>
              <a:ext cx="6416040" cy="440690"/>
            </a:xfrm>
            <a:custGeom>
              <a:avLst/>
              <a:gdLst/>
              <a:ahLst/>
              <a:cxnLst/>
              <a:rect l="l" t="t" r="r" b="b"/>
              <a:pathLst>
                <a:path w="6416040" h="440689">
                  <a:moveTo>
                    <a:pt x="73373" y="0"/>
                  </a:moveTo>
                  <a:lnTo>
                    <a:pt x="6342253" y="0"/>
                  </a:lnTo>
                  <a:lnTo>
                    <a:pt x="6370799" y="5771"/>
                  </a:lnTo>
                  <a:lnTo>
                    <a:pt x="6394123" y="21504"/>
                  </a:lnTo>
                  <a:lnTo>
                    <a:pt x="6409856" y="44828"/>
                  </a:lnTo>
                  <a:lnTo>
                    <a:pt x="6415627" y="73373"/>
                  </a:lnTo>
                  <a:lnTo>
                    <a:pt x="6415627" y="440242"/>
                  </a:lnTo>
                  <a:lnTo>
                    <a:pt x="0" y="440242"/>
                  </a:lnTo>
                  <a:lnTo>
                    <a:pt x="0" y="73373"/>
                  </a:lnTo>
                  <a:lnTo>
                    <a:pt x="5771" y="44828"/>
                  </a:lnTo>
                  <a:lnTo>
                    <a:pt x="21504" y="21504"/>
                  </a:lnTo>
                  <a:lnTo>
                    <a:pt x="44828" y="5771"/>
                  </a:lnTo>
                  <a:lnTo>
                    <a:pt x="73373" y="0"/>
                  </a:lnTo>
                  <a:close/>
                </a:path>
              </a:pathLst>
            </a:custGeom>
            <a:grpFill/>
            <a:ln w="7756">
              <a:solidFill>
                <a:srgbClr val="BCD6ED"/>
              </a:solidFill>
            </a:ln>
          </p:spPr>
          <p:txBody>
            <a:bodyPr wrap="square" lIns="0" tIns="0" rIns="0" bIns="0" rtlCol="0"/>
            <a:lstStyle/>
            <a:p>
              <a:endParaRPr sz="2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97" name="object 25">
            <a:extLst>
              <a:ext uri="{FF2B5EF4-FFF2-40B4-BE49-F238E27FC236}">
                <a16:creationId xmlns:a16="http://schemas.microsoft.com/office/drawing/2014/main" id="{F05C2F61-5EAD-61B8-4DB8-4390FDA1DD79}"/>
              </a:ext>
            </a:extLst>
          </p:cNvPr>
          <p:cNvSpPr txBox="1"/>
          <p:nvPr/>
        </p:nvSpPr>
        <p:spPr>
          <a:xfrm>
            <a:off x="661150" y="25914260"/>
            <a:ext cx="3140644" cy="576049"/>
          </a:xfrm>
          <a:prstGeom prst="rect">
            <a:avLst/>
          </a:prstGeom>
        </p:spPr>
        <p:txBody>
          <a:bodyPr vert="horz" wrap="square" lIns="0" tIns="21838" rIns="0" bIns="0" rtlCol="0">
            <a:spAutoFit/>
          </a:bodyPr>
          <a:lstStyle/>
          <a:p>
            <a:pPr marL="20803">
              <a:spcBef>
                <a:spcPts val="170"/>
              </a:spcBef>
            </a:pPr>
            <a:r>
              <a:rPr lang="pt-PT" sz="3600" noProof="1">
                <a:cs typeface="Helvetica" panose="020B0604020202020204" pitchFamily="34" charset="0"/>
              </a:rPr>
              <a:t>References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0CB1761-1321-1BEF-93AC-A117B0448322}"/>
              </a:ext>
            </a:extLst>
          </p:cNvPr>
          <p:cNvSpPr txBox="1"/>
          <p:nvPr/>
        </p:nvSpPr>
        <p:spPr>
          <a:xfrm>
            <a:off x="1" y="26692870"/>
            <a:ext cx="9952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[1] </a:t>
            </a:r>
            <a:r>
              <a:rPr lang="en-GB" dirty="0" err="1"/>
              <a:t>Komatitsch</a:t>
            </a:r>
            <a:r>
              <a:rPr lang="en-GB" dirty="0"/>
              <a:t>, D., &amp; Martin, R. (2007). An unsplit convolutional perfectly matched layer improved at</a:t>
            </a:r>
          </a:p>
          <a:p>
            <a:r>
              <a:rPr lang="en-GB" dirty="0"/>
              <a:t>grazing incidence for the seismic wave equation. Geophysics, 72(5), SM155-SM167.</a:t>
            </a:r>
          </a:p>
          <a:p>
            <a:r>
              <a:rPr lang="en-GB" dirty="0"/>
              <a:t>[2] Mathieu, M., </a:t>
            </a:r>
            <a:r>
              <a:rPr lang="en-GB" dirty="0" err="1"/>
              <a:t>Couprie</a:t>
            </a:r>
            <a:r>
              <a:rPr lang="en-GB" dirty="0"/>
              <a:t>, C., &amp; </a:t>
            </a:r>
            <a:r>
              <a:rPr lang="en-GB" dirty="0" err="1"/>
              <a:t>LeCun</a:t>
            </a:r>
            <a:r>
              <a:rPr lang="en-GB" dirty="0"/>
              <a:t>, Y. (2015). Deep multi-scale video prediction beyond mean square</a:t>
            </a:r>
          </a:p>
          <a:p>
            <a:r>
              <a:rPr lang="en-GB" dirty="0"/>
              <a:t>error. </a:t>
            </a:r>
            <a:r>
              <a:rPr lang="en-GB" dirty="0" err="1"/>
              <a:t>Iclr</a:t>
            </a:r>
            <a:r>
              <a:rPr lang="en-GB" dirty="0"/>
              <a:t>, (2015), 1–14.</a:t>
            </a:r>
          </a:p>
          <a:p>
            <a:r>
              <a:rPr lang="en-GB" dirty="0"/>
              <a:t>[3] </a:t>
            </a:r>
            <a:r>
              <a:rPr lang="en-GB" dirty="0" err="1"/>
              <a:t>Tompson</a:t>
            </a:r>
            <a:r>
              <a:rPr lang="en-GB" dirty="0"/>
              <a:t>, J., </a:t>
            </a:r>
            <a:r>
              <a:rPr lang="en-GB" dirty="0" err="1"/>
              <a:t>Schlachter</a:t>
            </a:r>
            <a:r>
              <a:rPr lang="en-GB" dirty="0"/>
              <a:t>, K., </a:t>
            </a:r>
            <a:r>
              <a:rPr lang="en-GB" dirty="0" err="1"/>
              <a:t>Sprechmann</a:t>
            </a:r>
            <a:r>
              <a:rPr lang="en-GB" dirty="0"/>
              <a:t>, P., &amp; Perlin, K. (2016). Accelerating Eulerian Fluid</a:t>
            </a:r>
          </a:p>
          <a:p>
            <a:r>
              <a:rPr lang="en-GB" dirty="0"/>
              <a:t>Simulation With Convolutional Networks.</a:t>
            </a:r>
            <a:endParaRPr lang="en-PT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0155C5-8338-52D7-47AB-A9C6C76B66BF}"/>
              </a:ext>
            </a:extLst>
          </p:cNvPr>
          <p:cNvSpPr txBox="1"/>
          <p:nvPr/>
        </p:nvSpPr>
        <p:spPr>
          <a:xfrm>
            <a:off x="10691812" y="26590768"/>
            <a:ext cx="9952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[1] </a:t>
            </a:r>
            <a:r>
              <a:rPr lang="en-GB" dirty="0" err="1"/>
              <a:t>Komatitsch</a:t>
            </a:r>
            <a:r>
              <a:rPr lang="en-GB" dirty="0"/>
              <a:t>, D., &amp; Martin, R. (2007). An unsplit convolutional perfectly matched layer improved at</a:t>
            </a:r>
          </a:p>
          <a:p>
            <a:r>
              <a:rPr lang="en-GB" dirty="0"/>
              <a:t>grazing incidence for the seismic wave equation. Geophysics, 72(5), SM155-SM167.</a:t>
            </a:r>
          </a:p>
          <a:p>
            <a:r>
              <a:rPr lang="en-GB" dirty="0"/>
              <a:t>[2] Mathieu, M., </a:t>
            </a:r>
            <a:r>
              <a:rPr lang="en-GB" dirty="0" err="1"/>
              <a:t>Couprie</a:t>
            </a:r>
            <a:r>
              <a:rPr lang="en-GB" dirty="0"/>
              <a:t>, C., &amp; </a:t>
            </a:r>
            <a:r>
              <a:rPr lang="en-GB" dirty="0" err="1"/>
              <a:t>LeCun</a:t>
            </a:r>
            <a:r>
              <a:rPr lang="en-GB" dirty="0"/>
              <a:t>, Y. (2015). Deep multi-scale video prediction beyond mean square</a:t>
            </a:r>
          </a:p>
          <a:p>
            <a:r>
              <a:rPr lang="en-GB" dirty="0"/>
              <a:t>error. </a:t>
            </a:r>
            <a:r>
              <a:rPr lang="en-GB" dirty="0" err="1"/>
              <a:t>Iclr</a:t>
            </a:r>
            <a:r>
              <a:rPr lang="en-GB" dirty="0"/>
              <a:t>, (2015), 1–14.</a:t>
            </a:r>
          </a:p>
          <a:p>
            <a:r>
              <a:rPr lang="en-GB" dirty="0"/>
              <a:t>[3] </a:t>
            </a:r>
            <a:r>
              <a:rPr lang="en-GB" dirty="0" err="1"/>
              <a:t>Tompson</a:t>
            </a:r>
            <a:r>
              <a:rPr lang="en-GB" dirty="0"/>
              <a:t>, J., </a:t>
            </a:r>
            <a:r>
              <a:rPr lang="en-GB" dirty="0" err="1"/>
              <a:t>Schlachter</a:t>
            </a:r>
            <a:r>
              <a:rPr lang="en-GB" dirty="0"/>
              <a:t>, K., </a:t>
            </a:r>
            <a:r>
              <a:rPr lang="en-GB" dirty="0" err="1"/>
              <a:t>Sprechmann</a:t>
            </a:r>
            <a:r>
              <a:rPr lang="en-GB" dirty="0"/>
              <a:t>, P., &amp; Perlin, K. (2016). Accelerating Eulerian Fluid</a:t>
            </a:r>
          </a:p>
          <a:p>
            <a:r>
              <a:rPr lang="en-GB" dirty="0"/>
              <a:t>Simulation With Convolutional Networks.</a:t>
            </a:r>
            <a:endParaRPr lang="en-PT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397448-4B5F-A1DA-1299-8A00BAAD68F9}"/>
              </a:ext>
            </a:extLst>
          </p:cNvPr>
          <p:cNvSpPr txBox="1"/>
          <p:nvPr/>
        </p:nvSpPr>
        <p:spPr>
          <a:xfrm>
            <a:off x="526054" y="4227818"/>
            <a:ext cx="88999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PT" sz="2800" dirty="0"/>
              <a:t>Your task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PT" sz="2800" dirty="0"/>
              <a:t>Maybe a figure?</a:t>
            </a:r>
          </a:p>
          <a:p>
            <a:pPr algn="just"/>
            <a:endParaRPr lang="en-PT" sz="28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796245D-CEE2-1E81-6761-F7817828C970}"/>
              </a:ext>
            </a:extLst>
          </p:cNvPr>
          <p:cNvSpPr txBox="1"/>
          <p:nvPr/>
        </p:nvSpPr>
        <p:spPr>
          <a:xfrm>
            <a:off x="11796010" y="4240271"/>
            <a:ext cx="889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PT" sz="2800" dirty="0"/>
              <a:t>Describe the datasets and present an example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9375736-07C8-A59F-9728-00186A1D5E7F}"/>
              </a:ext>
            </a:extLst>
          </p:cNvPr>
          <p:cNvSpPr txBox="1"/>
          <p:nvPr/>
        </p:nvSpPr>
        <p:spPr>
          <a:xfrm>
            <a:off x="11796010" y="12767071"/>
            <a:ext cx="889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PT" sz="2800" dirty="0"/>
              <a:t>Tables with results of Experiments.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ADED89-B4D7-1403-EC86-67CE60B90FB2}"/>
              </a:ext>
            </a:extLst>
          </p:cNvPr>
          <p:cNvSpPr txBox="1"/>
          <p:nvPr/>
        </p:nvSpPr>
        <p:spPr>
          <a:xfrm>
            <a:off x="11822506" y="23022134"/>
            <a:ext cx="8899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PT" sz="2800" dirty="0"/>
              <a:t>Main takeaway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PT" sz="2800" dirty="0"/>
              <a:t>Possible future directions</a:t>
            </a:r>
          </a:p>
        </p:txBody>
      </p:sp>
      <p:sp>
        <p:nvSpPr>
          <p:cNvPr id="104" name="object 25">
            <a:extLst>
              <a:ext uri="{FF2B5EF4-FFF2-40B4-BE49-F238E27FC236}">
                <a16:creationId xmlns:a16="http://schemas.microsoft.com/office/drawing/2014/main" id="{54071C34-5470-C0BF-227A-A9DA4100C253}"/>
              </a:ext>
            </a:extLst>
          </p:cNvPr>
          <p:cNvSpPr txBox="1"/>
          <p:nvPr/>
        </p:nvSpPr>
        <p:spPr>
          <a:xfrm>
            <a:off x="655408" y="19944233"/>
            <a:ext cx="4034896" cy="1155695"/>
          </a:xfrm>
          <a:prstGeom prst="rect">
            <a:avLst/>
          </a:prstGeom>
        </p:spPr>
        <p:txBody>
          <a:bodyPr vert="horz" wrap="square" lIns="0" tIns="21838" rIns="0" bIns="0" rtlCol="0">
            <a:spAutoFit/>
          </a:bodyPr>
          <a:lstStyle/>
          <a:p>
            <a:pPr marL="20803">
              <a:spcBef>
                <a:spcPts val="170"/>
              </a:spcBef>
            </a:pPr>
            <a:r>
              <a:rPr lang="pt-PT" sz="3600" noProof="1">
                <a:cs typeface="Helvetica" panose="020B0604020202020204" pitchFamily="34" charset="0"/>
              </a:rPr>
              <a:t>Experiment 1:</a:t>
            </a:r>
          </a:p>
          <a:p>
            <a:pPr marL="592303" indent="-571500">
              <a:spcBef>
                <a:spcPts val="170"/>
              </a:spcBef>
              <a:buFont typeface="Arial" panose="020B0604020202020204" pitchFamily="34" charset="0"/>
              <a:buChar char="•"/>
            </a:pPr>
            <a:r>
              <a:rPr lang="pt-PT" sz="3600" noProof="1">
                <a:cs typeface="Helvetica" panose="020B0604020202020204" pitchFamily="34" charset="0"/>
              </a:rPr>
              <a:t>....</a:t>
            </a:r>
          </a:p>
        </p:txBody>
      </p:sp>
      <p:sp>
        <p:nvSpPr>
          <p:cNvPr id="105" name="object 25">
            <a:extLst>
              <a:ext uri="{FF2B5EF4-FFF2-40B4-BE49-F238E27FC236}">
                <a16:creationId xmlns:a16="http://schemas.microsoft.com/office/drawing/2014/main" id="{373117BD-12B5-54CC-D019-66790D2CD980}"/>
              </a:ext>
            </a:extLst>
          </p:cNvPr>
          <p:cNvSpPr txBox="1"/>
          <p:nvPr/>
        </p:nvSpPr>
        <p:spPr>
          <a:xfrm>
            <a:off x="655408" y="21735136"/>
            <a:ext cx="4034896" cy="1155695"/>
          </a:xfrm>
          <a:prstGeom prst="rect">
            <a:avLst/>
          </a:prstGeom>
        </p:spPr>
        <p:txBody>
          <a:bodyPr vert="horz" wrap="square" lIns="0" tIns="21838" rIns="0" bIns="0" rtlCol="0">
            <a:spAutoFit/>
          </a:bodyPr>
          <a:lstStyle/>
          <a:p>
            <a:pPr marL="20803">
              <a:spcBef>
                <a:spcPts val="170"/>
              </a:spcBef>
            </a:pPr>
            <a:r>
              <a:rPr lang="pt-PT" sz="3600" noProof="1">
                <a:cs typeface="Helvetica" panose="020B0604020202020204" pitchFamily="34" charset="0"/>
              </a:rPr>
              <a:t>Experiment n:</a:t>
            </a:r>
          </a:p>
          <a:p>
            <a:pPr marL="592303" indent="-571500">
              <a:spcBef>
                <a:spcPts val="170"/>
              </a:spcBef>
              <a:buFont typeface="Arial" panose="020B0604020202020204" pitchFamily="34" charset="0"/>
              <a:buChar char="•"/>
            </a:pPr>
            <a:r>
              <a:rPr lang="pt-PT" sz="3600" noProof="1">
                <a:cs typeface="Helvetica" panose="020B0604020202020204" pitchFamily="34" charset="0"/>
              </a:rPr>
              <a:t>...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4546C59-06EF-898A-8703-59568D81EA39}"/>
              </a:ext>
            </a:extLst>
          </p:cNvPr>
          <p:cNvSpPr txBox="1"/>
          <p:nvPr/>
        </p:nvSpPr>
        <p:spPr>
          <a:xfrm>
            <a:off x="526054" y="1709762"/>
            <a:ext cx="4034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solidFill>
                  <a:schemeClr val="bg1"/>
                </a:solidFill>
              </a:rPr>
              <a:t>M.Sc. </a:t>
            </a:r>
            <a:r>
              <a:rPr lang="en-GB" sz="2000" dirty="0">
                <a:solidFill>
                  <a:schemeClr val="bg1"/>
                </a:solidFill>
              </a:rPr>
              <a:t>Y</a:t>
            </a:r>
            <a:r>
              <a:rPr lang="en-PT" sz="2000" dirty="0">
                <a:solidFill>
                  <a:schemeClr val="bg1"/>
                </a:solidFill>
              </a:rPr>
              <a:t>our_master</a:t>
            </a:r>
          </a:p>
          <a:p>
            <a:r>
              <a:rPr lang="en-PT" sz="2000" dirty="0">
                <a:solidFill>
                  <a:schemeClr val="bg1"/>
                </a:solidFill>
              </a:rPr>
              <a:t>Deep Learning class 2023/2024</a:t>
            </a:r>
          </a:p>
        </p:txBody>
      </p:sp>
      <p:pic>
        <p:nvPicPr>
          <p:cNvPr id="1032" name="Picture 8" descr="Sensefinity Company Profile 2024: Valuation, Funding &amp; Investors | PitchBook">
            <a:extLst>
              <a:ext uri="{FF2B5EF4-FFF2-40B4-BE49-F238E27FC236}">
                <a16:creationId xmlns:a16="http://schemas.microsoft.com/office/drawing/2014/main" id="{6253BB6E-3840-621E-81B4-100CE0193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b="22970"/>
          <a:stretch/>
        </p:blipFill>
        <p:spPr bwMode="auto">
          <a:xfrm>
            <a:off x="16115909" y="29048149"/>
            <a:ext cx="2301812" cy="125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idgest - Câmara de Comércio Americana">
            <a:extLst>
              <a:ext uri="{FF2B5EF4-FFF2-40B4-BE49-F238E27FC236}">
                <a16:creationId xmlns:a16="http://schemas.microsoft.com/office/drawing/2014/main" id="{72227D66-AC97-D15E-0412-87504B422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7" t="37189" r="24076" b="38285"/>
          <a:stretch/>
        </p:blipFill>
        <p:spPr bwMode="auto">
          <a:xfrm>
            <a:off x="9575051" y="29371928"/>
            <a:ext cx="2735590" cy="72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F37D114-0755-BF4A-9B38-16E0E0BAAE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67262" y="29219857"/>
            <a:ext cx="2854220" cy="88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6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9669</TotalTime>
  <Words>289</Words>
  <Application>Microsoft Macintosh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Nuno Garcia</cp:lastModifiedBy>
  <cp:revision>40</cp:revision>
  <cp:lastPrinted>2024-05-27T16:06:17Z</cp:lastPrinted>
  <dcterms:created xsi:type="dcterms:W3CDTF">2018-09-24T12:36:56Z</dcterms:created>
  <dcterms:modified xsi:type="dcterms:W3CDTF">2024-05-27T16:46:09Z</dcterms:modified>
</cp:coreProperties>
</file>