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8" r:id="rId6"/>
    <p:sldId id="289" r:id="rId7"/>
    <p:sldId id="290" r:id="rId8"/>
    <p:sldId id="291" r:id="rId9"/>
    <p:sldId id="293" r:id="rId10"/>
    <p:sldId id="292" r:id="rId11"/>
    <p:sldId id="294" r:id="rId12"/>
    <p:sldId id="29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144B5-8EDD-36C8-8BDD-5AF8ACDAE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8672" y="2011679"/>
            <a:ext cx="4572000" cy="1613892"/>
          </a:xfrm>
        </p:spPr>
        <p:txBody>
          <a:bodyPr anchor="ctr">
            <a:normAutofit/>
          </a:bodyPr>
          <a:lstStyle/>
          <a:p>
            <a:r>
              <a:rPr lang="en-US" sz="2400" b="1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 </a:t>
            </a:r>
            <a:r>
              <a:rPr lang="en-US" sz="2400" b="1" cap="non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Olusesi</a:t>
            </a:r>
            <a:r>
              <a:rPr lang="en-US" sz="2400" b="1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Olabode E.</a:t>
            </a:r>
            <a:br>
              <a:rPr lang="en-US" sz="2400" b="1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Updated: 02/09/2022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CD153-42FC-F18D-3A68-EBA0F3B8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1" y="2266951"/>
            <a:ext cx="4759504" cy="1473600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NG" sz="6000" dirty="0"/>
          </a:p>
        </p:txBody>
      </p:sp>
    </p:spTree>
    <p:extLst>
      <p:ext uri="{BB962C8B-B14F-4D97-AF65-F5344CB8AC3E}">
        <p14:creationId xmlns:p14="http://schemas.microsoft.com/office/powerpoint/2010/main" val="63471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CD153-42FC-F18D-3A68-EBA0F3B8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3098" y="-82950"/>
            <a:ext cx="3581506" cy="623101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5E4AF-C8D7-CDB6-8400-4EB3EA612B5E}"/>
              </a:ext>
            </a:extLst>
          </p:cNvPr>
          <p:cNvSpPr txBox="1"/>
          <p:nvPr/>
        </p:nvSpPr>
        <p:spPr>
          <a:xfrm>
            <a:off x="1" y="768921"/>
            <a:ext cx="5242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just"/>
            <a:r>
              <a:rPr lang="en-US" dirty="0"/>
              <a:t>The goal of this project is to provide data-driven insights on ways to improve donations received by Education for All Charity which would be measurable if we can: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Increase the number of donors in the database.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Increase the donation frequency of these donors.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Increase the value of donations received.</a:t>
            </a:r>
            <a:endParaRPr lang="en-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C28F64-91D4-189A-796D-3D727377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17" y="623101"/>
            <a:ext cx="5949483" cy="515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54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CD153-42FC-F18D-3A68-EBA0F3B8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6448" y="-82950"/>
            <a:ext cx="3581506" cy="623101"/>
          </a:xfrm>
        </p:spPr>
        <p:txBody>
          <a:bodyPr>
            <a:normAutofit fontScale="90000"/>
          </a:bodyPr>
          <a:lstStyle/>
          <a:p>
            <a:r>
              <a:rPr lang="en-US" dirty="0"/>
              <a:t>TABLES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71891-E86D-13B5-312C-AC725F1E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3" y="1294311"/>
            <a:ext cx="4829175" cy="449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87958-E938-77B4-35A7-45B40E526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643" y="1304651"/>
            <a:ext cx="5715000" cy="44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69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CD153-42FC-F18D-3A68-EBA0F3B8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5498" y="-63901"/>
            <a:ext cx="3581506" cy="62310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endParaRPr lang="en-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5FCE8-82C3-BA97-6FB4-CB69DCE8852E}"/>
              </a:ext>
            </a:extLst>
          </p:cNvPr>
          <p:cNvSpPr txBox="1"/>
          <p:nvPr/>
        </p:nvSpPr>
        <p:spPr>
          <a:xfrm>
            <a:off x="103798" y="713356"/>
            <a:ext cx="35603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a. How much is the total donation?</a:t>
            </a:r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03725-315B-2883-7A1A-504D97D18F94}"/>
              </a:ext>
            </a:extLst>
          </p:cNvPr>
          <p:cNvSpPr txBox="1"/>
          <p:nvPr/>
        </p:nvSpPr>
        <p:spPr>
          <a:xfrm>
            <a:off x="6084386" y="710246"/>
            <a:ext cx="3979423" cy="3755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What is the total donation by gender?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106929-B4F8-E1A5-5738-2CAEBBDF4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8" y="1082689"/>
            <a:ext cx="5657850" cy="5607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5FEEC9-AE37-4413-8DBE-4E1BBC28D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653" y="1082689"/>
            <a:ext cx="6013271" cy="55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1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CD153-42FC-F18D-3A68-EBA0F3B8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9773" y="-74462"/>
            <a:ext cx="3581506" cy="62310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endParaRPr lang="en-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5FCE8-82C3-BA97-6FB4-CB69DCE8852E}"/>
              </a:ext>
            </a:extLst>
          </p:cNvPr>
          <p:cNvSpPr txBox="1"/>
          <p:nvPr/>
        </p:nvSpPr>
        <p:spPr>
          <a:xfrm>
            <a:off x="97204" y="621023"/>
            <a:ext cx="57350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the total donation and number of donations by gender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03725-315B-2883-7A1A-504D97D18F94}"/>
              </a:ext>
            </a:extLst>
          </p:cNvPr>
          <p:cNvSpPr txBox="1"/>
          <p:nvPr/>
        </p:nvSpPr>
        <p:spPr>
          <a:xfrm>
            <a:off x="6084386" y="710246"/>
            <a:ext cx="4775987" cy="3755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Total donation made by frequency of donation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73C37A-EF3A-BDE9-EBCE-B6181CE1B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3" y="1284954"/>
            <a:ext cx="5779719" cy="5431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8EC2DE-38AD-8D80-DF82-62F98026D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339" y="1231557"/>
            <a:ext cx="5779719" cy="548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63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CD153-42FC-F18D-3A68-EBA0F3B8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2148" y="-82950"/>
            <a:ext cx="3581506" cy="62310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endParaRPr lang="en-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5FCE8-82C3-BA97-6FB4-CB69DCE8852E}"/>
              </a:ext>
            </a:extLst>
          </p:cNvPr>
          <p:cNvSpPr txBox="1"/>
          <p:nvPr/>
        </p:nvSpPr>
        <p:spPr>
          <a:xfrm>
            <a:off x="97204" y="621023"/>
            <a:ext cx="5735027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e.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donation and number of donations by job field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03725-315B-2883-7A1A-504D97D18F94}"/>
              </a:ext>
            </a:extLst>
          </p:cNvPr>
          <p:cNvSpPr txBox="1"/>
          <p:nvPr/>
        </p:nvSpPr>
        <p:spPr>
          <a:xfrm>
            <a:off x="6096000" y="621023"/>
            <a:ext cx="5287345" cy="7745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 Total donation and number of donations above $200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A6827-7BB9-DCBD-E2DA-F05F812B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4" y="994908"/>
            <a:ext cx="5779718" cy="5721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B9A92F-07C9-2591-5D92-2BF05CF7C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94908"/>
            <a:ext cx="5998796" cy="5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22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CD153-42FC-F18D-3A68-EBA0F3B8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48" y="-72555"/>
            <a:ext cx="3581506" cy="62310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endParaRPr lang="en-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5FCE8-82C3-BA97-6FB4-CB69DCE8852E}"/>
              </a:ext>
            </a:extLst>
          </p:cNvPr>
          <p:cNvSpPr txBox="1"/>
          <p:nvPr/>
        </p:nvSpPr>
        <p:spPr>
          <a:xfrm>
            <a:off x="97204" y="621023"/>
            <a:ext cx="5735027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g. Total donations and number of donations below $200</a:t>
            </a:r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03725-315B-2883-7A1A-504D97D18F94}"/>
              </a:ext>
            </a:extLst>
          </p:cNvPr>
          <p:cNvSpPr txBox="1"/>
          <p:nvPr/>
        </p:nvSpPr>
        <p:spPr>
          <a:xfrm>
            <a:off x="6084386" y="710246"/>
            <a:ext cx="5513625" cy="3755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h. Which top 10 states contributes the highest donation?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9BC6A-2941-D3DE-15F7-BA41B5DC3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8" y="1085797"/>
            <a:ext cx="5513626" cy="5629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8F3F91-A7C9-1B6F-D44A-81C2BA521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302" y="1099088"/>
            <a:ext cx="5906848" cy="56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25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CD153-42FC-F18D-3A68-EBA0F3B8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48" y="-72385"/>
            <a:ext cx="3581506" cy="62310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endParaRPr lang="en-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5FCE8-82C3-BA97-6FB4-CB69DCE8852E}"/>
              </a:ext>
            </a:extLst>
          </p:cNvPr>
          <p:cNvSpPr txBox="1"/>
          <p:nvPr/>
        </p:nvSpPr>
        <p:spPr>
          <a:xfrm>
            <a:off x="97204" y="621023"/>
            <a:ext cx="57350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top 10 states contributes the least donation?</a:t>
            </a:r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03725-315B-2883-7A1A-504D97D18F94}"/>
              </a:ext>
            </a:extLst>
          </p:cNvPr>
          <p:cNvSpPr txBox="1"/>
          <p:nvPr/>
        </p:nvSpPr>
        <p:spPr>
          <a:xfrm>
            <a:off x="6084386" y="710246"/>
            <a:ext cx="5512278" cy="3755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 What are the top 10 cars driven by the highest donors?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A1CE0-140D-B28B-362F-ED57BC1B4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8" y="1117069"/>
            <a:ext cx="5657844" cy="5599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EE96B8-A2A6-4A58-AF31-1C78164D5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540" y="1101433"/>
            <a:ext cx="5657843" cy="55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63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CD153-42FC-F18D-3A68-EBA0F3B8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50" y="-126714"/>
            <a:ext cx="4130854" cy="623101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  <a:endParaRPr lang="en-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5FCE8-82C3-BA97-6FB4-CB69DCE8852E}"/>
              </a:ext>
            </a:extLst>
          </p:cNvPr>
          <p:cNvSpPr txBox="1"/>
          <p:nvPr/>
        </p:nvSpPr>
        <p:spPr>
          <a:xfrm>
            <a:off x="97204" y="621023"/>
            <a:ext cx="5735027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Based on the insights generated from the data analysis done in preceding slides, I would recommend the following to Education for all Charity: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More donors donated over $200 and more charity ads should be targeted at those in this category in order to increase the total value of donations received.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Although more women than men donated, total donations from men still exceeds that of the women. Hence, female donors should be encouraged to increase their minimum donations.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Periodic emails highlighting projects being executed by Education for all Charity should be sent to the yearly and first time (Never) donors as these groups gave the highest donations.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182597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0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4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5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6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7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8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9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{23D3B3AB-1072-401A-A247-9FBACBE49AD9}tf11964407_win32</Template>
  <TotalTime>2206</TotalTime>
  <Words>301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Franklin Gothic Book</vt:lpstr>
      <vt:lpstr>Franklin Gothic Demi</vt:lpstr>
      <vt:lpstr>Gill Sans MT</vt:lpstr>
      <vt:lpstr>Wingdings</vt:lpstr>
      <vt:lpstr>Wingdings 2</vt:lpstr>
      <vt:lpstr>DividendVTI</vt:lpstr>
      <vt:lpstr>Presented by: Olusesi Olabode E. Last Updated: 02/09/2022 </vt:lpstr>
      <vt:lpstr>INTRODUCTION</vt:lpstr>
      <vt:lpstr>TABLES</vt:lpstr>
      <vt:lpstr>ANALYSIS</vt:lpstr>
      <vt:lpstr>ANALYSIS</vt:lpstr>
      <vt:lpstr>ANALYSIS</vt:lpstr>
      <vt:lpstr>ANALYSIS</vt:lpstr>
      <vt:lpstr>ANALYSIS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USER</dc:creator>
  <cp:lastModifiedBy>USER</cp:lastModifiedBy>
  <cp:revision>10</cp:revision>
  <dcterms:created xsi:type="dcterms:W3CDTF">2022-07-27T17:48:30Z</dcterms:created>
  <dcterms:modified xsi:type="dcterms:W3CDTF">2022-09-06T23:35:45Z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