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6" r:id="rId4"/>
  </p:sldIdLst>
  <p:sldSz cx="25192038" cy="35999738"/>
  <p:notesSz cx="6858000" cy="8891588"/>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01"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77" autoAdjust="0"/>
  </p:normalViewPr>
  <p:slideViewPr>
    <p:cSldViewPr snapToGrid="0" snapToObjects="1" showGuides="1">
      <p:cViewPr>
        <p:scale>
          <a:sx n="33" d="100"/>
          <a:sy n="33" d="100"/>
        </p:scale>
        <p:origin x="2520" y="-2532"/>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462" y="96"/>
      </p:cViewPr>
      <p:guideLst>
        <p:guide orient="horz" pos="280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457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44579"/>
          </a:xfrm>
          <a:prstGeom prst="rect">
            <a:avLst/>
          </a:prstGeom>
        </p:spPr>
        <p:txBody>
          <a:bodyPr vert="horz" lIns="91440" tIns="45720" rIns="91440" bIns="45720" rtlCol="0"/>
          <a:lstStyle>
            <a:lvl1pPr algn="r">
              <a:defRPr sz="1200"/>
            </a:lvl1pPr>
          </a:lstStyle>
          <a:p>
            <a:fld id="{0158C5BC-9A70-462C-B28D-9600239EAC64}" type="datetimeFigureOut">
              <a:rPr lang="en-US" smtClean="0"/>
              <a:pPr/>
              <a:t>4/23/2021</a:t>
            </a:fld>
            <a:endParaRPr lang="en-US"/>
          </a:p>
        </p:txBody>
      </p:sp>
      <p:sp>
        <p:nvSpPr>
          <p:cNvPr id="4" name="Footer Placeholder 3"/>
          <p:cNvSpPr>
            <a:spLocks noGrp="1"/>
          </p:cNvSpPr>
          <p:nvPr>
            <p:ph type="ftr" sz="quarter" idx="2"/>
          </p:nvPr>
        </p:nvSpPr>
        <p:spPr>
          <a:xfrm>
            <a:off x="0" y="8445466"/>
            <a:ext cx="2971800" cy="44457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445466"/>
            <a:ext cx="2971800" cy="444579"/>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457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44579"/>
          </a:xfrm>
          <a:prstGeom prst="rect">
            <a:avLst/>
          </a:prstGeom>
        </p:spPr>
        <p:txBody>
          <a:bodyPr vert="horz" lIns="91440" tIns="45720" rIns="91440" bIns="45720" rtlCol="0"/>
          <a:lstStyle>
            <a:lvl1pPr algn="r">
              <a:defRPr sz="1200"/>
            </a:lvl1pPr>
          </a:lstStyle>
          <a:p>
            <a:fld id="{E6CC2317-6751-4CD4-9995-8782DD78E936}" type="datetimeFigureOut">
              <a:rPr lang="en-US" smtClean="0"/>
              <a:pPr/>
              <a:t>4/23/2021</a:t>
            </a:fld>
            <a:endParaRPr lang="en-US" dirty="0"/>
          </a:p>
        </p:txBody>
      </p:sp>
      <p:sp>
        <p:nvSpPr>
          <p:cNvPr id="4" name="Slide Image Placeholder 3"/>
          <p:cNvSpPr>
            <a:spLocks noGrp="1" noRot="1" noChangeAspect="1"/>
          </p:cNvSpPr>
          <p:nvPr>
            <p:ph type="sldImg" idx="2"/>
          </p:nvPr>
        </p:nvSpPr>
        <p:spPr>
          <a:xfrm>
            <a:off x="2262188" y="666750"/>
            <a:ext cx="2333625" cy="3333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223504"/>
            <a:ext cx="5486400" cy="40012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445466"/>
            <a:ext cx="2971800" cy="444579"/>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445466"/>
            <a:ext cx="2971800" cy="444579"/>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8010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23686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508586"/>
            <a:ext cx="5772264"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29393" y="5758641"/>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18060" y="16174952"/>
            <a:ext cx="5773175"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6650633" y="6508586"/>
            <a:ext cx="11892594"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6650633" y="5758641"/>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6650633" y="23714639"/>
            <a:ext cx="11892595"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892159" y="5758641"/>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892159" y="6508586"/>
            <a:ext cx="5766642"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913086" y="16275927"/>
            <a:ext cx="5724789"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8890715" y="29330961"/>
            <a:ext cx="5769531" cy="686416"/>
          </a:xfrm>
          <a:prstGeom prst="rect">
            <a:avLst/>
          </a:prstGeom>
        </p:spPr>
        <p:txBody>
          <a:bodyPr wrap="square" lIns="187489" tIns="187489" rIns="187489" bIns="187489">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219687" y="2218210"/>
            <a:ext cx="18752664" cy="1280160"/>
          </a:xfrm>
          <a:prstGeom prst="rect">
            <a:avLst/>
          </a:prstGeom>
        </p:spPr>
        <p:txBody>
          <a:bodyPr anchor="t" anchorCtr="1">
            <a:no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6" name="Text Placeholder 76"/>
          <p:cNvSpPr>
            <a:spLocks noGrp="1"/>
          </p:cNvSpPr>
          <p:nvPr>
            <p:ph type="body" sz="quarter" idx="178" hasCustomPrompt="1"/>
          </p:nvPr>
        </p:nvSpPr>
        <p:spPr>
          <a:xfrm>
            <a:off x="3219687" y="580236"/>
            <a:ext cx="18752664"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60691" y="35194552"/>
            <a:ext cx="2596884" cy="3448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6" name="Rounded Rectangle 35"/>
          <p:cNvSpPr/>
          <p:nvPr userDrawn="1"/>
        </p:nvSpPr>
        <p:spPr>
          <a:xfrm>
            <a:off x="0" y="0"/>
            <a:ext cx="25192038" cy="522639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5281457"/>
            <a:ext cx="25192038"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498802" y="5749981"/>
            <a:ext cx="11918305" cy="2924963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2689832" y="5749981"/>
            <a:ext cx="11918305" cy="2924963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69890B6D-BA18-DD49-B03F-3DD454491AAC}"/>
              </a:ext>
            </a:extLst>
          </p:cNvPr>
          <p:cNvGraphicFramePr>
            <a:graphicFrameLocks noGrp="1"/>
          </p:cNvGraphicFramePr>
          <p:nvPr userDrawn="1">
            <p:extLst>
              <p:ext uri="{D42A27DB-BD31-4B8C-83A1-F6EECF244321}">
                <p14:modId xmlns:p14="http://schemas.microsoft.com/office/powerpoint/2010/main" val="4020684293"/>
              </p:ext>
            </p:extLst>
          </p:nvPr>
        </p:nvGraphicFramePr>
        <p:xfrm>
          <a:off x="-10750964" y="37356"/>
          <a:ext cx="10290587" cy="35976294"/>
        </p:xfrm>
        <a:graphic>
          <a:graphicData uri="http://schemas.openxmlformats.org/drawingml/2006/table">
            <a:tbl>
              <a:tblPr firstRow="1" bandRow="1">
                <a:tableStyleId>{5C22544A-7EE6-4342-B048-85BDC9FD1C3A}</a:tableStyleId>
              </a:tblPr>
              <a:tblGrid>
                <a:gridCol w="4412520">
                  <a:extLst>
                    <a:ext uri="{9D8B030D-6E8A-4147-A177-3AD203B41FA5}">
                      <a16:colId xmlns:a16="http://schemas.microsoft.com/office/drawing/2014/main" val="20000"/>
                    </a:ext>
                  </a:extLst>
                </a:gridCol>
                <a:gridCol w="5878067">
                  <a:extLst>
                    <a:ext uri="{9D8B030D-6E8A-4147-A177-3AD203B41FA5}">
                      <a16:colId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70x100cm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a:t>
                      </a:r>
                    </a:p>
                    <a:p>
                      <a:pPr algn="ct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70x100cm</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100x143 cm</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27.5x39.37 inches </a:t>
                      </a:r>
                    </a:p>
                  </a:txBody>
                  <a:tcPr marL="182880" marT="137160">
                    <a:solidFill>
                      <a:srgbClr val="010101"/>
                    </a:solidFill>
                  </a:tcPr>
                </a:tc>
                <a:extLst>
                  <a:ext uri="{0D108BD9-81ED-4DB2-BD59-A6C34878D82A}">
                    <a16:rowId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7D0450FE-94A5-47E0-B875-7564CCA6F89E}"/>
              </a:ext>
            </a:extLst>
          </p:cNvPr>
          <p:cNvGraphicFramePr>
            <a:graphicFrameLocks noGrp="1"/>
          </p:cNvGraphicFramePr>
          <p:nvPr userDrawn="1">
            <p:extLst>
              <p:ext uri="{D42A27DB-BD31-4B8C-83A1-F6EECF244321}">
                <p14:modId xmlns:p14="http://schemas.microsoft.com/office/powerpoint/2010/main" val="497486628"/>
              </p:ext>
            </p:extLst>
          </p:nvPr>
        </p:nvGraphicFramePr>
        <p:xfrm>
          <a:off x="25652414" y="37356"/>
          <a:ext cx="10290587" cy="35957775"/>
        </p:xfrm>
        <a:graphic>
          <a:graphicData uri="http://schemas.openxmlformats.org/drawingml/2006/table">
            <a:tbl>
              <a:tblPr firstRow="1" bandRow="1">
                <a:tableStyleId>{5C22544A-7EE6-4342-B048-85BDC9FD1C3A}</a:tableStyleId>
              </a:tblPr>
              <a:tblGrid>
                <a:gridCol w="4899938">
                  <a:extLst>
                    <a:ext uri="{9D8B030D-6E8A-4147-A177-3AD203B41FA5}">
                      <a16:colId xmlns:a16="http://schemas.microsoft.com/office/drawing/2014/main" val="20000"/>
                    </a:ext>
                  </a:extLst>
                </a:gridCol>
                <a:gridCol w="351173">
                  <a:extLst>
                    <a:ext uri="{9D8B030D-6E8A-4147-A177-3AD203B41FA5}">
                      <a16:colId xmlns:a16="http://schemas.microsoft.com/office/drawing/2014/main" val="764104496"/>
                    </a:ext>
                  </a:extLst>
                </a:gridCol>
                <a:gridCol w="5039476">
                  <a:extLst>
                    <a:ext uri="{9D8B030D-6E8A-4147-A177-3AD203B41FA5}">
                      <a16:colId xmlns:a16="http://schemas.microsoft.com/office/drawing/2014/main" val="4164475170"/>
                    </a:ext>
                  </a:extLst>
                </a:gridCol>
              </a:tblGrid>
              <a:tr h="176873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06470">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3058">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02390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56707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578616">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4011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62579">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16228">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60691" y="35194552"/>
            <a:ext cx="2596884" cy="3448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6" name="Rounded Rectangle 35"/>
          <p:cNvSpPr/>
          <p:nvPr userDrawn="1"/>
        </p:nvSpPr>
        <p:spPr>
          <a:xfrm>
            <a:off x="0" y="0"/>
            <a:ext cx="25192038" cy="522639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5281457"/>
            <a:ext cx="25192038"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498802" y="5749981"/>
            <a:ext cx="11918305" cy="2924963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2689832" y="5749981"/>
            <a:ext cx="11918305" cy="2924963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34347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0" y="0"/>
            <a:ext cx="25192038" cy="522639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a:off x="0" y="5281457"/>
            <a:ext cx="25192038"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Rounded Rectangle 37"/>
          <p:cNvSpPr/>
          <p:nvPr userDrawn="1"/>
        </p:nvSpPr>
        <p:spPr>
          <a:xfrm>
            <a:off x="544906" y="5747531"/>
            <a:ext cx="24090347" cy="2925221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860691" y="35194552"/>
            <a:ext cx="2596884" cy="344875"/>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41" name="Table 40">
            <a:extLst>
              <a:ext uri="{FF2B5EF4-FFF2-40B4-BE49-F238E27FC236}">
                <a16:creationId xmlns:a16="http://schemas.microsoft.com/office/drawing/2014/main" id="{36E6ACD1-B0B8-AB45-98D6-15F1F91A7B18}"/>
              </a:ext>
            </a:extLst>
          </p:cNvPr>
          <p:cNvGraphicFramePr>
            <a:graphicFrameLocks noGrp="1"/>
          </p:cNvGraphicFramePr>
          <p:nvPr userDrawn="1">
            <p:extLst>
              <p:ext uri="{D42A27DB-BD31-4B8C-83A1-F6EECF244321}">
                <p14:modId xmlns:p14="http://schemas.microsoft.com/office/powerpoint/2010/main" val="4020684293"/>
              </p:ext>
            </p:extLst>
          </p:nvPr>
        </p:nvGraphicFramePr>
        <p:xfrm>
          <a:off x="-10750964" y="37356"/>
          <a:ext cx="10290587" cy="35976294"/>
        </p:xfrm>
        <a:graphic>
          <a:graphicData uri="http://schemas.openxmlformats.org/drawingml/2006/table">
            <a:tbl>
              <a:tblPr firstRow="1" bandRow="1">
                <a:tableStyleId>{5C22544A-7EE6-4342-B048-85BDC9FD1C3A}</a:tableStyleId>
              </a:tblPr>
              <a:tblGrid>
                <a:gridCol w="4412520">
                  <a:extLst>
                    <a:ext uri="{9D8B030D-6E8A-4147-A177-3AD203B41FA5}">
                      <a16:colId xmlns:a16="http://schemas.microsoft.com/office/drawing/2014/main" val="20000"/>
                    </a:ext>
                  </a:extLst>
                </a:gridCol>
                <a:gridCol w="5878067">
                  <a:extLst>
                    <a:ext uri="{9D8B030D-6E8A-4147-A177-3AD203B41FA5}">
                      <a16:colId xmlns:a16="http://schemas.microsoft.com/office/drawing/2014/main" val="20001"/>
                    </a:ext>
                  </a:extLst>
                </a:gridCol>
              </a:tblGrid>
              <a:tr h="13927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81487">
                <a:tc gridSpan="2">
                  <a:txBody>
                    <a:bodyPr/>
                    <a:lstStyle/>
                    <a:p>
                      <a:pPr defTabSz="3765639"/>
                      <a:r>
                        <a:rPr lang="en-US" sz="2400" i="0" dirty="0">
                          <a:solidFill>
                            <a:srgbClr val="D9D9D9"/>
                          </a:solidFill>
                          <a:latin typeface="Arial"/>
                          <a:cs typeface="Arial"/>
                        </a:rPr>
                        <a:t>This PowerPoint template produces a </a:t>
                      </a:r>
                      <a:r>
                        <a:rPr lang="en-US" sz="2400" b="1" i="0" dirty="0">
                          <a:solidFill>
                            <a:srgbClr val="FFC000"/>
                          </a:solidFill>
                          <a:latin typeface="Arial"/>
                          <a:cs typeface="Arial"/>
                        </a:rPr>
                        <a:t>70x100cm</a:t>
                      </a:r>
                      <a:r>
                        <a:rPr lang="en-US" sz="2400" i="0" dirty="0">
                          <a:solidFill>
                            <a:srgbClr val="FFC000"/>
                          </a:solidFill>
                          <a:latin typeface="Arial"/>
                          <a:cs typeface="Arial"/>
                        </a:rPr>
                        <a:t>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106834">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template for a </a:t>
                      </a:r>
                    </a:p>
                    <a:p>
                      <a:pPr algn="ct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70x100cm</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100x143 cm</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27.5x39.37 inches </a:t>
                      </a:r>
                    </a:p>
                  </a:txBody>
                  <a:tcPr marL="182880" marT="137160">
                    <a:solidFill>
                      <a:srgbClr val="010101"/>
                    </a:solidFill>
                  </a:tcPr>
                </a:tc>
                <a:extLst>
                  <a:ext uri="{0D108BD9-81ED-4DB2-BD59-A6C34878D82A}">
                    <a16:rowId xmlns:a16="http://schemas.microsoft.com/office/drawing/2014/main" val="10008"/>
                  </a:ext>
                </a:extLst>
              </a:tr>
              <a:tr h="5003666">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7287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94162">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17230">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276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23088">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6669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898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7F96A185-1683-4E3D-946B-9D143C6A14E3}"/>
              </a:ext>
            </a:extLst>
          </p:cNvPr>
          <p:cNvGraphicFramePr>
            <a:graphicFrameLocks noGrp="1"/>
          </p:cNvGraphicFramePr>
          <p:nvPr userDrawn="1">
            <p:extLst>
              <p:ext uri="{D42A27DB-BD31-4B8C-83A1-F6EECF244321}">
                <p14:modId xmlns:p14="http://schemas.microsoft.com/office/powerpoint/2010/main" val="497486628"/>
              </p:ext>
            </p:extLst>
          </p:nvPr>
        </p:nvGraphicFramePr>
        <p:xfrm>
          <a:off x="25652414" y="37356"/>
          <a:ext cx="10290587" cy="35957775"/>
        </p:xfrm>
        <a:graphic>
          <a:graphicData uri="http://schemas.openxmlformats.org/drawingml/2006/table">
            <a:tbl>
              <a:tblPr firstRow="1" bandRow="1">
                <a:tableStyleId>{5C22544A-7EE6-4342-B048-85BDC9FD1C3A}</a:tableStyleId>
              </a:tblPr>
              <a:tblGrid>
                <a:gridCol w="4899938">
                  <a:extLst>
                    <a:ext uri="{9D8B030D-6E8A-4147-A177-3AD203B41FA5}">
                      <a16:colId xmlns:a16="http://schemas.microsoft.com/office/drawing/2014/main" val="20000"/>
                    </a:ext>
                  </a:extLst>
                </a:gridCol>
                <a:gridCol w="351173">
                  <a:extLst>
                    <a:ext uri="{9D8B030D-6E8A-4147-A177-3AD203B41FA5}">
                      <a16:colId xmlns:a16="http://schemas.microsoft.com/office/drawing/2014/main" val="764104496"/>
                    </a:ext>
                  </a:extLst>
                </a:gridCol>
                <a:gridCol w="5039476">
                  <a:extLst>
                    <a:ext uri="{9D8B030D-6E8A-4147-A177-3AD203B41FA5}">
                      <a16:colId xmlns:a16="http://schemas.microsoft.com/office/drawing/2014/main" val="4164475170"/>
                    </a:ext>
                  </a:extLst>
                </a:gridCol>
              </a:tblGrid>
              <a:tr h="1768730">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06470">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3058">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02390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56707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578616">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40111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62579">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16228">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6" name="Text Placeholder 455"/>
              <p:cNvSpPr>
                <a:spLocks noGrp="1"/>
              </p:cNvSpPr>
              <p:nvPr>
                <p:ph type="body" sz="quarter" idx="10"/>
              </p:nvPr>
            </p:nvSpPr>
            <p:spPr>
              <a:xfrm>
                <a:off x="518974" y="6425827"/>
                <a:ext cx="11898341" cy="6380283"/>
              </a:xfrm>
            </p:spPr>
            <p:txBody>
              <a:bodyPr/>
              <a:lstStyle/>
              <a:p>
                <a:r>
                  <a:rPr lang="en-US" sz="2500" dirty="0"/>
                  <a:t>          </a:t>
                </a:r>
                <a:r>
                  <a:rPr lang="en-US" sz="2500" dirty="0">
                    <a:latin typeface="Times New Roman" panose="02020603050405020304" pitchFamily="18" charset="0"/>
                    <a:cs typeface="Times New Roman" panose="02020603050405020304" pitchFamily="18" charset="0"/>
                  </a:rPr>
                  <a:t>Mesons are a family of colorless subatomic particles composed of quark-antiquark pairs. They are particularly sensitive to the strong force, the force responsible for holding together atomic nuclei and governing interactions between particles containing quarks. By studying the mass difference of mesons, we can determine constants such as </a:t>
                </a:r>
                <a14:m>
                  <m:oMath xmlns:m="http://schemas.openxmlformats.org/officeDocument/2006/math">
                    <m:f>
                      <m:fPr>
                        <m:type m:val="lin"/>
                        <m:ctrlPr>
                          <a:rPr lang="en-US" sz="2500" i="1" dirty="0" smtClean="0">
                            <a:solidFill>
                              <a:srgbClr val="836967"/>
                            </a:solidFill>
                            <a:latin typeface="Cambria Math" panose="02040503050406030204" pitchFamily="18" charset="0"/>
                          </a:rPr>
                        </m:ctrlPr>
                      </m:fPr>
                      <m:num>
                        <m:sSub>
                          <m:sSubPr>
                            <m:ctrlPr>
                              <a:rPr lang="en-US" sz="2500" i="1" dirty="0">
                                <a:solidFill>
                                  <a:srgbClr val="836967"/>
                                </a:solidFill>
                                <a:latin typeface="Cambria Math" panose="02040503050406030204" pitchFamily="18" charset="0"/>
                              </a:rPr>
                            </m:ctrlPr>
                          </m:sSubPr>
                          <m:e>
                            <m:r>
                              <a:rPr lang="en-US" sz="2500" i="1" dirty="0">
                                <a:latin typeface="Cambria Math" panose="02040503050406030204" pitchFamily="18" charset="0"/>
                              </a:rPr>
                              <m:t>𝑚</m:t>
                            </m:r>
                          </m:e>
                          <m:sub>
                            <m:r>
                              <a:rPr lang="en-US" sz="2500" i="1" dirty="0">
                                <a:latin typeface="Cambria Math" panose="02040503050406030204" pitchFamily="18" charset="0"/>
                              </a:rPr>
                              <m:t>𝑐</m:t>
                            </m:r>
                          </m:sub>
                        </m:sSub>
                      </m:num>
                      <m:den>
                        <m:sSub>
                          <m:sSubPr>
                            <m:ctrlPr>
                              <a:rPr lang="en-US" sz="2500" i="1" dirty="0">
                                <a:solidFill>
                                  <a:srgbClr val="836967"/>
                                </a:solidFill>
                                <a:latin typeface="Cambria Math" panose="02040503050406030204" pitchFamily="18" charset="0"/>
                              </a:rPr>
                            </m:ctrlPr>
                          </m:sSubPr>
                          <m:e>
                            <m:r>
                              <a:rPr lang="en-US" sz="2500" i="1" dirty="0">
                                <a:latin typeface="Cambria Math" panose="02040503050406030204" pitchFamily="18" charset="0"/>
                              </a:rPr>
                              <m:t>𝑚</m:t>
                            </m:r>
                          </m:e>
                          <m:sub>
                            <m:r>
                              <a:rPr lang="en-US" sz="2500" i="1" dirty="0">
                                <a:latin typeface="Cambria Math" panose="02040503050406030204" pitchFamily="18" charset="0"/>
                              </a:rPr>
                              <m:t>𝑏</m:t>
                            </m:r>
                          </m:sub>
                        </m:sSub>
                      </m:den>
                    </m:f>
                  </m:oMath>
                </a14:m>
                <a:r>
                  <a:rPr lang="en-US" sz="2500" dirty="0">
                    <a:latin typeface="Times New Roman" panose="02020603050405020304" pitchFamily="18" charset="0"/>
                    <a:cs typeface="Times New Roman" panose="02020603050405020304" pitchFamily="18" charset="0"/>
                  </a:rPr>
                  <a:t> which are fundamental parameters of Quantum Chromodynamics (QCD). QCD, analogous to Quantum Electrodynamics (QED), involves the theory describing the action of the strong force. </a:t>
                </a:r>
                <a:r>
                  <a:rPr lang="en-US" sz="2500" dirty="0"/>
                  <a:t>For this study in particular, the mesons are composed of the following constituent quarks:</a:t>
                </a:r>
              </a:p>
              <a:p>
                <a:endParaRPr lang="en-US" sz="2500" dirty="0">
                  <a:latin typeface="Times New Roman" panose="02020603050405020304" pitchFamily="18" charset="0"/>
                  <a:cs typeface="Times New Roman" panose="02020603050405020304" pitchFamily="18" charset="0"/>
                </a:endParaRPr>
              </a:p>
              <a:p>
                <a:endParaRPr lang="en-US" sz="2500" dirty="0"/>
              </a:p>
              <a:p>
                <a:r>
                  <a:rPr lang="en-US" sz="2500" dirty="0"/>
                  <a:t>          The LHCb detector is one of four main experiments at CERN’s Large Hadron Collider (LHC) in Geneva, Switzerland. This experiment’s focus is to study the slight  differences between matter and anti-matter by studying particles containing b quarks. Run 1 (2009 – 2013) at the LHC produced proton-proton collisions with beam energies up to 4 </a:t>
                </a:r>
                <a:r>
                  <a:rPr lang="en-US" sz="2500" dirty="0" err="1"/>
                  <a:t>TeV</a:t>
                </a:r>
                <a:r>
                  <a:rPr lang="en-US" sz="2500" dirty="0"/>
                  <a:t> per beam. Run 2 (2015 – 2018) produced beams with energies of 6.5 </a:t>
                </a:r>
                <a:r>
                  <a:rPr lang="en-US" sz="2500" dirty="0" err="1"/>
                  <a:t>TeV</a:t>
                </a:r>
                <a:r>
                  <a:rPr lang="en-US" sz="2500" dirty="0"/>
                  <a:t>.</a:t>
                </a:r>
              </a:p>
            </p:txBody>
          </p:sp>
        </mc:Choice>
        <mc:Fallback xmlns="">
          <p:sp>
            <p:nvSpPr>
              <p:cNvPr id="456" name="Text Placeholder 455"/>
              <p:cNvSpPr>
                <a:spLocks noGrp="1" noRot="1" noChangeAspect="1" noMove="1" noResize="1" noEditPoints="1" noAdjustHandles="1" noChangeArrowheads="1" noChangeShapeType="1" noTextEdit="1"/>
              </p:cNvSpPr>
              <p:nvPr>
                <p:ph type="body" sz="quarter" idx="10"/>
              </p:nvPr>
            </p:nvSpPr>
            <p:spPr>
              <a:xfrm>
                <a:off x="518974" y="6425827"/>
                <a:ext cx="11898341" cy="6380283"/>
              </a:xfrm>
              <a:blipFill>
                <a:blip r:embed="rId3"/>
                <a:stretch>
                  <a:fillRect l="-51" r="-410"/>
                </a:stretch>
              </a:blipFill>
            </p:spPr>
            <p:txBody>
              <a:bodyPr/>
              <a:lstStyle/>
              <a:p>
                <a:r>
                  <a:rPr lang="en-US">
                    <a:noFill/>
                  </a:rPr>
                  <a:t> </a:t>
                </a:r>
              </a:p>
            </p:txBody>
          </p:sp>
        </mc:Fallback>
      </mc:AlternateContent>
      <p:sp>
        <p:nvSpPr>
          <p:cNvPr id="457" name="Text Placeholder 456"/>
          <p:cNvSpPr>
            <a:spLocks noGrp="1"/>
          </p:cNvSpPr>
          <p:nvPr>
            <p:ph type="body" sz="quarter" idx="11"/>
          </p:nvPr>
        </p:nvSpPr>
        <p:spPr>
          <a:xfrm>
            <a:off x="529393" y="5749025"/>
            <a:ext cx="11888949" cy="767010"/>
          </a:xfrm>
        </p:spPr>
        <p:txBody>
          <a:bodyPr/>
          <a:lstStyle/>
          <a:p>
            <a:r>
              <a:rPr lang="en-US" sz="4000" dirty="0"/>
              <a:t>INTRODUCTION</a:t>
            </a:r>
            <a:endParaRPr lang="en-US" dirty="0"/>
          </a:p>
        </p:txBody>
      </p:sp>
      <p:sp>
        <p:nvSpPr>
          <p:cNvPr id="460" name="Text Placeholder 459"/>
          <p:cNvSpPr>
            <a:spLocks noGrp="1"/>
          </p:cNvSpPr>
          <p:nvPr>
            <p:ph type="body" sz="quarter" idx="20"/>
          </p:nvPr>
        </p:nvSpPr>
        <p:spPr>
          <a:xfrm>
            <a:off x="517947" y="18037211"/>
            <a:ext cx="11891854" cy="767010"/>
          </a:xfrm>
        </p:spPr>
        <p:txBody>
          <a:bodyPr/>
          <a:lstStyle/>
          <a:p>
            <a:r>
              <a:rPr lang="en-US" sz="4000" dirty="0"/>
              <a:t>METHOD</a:t>
            </a:r>
          </a:p>
        </p:txBody>
      </p:sp>
      <p:sp>
        <p:nvSpPr>
          <p:cNvPr id="461" name="Text Placeholder 460"/>
          <p:cNvSpPr>
            <a:spLocks noGrp="1"/>
          </p:cNvSpPr>
          <p:nvPr>
            <p:ph type="body" sz="quarter" idx="25"/>
          </p:nvPr>
        </p:nvSpPr>
        <p:spPr>
          <a:xfrm>
            <a:off x="12725245" y="5749025"/>
            <a:ext cx="11888795" cy="767010"/>
          </a:xfrm>
        </p:spPr>
        <p:txBody>
          <a:bodyPr/>
          <a:lstStyle/>
          <a:p>
            <a:r>
              <a:rPr lang="en-US" sz="4000" dirty="0"/>
              <a:t>CONCLUSIONS</a:t>
            </a:r>
          </a:p>
        </p:txBody>
      </p:sp>
      <mc:AlternateContent xmlns:mc="http://schemas.openxmlformats.org/markup-compatibility/2006" xmlns:a14="http://schemas.microsoft.com/office/drawing/2010/main">
        <mc:Choice Requires="a14">
          <p:sp>
            <p:nvSpPr>
              <p:cNvPr id="462" name="Text Placeholder 461"/>
              <p:cNvSpPr>
                <a:spLocks noGrp="1"/>
              </p:cNvSpPr>
              <p:nvPr>
                <p:ph type="body" sz="quarter" idx="26"/>
              </p:nvPr>
            </p:nvSpPr>
            <p:spPr>
              <a:xfrm>
                <a:off x="12729005" y="6425827"/>
                <a:ext cx="11888795" cy="3456406"/>
              </a:xfrm>
            </p:spPr>
            <p:txBody>
              <a:bodyPr/>
              <a:lstStyle/>
              <a:p>
                <a:r>
                  <a:rPr lang="en-US" sz="2500" dirty="0">
                    <a:latin typeface="Times New Roman" panose="02020603050405020304" pitchFamily="18" charset="0"/>
                    <a:cs typeface="Times New Roman" panose="02020603050405020304" pitchFamily="18" charset="0"/>
                  </a:rPr>
                  <a:t>          After all cuts are applied and extraneous variables removed, we are left with 380 MB of data which </a:t>
                </a:r>
                <a:r>
                  <a:rPr lang="en-US" sz="2500" dirty="0"/>
                  <a:t>is composed of approximately 5 million </a:t>
                </a:r>
                <a14:m>
                  <m:oMath xmlns:m="http://schemas.openxmlformats.org/officeDocument/2006/math">
                    <m:sSup>
                      <m:sSupPr>
                        <m:ctrlPr>
                          <a:rPr lang="en-US" sz="2500" b="0" i="1" smtClean="0">
                            <a:solidFill>
                              <a:srgbClr val="836967"/>
                            </a:solidFill>
                            <a:latin typeface="Cambria Math" panose="02040503050406030204" pitchFamily="18" charset="0"/>
                          </a:rPr>
                        </m:ctrlPr>
                      </m:sSupPr>
                      <m:e>
                        <m:r>
                          <a:rPr lang="en-US" sz="2500" b="0" i="1" smtClean="0">
                            <a:latin typeface="Cambria Math" panose="02040503050406030204" pitchFamily="18" charset="0"/>
                          </a:rPr>
                          <m:t>𝐷</m:t>
                        </m:r>
                      </m:e>
                      <m:sup>
                        <m:r>
                          <a:rPr lang="en-US" sz="2500" b="0" i="1" smtClean="0">
                            <a:latin typeface="Cambria Math" panose="02040503050406030204" pitchFamily="18" charset="0"/>
                          </a:rPr>
                          <m:t>+</m:t>
                        </m:r>
                      </m:sup>
                    </m:sSup>
                  </m:oMath>
                </a14:m>
                <a:r>
                  <a:rPr lang="en-US" sz="2500" dirty="0"/>
                  <a:t> events and 8.5 million </a:t>
                </a:r>
                <a14:m>
                  <m:oMath xmlns:m="http://schemas.openxmlformats.org/officeDocument/2006/math">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𝐷</m:t>
                        </m:r>
                      </m:e>
                      <m:sub>
                        <m:r>
                          <a:rPr lang="en-US" sz="2500" i="1">
                            <a:latin typeface="Cambria Math" panose="02040503050406030204" pitchFamily="18" charset="0"/>
                          </a:rPr>
                          <m:t>𝑠</m:t>
                        </m:r>
                      </m:sub>
                      <m:sup>
                        <m:r>
                          <a:rPr lang="en-US" sz="2500" i="1">
                            <a:latin typeface="Cambria Math" panose="02040503050406030204" pitchFamily="18" charset="0"/>
                          </a:rPr>
                          <m:t>+</m:t>
                        </m:r>
                      </m:sup>
                    </m:sSubSup>
                  </m:oMath>
                </a14:m>
                <a:r>
                  <a:rPr lang="en-US" sz="2500" dirty="0"/>
                  <a:t> events. The </a:t>
                </a:r>
                <a14:m>
                  <m:oMath xmlns:m="http://schemas.openxmlformats.org/officeDocument/2006/math">
                    <m:sSup>
                      <m:sSupPr>
                        <m:ctrlPr>
                          <a:rPr lang="en-US" sz="2500" i="1">
                            <a:solidFill>
                              <a:srgbClr val="836967"/>
                            </a:solidFill>
                            <a:latin typeface="Cambria Math" panose="02040503050406030204" pitchFamily="18" charset="0"/>
                          </a:rPr>
                        </m:ctrlPr>
                      </m:sSupPr>
                      <m:e>
                        <m:r>
                          <a:rPr lang="en-US" sz="2500" i="1">
                            <a:latin typeface="Cambria Math" panose="02040503050406030204" pitchFamily="18" charset="0"/>
                          </a:rPr>
                          <m:t>𝐷</m:t>
                        </m:r>
                      </m:e>
                      <m:sup>
                        <m:r>
                          <a:rPr lang="en-US" sz="2500" i="1">
                            <a:latin typeface="Cambria Math" panose="02040503050406030204" pitchFamily="18" charset="0"/>
                          </a:rPr>
                          <m:t>+</m:t>
                        </m:r>
                      </m:sup>
                    </m:sSup>
                  </m:oMath>
                </a14:m>
                <a:r>
                  <a:rPr lang="en-US" sz="2500" dirty="0"/>
                  <a:t> signal peak is fit with a single Gaussian and Crystal Ball function, sharing a common mean. The </a:t>
                </a:r>
                <a14:m>
                  <m:oMath xmlns:m="http://schemas.openxmlformats.org/officeDocument/2006/math">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𝐷</m:t>
                        </m:r>
                      </m:e>
                      <m:sub>
                        <m:r>
                          <a:rPr lang="en-US" sz="2500" i="1">
                            <a:latin typeface="Cambria Math" panose="02040503050406030204" pitchFamily="18" charset="0"/>
                          </a:rPr>
                          <m:t>𝑠</m:t>
                        </m:r>
                      </m:sub>
                      <m:sup>
                        <m:r>
                          <a:rPr lang="en-US" sz="2500" i="1">
                            <a:latin typeface="Cambria Math" panose="02040503050406030204" pitchFamily="18" charset="0"/>
                          </a:rPr>
                          <m:t>+</m:t>
                        </m:r>
                      </m:sup>
                    </m:sSubSup>
                    <m:r>
                      <a:rPr lang="en-US" sz="2500" i="1">
                        <a:latin typeface="Cambria Math" panose="02040503050406030204" pitchFamily="18" charset="0"/>
                      </a:rPr>
                      <m:t> </m:t>
                    </m:r>
                  </m:oMath>
                </a14:m>
                <a:r>
                  <a:rPr lang="en-US" sz="2500" dirty="0"/>
                  <a:t>signal peak is fit with a double Gaussian and Crystal Ball function, sharing a common mean. The two Crystal Ball functions are fixed to have the same parameters, </a:t>
                </a:r>
                <a14:m>
                  <m:oMath xmlns:m="http://schemas.openxmlformats.org/officeDocument/2006/math">
                    <m:r>
                      <a:rPr lang="en-US" sz="2500" i="1" smtClean="0">
                        <a:latin typeface="Cambria Math" panose="02040503050406030204" pitchFamily="18" charset="0"/>
                      </a:rPr>
                      <m:t>𝛼</m:t>
                    </m:r>
                  </m:oMath>
                </a14:m>
                <a:r>
                  <a:rPr lang="en-US" sz="2500" dirty="0"/>
                  <a:t> and </a:t>
                </a:r>
                <a14:m>
                  <m:oMath xmlns:m="http://schemas.openxmlformats.org/officeDocument/2006/math">
                    <m:r>
                      <a:rPr lang="en-US" sz="2500" b="0" i="1" smtClean="0">
                        <a:latin typeface="Cambria Math" panose="02040503050406030204" pitchFamily="18" charset="0"/>
                      </a:rPr>
                      <m:t>𝑛</m:t>
                    </m:r>
                  </m:oMath>
                </a14:m>
                <a:r>
                  <a:rPr lang="en-US" sz="2500" dirty="0"/>
                  <a:t>, and are used to capture a radiative tail at the lower end of the peaks. The </a:t>
                </a:r>
                <a14:m>
                  <m:oMath xmlns:m="http://schemas.openxmlformats.org/officeDocument/2006/math">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𝐷</m:t>
                        </m:r>
                      </m:e>
                      <m:sub>
                        <m:r>
                          <a:rPr lang="en-US" sz="2500" i="1">
                            <a:latin typeface="Cambria Math" panose="02040503050406030204" pitchFamily="18" charset="0"/>
                          </a:rPr>
                          <m:t>𝑠</m:t>
                        </m:r>
                      </m:sub>
                      <m:sup>
                        <m:r>
                          <a:rPr lang="en-US" sz="2500" i="1">
                            <a:latin typeface="Cambria Math" panose="02040503050406030204" pitchFamily="18" charset="0"/>
                          </a:rPr>
                          <m:t>+</m:t>
                        </m:r>
                      </m:sup>
                    </m:sSubSup>
                    <m:r>
                      <a:rPr lang="en-US" sz="2500" i="1">
                        <a:latin typeface="Cambria Math" panose="02040503050406030204" pitchFamily="18" charset="0"/>
                      </a:rPr>
                      <m:t> </m:t>
                    </m:r>
                  </m:oMath>
                </a14:m>
                <a:r>
                  <a:rPr lang="en-US" sz="2500" dirty="0"/>
                  <a:t>is allotted an additional Gaussian to allow some more flexibility in the fit. The background is modeled as an exponentially decaying curve. </a:t>
                </a:r>
              </a:p>
            </p:txBody>
          </p:sp>
        </mc:Choice>
        <mc:Fallback xmlns="">
          <p:sp>
            <p:nvSpPr>
              <p:cNvPr id="462" name="Text Placeholder 461"/>
              <p:cNvSpPr>
                <a:spLocks noGrp="1" noRot="1" noChangeAspect="1" noMove="1" noResize="1" noEditPoints="1" noAdjustHandles="1" noChangeArrowheads="1" noChangeShapeType="1" noTextEdit="1"/>
              </p:cNvSpPr>
              <p:nvPr>
                <p:ph type="body" sz="quarter" idx="26"/>
              </p:nvPr>
            </p:nvSpPr>
            <p:spPr>
              <a:xfrm>
                <a:off x="12729005" y="6425827"/>
                <a:ext cx="11888795" cy="3456406"/>
              </a:xfrm>
              <a:blipFill>
                <a:blip r:embed="rId4"/>
                <a:stretch>
                  <a:fillRect l="-51" r="-205"/>
                </a:stretch>
              </a:blipFill>
            </p:spPr>
            <p:txBody>
              <a:bodyPr/>
              <a:lstStyle/>
              <a:p>
                <a:r>
                  <a:rPr lang="en-US">
                    <a:noFill/>
                  </a:rPr>
                  <a:t> </a:t>
                </a:r>
              </a:p>
            </p:txBody>
          </p:sp>
        </mc:Fallback>
      </mc:AlternateContent>
      <p:sp>
        <p:nvSpPr>
          <p:cNvPr id="463" name="Text Placeholder 462"/>
          <p:cNvSpPr>
            <a:spLocks noGrp="1"/>
          </p:cNvSpPr>
          <p:nvPr>
            <p:ph type="body" sz="quarter" idx="27"/>
          </p:nvPr>
        </p:nvSpPr>
        <p:spPr>
          <a:xfrm>
            <a:off x="12732271" y="24808109"/>
            <a:ext cx="11885529" cy="767010"/>
          </a:xfrm>
        </p:spPr>
        <p:txBody>
          <a:bodyPr/>
          <a:lstStyle/>
          <a:p>
            <a:r>
              <a:rPr lang="en-US" sz="4000" dirty="0"/>
              <a:t>REFERENCES</a:t>
            </a:r>
          </a:p>
        </p:txBody>
      </p:sp>
      <p:sp>
        <p:nvSpPr>
          <p:cNvPr id="464" name="Text Placeholder 463"/>
          <p:cNvSpPr>
            <a:spLocks noGrp="1"/>
          </p:cNvSpPr>
          <p:nvPr>
            <p:ph type="body" sz="quarter" idx="28"/>
          </p:nvPr>
        </p:nvSpPr>
        <p:spPr>
          <a:xfrm>
            <a:off x="12596019" y="25575119"/>
            <a:ext cx="11890085" cy="6611115"/>
          </a:xfrm>
        </p:spPr>
        <p:txBody>
          <a:bodyPr/>
          <a:lstStyle/>
          <a:p>
            <a:pPr marL="457200" indent="-457200">
              <a:buFont typeface="+mj-lt"/>
              <a:buAutoNum type="arabicPeriod"/>
            </a:pPr>
            <a:r>
              <a:rPr lang="en-US" sz="2500" dirty="0" err="1"/>
              <a:t>BaBar</a:t>
            </a:r>
            <a:r>
              <a:rPr lang="en-US" sz="2500" dirty="0"/>
              <a:t> Collaboration, B. Aubert et al., Measurement of D+ s and D∗+ s production in B meson decays and from continuum e +e − annihilation at √ s = 10.6 GeV, Phys. Rev. D65 (2002) 091104, </a:t>
            </a:r>
            <a:r>
              <a:rPr lang="en-US" sz="2500" dirty="0" err="1"/>
              <a:t>arXiv:hep-ex</a:t>
            </a:r>
            <a:r>
              <a:rPr lang="en-US" sz="2500" dirty="0"/>
              <a:t>/0201041</a:t>
            </a:r>
            <a:endParaRPr lang="en-US" sz="25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CERN. (2018, June). Key Facts and Figures – CERN Data Centre.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CERN. (2008). LHCb - Large Hadron Collider beauty experiment. LHCb Public. https://lhcb-public.web.cern.ch/en/Data%20Collection/Triggers-en.html#:%7E:text=When%20LHCb%20is%20up%20and,million%20proton%20collisions%20every%20second.</a:t>
            </a:r>
          </a:p>
          <a:p>
            <a:pPr marL="457200" indent="-457200">
              <a:buFont typeface="+mj-lt"/>
              <a:buAutoNum type="arabicPeriod"/>
            </a:pPr>
            <a:r>
              <a:rPr lang="en-US" sz="2500" dirty="0" err="1">
                <a:latin typeface="Times New Roman" panose="02020603050405020304" pitchFamily="18" charset="0"/>
                <a:cs typeface="Times New Roman" panose="02020603050405020304" pitchFamily="18" charset="0"/>
              </a:rPr>
              <a:t>Fritzsch</a:t>
            </a:r>
            <a:r>
              <a:rPr lang="en-US" sz="2500" dirty="0">
                <a:latin typeface="Times New Roman" panose="02020603050405020304" pitchFamily="18" charset="0"/>
                <a:cs typeface="Times New Roman" panose="02020603050405020304" pitchFamily="18" charset="0"/>
              </a:rPr>
              <a:t>, H. (2012, September 27). The history of QCD. CERN Courier. https://cerncourier.com/a/the-history-of-qcd/</a:t>
            </a:r>
          </a:p>
          <a:p>
            <a:pPr marL="457200" indent="-457200">
              <a:buFont typeface="+mj-lt"/>
              <a:buAutoNum type="arabicPeriod"/>
            </a:pPr>
            <a:r>
              <a:rPr lang="en-US" sz="2500" dirty="0"/>
              <a:t>Jose L. </a:t>
            </a:r>
            <a:r>
              <a:rPr lang="en-US" sz="2500" dirty="0" err="1"/>
              <a:t>Goity</a:t>
            </a:r>
            <a:r>
              <a:rPr lang="en-US" sz="2500" dirty="0"/>
              <a:t>, Chandana P. </a:t>
            </a:r>
            <a:r>
              <a:rPr lang="en-US" sz="2500" dirty="0" err="1"/>
              <a:t>Jayalath</a:t>
            </a:r>
            <a:r>
              <a:rPr lang="en-US" sz="2500" dirty="0"/>
              <a:t>, Strong and Electromagnetic Mass </a:t>
            </a:r>
            <a:r>
              <a:rPr lang="en-US" sz="2500" dirty="0" err="1"/>
              <a:t>Splittings</a:t>
            </a:r>
            <a:r>
              <a:rPr lang="en-US" sz="2500" dirty="0"/>
              <a:t> in Heavy Mesons, </a:t>
            </a:r>
            <a:r>
              <a:rPr lang="en-US" sz="2500" dirty="0" err="1"/>
              <a:t>arXiv:hep-ph</a:t>
            </a:r>
            <a:r>
              <a:rPr lang="en-US" sz="2500" dirty="0"/>
              <a:t>/0701245</a:t>
            </a:r>
          </a:p>
          <a:p>
            <a:pPr marL="457200" indent="-457200">
              <a:buFont typeface="+mj-lt"/>
              <a:buAutoNum type="arabicPeriod"/>
            </a:pPr>
            <a:r>
              <a:rPr lang="en-US" sz="2500" dirty="0"/>
              <a:t>LHCb Collaboration, R. </a:t>
            </a:r>
            <a:r>
              <a:rPr lang="en-US" sz="2500" dirty="0" err="1"/>
              <a:t>Aaij</a:t>
            </a:r>
            <a:r>
              <a:rPr lang="en-US" sz="2500" dirty="0"/>
              <a:t> et al., Precision measurement of D meson mass differences, </a:t>
            </a:r>
            <a:r>
              <a:rPr lang="en-US" sz="2500" dirty="0" err="1"/>
              <a:t>arXiv:hep-ex</a:t>
            </a:r>
            <a:r>
              <a:rPr lang="en-US" sz="2500" dirty="0"/>
              <a:t>/1304.6865</a:t>
            </a:r>
          </a:p>
          <a:p>
            <a:pPr marL="457200" indent="-457200">
              <a:buFont typeface="+mj-lt"/>
              <a:buAutoNum type="arabicPeriod"/>
            </a:pPr>
            <a:endParaRPr lang="en-US" sz="2500" dirty="0">
              <a:latin typeface="Times New Roman" panose="02020603050405020304" pitchFamily="18" charset="0"/>
              <a:cs typeface="Times New Roman" panose="02020603050405020304" pitchFamily="18" charset="0"/>
            </a:endParaRPr>
          </a:p>
        </p:txBody>
      </p:sp>
      <p:sp>
        <p:nvSpPr>
          <p:cNvPr id="465" name="Text Placeholder 464"/>
          <p:cNvSpPr>
            <a:spLocks noGrp="1"/>
          </p:cNvSpPr>
          <p:nvPr>
            <p:ph type="body" sz="quarter" idx="29"/>
          </p:nvPr>
        </p:nvSpPr>
        <p:spPr>
          <a:xfrm>
            <a:off x="12614753" y="31976983"/>
            <a:ext cx="11879579" cy="767010"/>
          </a:xfrm>
        </p:spPr>
        <p:txBody>
          <a:bodyPr/>
          <a:lstStyle/>
          <a:p>
            <a:r>
              <a:rPr lang="en-US" sz="4000" dirty="0"/>
              <a:t>ACKNOWLEDGEMENTS</a:t>
            </a:r>
          </a:p>
        </p:txBody>
      </p:sp>
      <p:sp>
        <p:nvSpPr>
          <p:cNvPr id="466" name="Text Placeholder 465"/>
          <p:cNvSpPr>
            <a:spLocks noGrp="1"/>
          </p:cNvSpPr>
          <p:nvPr>
            <p:ph type="body" sz="quarter" idx="30"/>
          </p:nvPr>
        </p:nvSpPr>
        <p:spPr>
          <a:xfrm>
            <a:off x="12627537" y="32743993"/>
            <a:ext cx="9344814" cy="3148629"/>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 Michael Sokoloff for his guidance and assistance throughout the research process.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Peer researchers working on similar topics for the advice t</a:t>
            </a:r>
            <a:r>
              <a:rPr lang="en-US" dirty="0"/>
              <a:t>hey have offered.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t>LHCb Organization for answering any and all questions.</a:t>
            </a:r>
          </a:p>
          <a:p>
            <a:endParaRPr lang="en-US" dirty="0"/>
          </a:p>
          <a:p>
            <a:r>
              <a:rPr lang="en-US" dirty="0">
                <a:latin typeface="Times New Roman" panose="02020603050405020304" pitchFamily="18" charset="0"/>
                <a:cs typeface="Times New Roman" panose="02020603050405020304" pitchFamily="18" charset="0"/>
              </a:rPr>
              <a:t>This research was made possible thanks to grants from the National Science Foundation</a:t>
            </a:r>
          </a:p>
          <a:p>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8" name="Text Placeholder 467"/>
              <p:cNvSpPr>
                <a:spLocks noGrp="1"/>
              </p:cNvSpPr>
              <p:nvPr>
                <p:ph type="body" sz="quarter" idx="96"/>
              </p:nvPr>
            </p:nvSpPr>
            <p:spPr>
              <a:xfrm>
                <a:off x="510433" y="18804221"/>
                <a:ext cx="11899368" cy="4720406"/>
              </a:xfrm>
            </p:spPr>
            <p:txBody>
              <a:bodyPr/>
              <a:lstStyle/>
              <a:p>
                <a:r>
                  <a:rPr lang="en-US" sz="2500" dirty="0"/>
                  <a:t>          When operational, the LHCb records approximately 10 million collisions per second. After filtering, only about 1 million events are saved to storage; this translates to 35 GB of data per second. The detector observes and records decay channels from many particles. For this analysis we are only interested in the </a:t>
                </a:r>
                <a14:m>
                  <m:oMath xmlns:m="http://schemas.openxmlformats.org/officeDocument/2006/math">
                    <m:sSubSup>
                      <m:sSubSupPr>
                        <m:ctrlPr>
                          <a:rPr lang="en-US" sz="2500" i="1" dirty="0" smtClean="0">
                            <a:solidFill>
                              <a:srgbClr val="836967"/>
                            </a:solidFill>
                            <a:latin typeface="Cambria Math" panose="02040503050406030204" pitchFamily="18" charset="0"/>
                          </a:rPr>
                        </m:ctrlPr>
                      </m:sSubSupPr>
                      <m:e>
                        <m:r>
                          <a:rPr lang="en-US" sz="2500" b="0" i="1" dirty="0" smtClean="0">
                            <a:latin typeface="Cambria Math" panose="02040503050406030204" pitchFamily="18" charset="0"/>
                          </a:rPr>
                          <m:t>𝐷</m:t>
                        </m:r>
                      </m:e>
                      <m:sub>
                        <m:d>
                          <m:dPr>
                            <m:ctrlPr>
                              <a:rPr lang="en-US" sz="2500" i="1" dirty="0" smtClean="0">
                                <a:solidFill>
                                  <a:srgbClr val="836967"/>
                                </a:solidFill>
                                <a:latin typeface="Cambria Math" panose="02040503050406030204" pitchFamily="18" charset="0"/>
                              </a:rPr>
                            </m:ctrlPr>
                          </m:dPr>
                          <m:e>
                            <m:r>
                              <a:rPr lang="en-US" sz="2500" b="0" i="1" dirty="0" smtClean="0">
                                <a:latin typeface="Cambria Math" panose="02040503050406030204" pitchFamily="18" charset="0"/>
                              </a:rPr>
                              <m:t>𝑠</m:t>
                            </m:r>
                          </m:e>
                        </m:d>
                      </m:sub>
                      <m:sup>
                        <m:r>
                          <a:rPr lang="en-US" sz="2500" b="0" i="1" dirty="0" smtClean="0">
                            <a:latin typeface="Cambria Math" panose="02040503050406030204" pitchFamily="18" charset="0"/>
                          </a:rPr>
                          <m:t>+</m:t>
                        </m:r>
                      </m:sup>
                    </m:sSubSup>
                  </m:oMath>
                </a14:m>
                <a:r>
                  <a:rPr lang="en-US" sz="2500" i="1" dirty="0"/>
                  <a:t>→ </a:t>
                </a:r>
                <a14:m>
                  <m:oMath xmlns:m="http://schemas.openxmlformats.org/officeDocument/2006/math">
                    <m:sSup>
                      <m:sSupPr>
                        <m:ctrlPr>
                          <a:rPr lang="en-US" sz="2500" i="1" smtClean="0">
                            <a:latin typeface="Cambria Math" panose="02040503050406030204" pitchFamily="18" charset="0"/>
                          </a:rPr>
                        </m:ctrlPr>
                      </m:sSupPr>
                      <m:e>
                        <m:r>
                          <a:rPr lang="en-US" sz="2500" b="0" i="1" smtClean="0">
                            <a:latin typeface="Cambria Math" panose="02040503050406030204" pitchFamily="18" charset="0"/>
                          </a:rPr>
                          <m:t>𝐾</m:t>
                        </m:r>
                      </m:e>
                      <m:sup>
                        <m:r>
                          <a:rPr lang="en-US" sz="2500" b="0" i="1" smtClean="0">
                            <a:latin typeface="Cambria Math" panose="02040503050406030204" pitchFamily="18" charset="0"/>
                          </a:rPr>
                          <m:t>+</m:t>
                        </m:r>
                      </m:sup>
                    </m:sSup>
                    <m:sSup>
                      <m:sSupPr>
                        <m:ctrlPr>
                          <a:rPr lang="en-US" sz="2500" i="1">
                            <a:latin typeface="Cambria Math" panose="02040503050406030204" pitchFamily="18" charset="0"/>
                          </a:rPr>
                        </m:ctrlPr>
                      </m:sSupPr>
                      <m:e>
                        <m:r>
                          <a:rPr lang="en-US" sz="2500" b="0" i="1">
                            <a:latin typeface="Cambria Math" panose="02040503050406030204" pitchFamily="18" charset="0"/>
                          </a:rPr>
                          <m:t>𝐾</m:t>
                        </m:r>
                      </m:e>
                      <m:sup>
                        <m:r>
                          <a:rPr lang="en-US" sz="2500" b="0" i="1" smtClean="0">
                            <a:latin typeface="Cambria Math" panose="02040503050406030204" pitchFamily="18" charset="0"/>
                          </a:rPr>
                          <m:t>−</m:t>
                        </m:r>
                      </m:sup>
                    </m:sSup>
                  </m:oMath>
                </a14:m>
                <a:r>
                  <a:rPr lang="en-US" sz="2500" i="1" dirty="0"/>
                  <a:t> </a:t>
                </a:r>
                <a14:m>
                  <m:oMath xmlns:m="http://schemas.openxmlformats.org/officeDocument/2006/math">
                    <m:sSup>
                      <m:sSupPr>
                        <m:ctrlPr>
                          <a:rPr lang="en-US" sz="2500" i="1">
                            <a:latin typeface="Cambria Math" panose="02040503050406030204" pitchFamily="18" charset="0"/>
                          </a:rPr>
                        </m:ctrlPr>
                      </m:sSupPr>
                      <m:e>
                        <m:r>
                          <m:rPr>
                            <m:nor/>
                          </m:rPr>
                          <a:rPr lang="en-US" sz="2500" i="1" dirty="0"/>
                          <m:t>π</m:t>
                        </m:r>
                      </m:e>
                      <m:sup>
                        <m:r>
                          <a:rPr lang="en-US" sz="2500" b="0" i="1">
                            <a:latin typeface="Cambria Math" panose="02040503050406030204" pitchFamily="18" charset="0"/>
                          </a:rPr>
                          <m:t>+</m:t>
                        </m:r>
                      </m:sup>
                    </m:sSup>
                  </m:oMath>
                </a14:m>
                <a:r>
                  <a:rPr lang="en-US" sz="2500" dirty="0"/>
                  <a:t>decay. Data for this analysis was taking from all 2017 (Run 2) proton-proton collisions, totaling to 1.3 TB of data before cuts. </a:t>
                </a:r>
              </a:p>
              <a:p>
                <a:r>
                  <a:rPr lang="en-US" sz="2500" dirty="0"/>
                  <a:t>          Cuts are a </a:t>
                </a:r>
                <a:r>
                  <a:rPr lang="en-US" sz="2400" dirty="0"/>
                  <a:t>set of selection criteria the events must meet to be selected for fitting. The goal in cutting data is to reduce the background while retaining a large amount of signal events, i.e., increasing the signal to background ratio. The histogram below shows a sample of raw </a:t>
                </a:r>
                <a14:m>
                  <m:oMath xmlns:m="http://schemas.openxmlformats.org/officeDocument/2006/math">
                    <m:sSup>
                      <m:sSupPr>
                        <m:ctrlPr>
                          <a:rPr lang="en-US" sz="2500" i="1" smtClean="0">
                            <a:solidFill>
                              <a:srgbClr val="836967"/>
                            </a:solidFill>
                            <a:latin typeface="Cambria Math" panose="02040503050406030204" pitchFamily="18" charset="0"/>
                          </a:rPr>
                        </m:ctrlPr>
                      </m:sSupPr>
                      <m:e>
                        <m:r>
                          <a:rPr lang="en-US" sz="2500" i="1">
                            <a:latin typeface="Cambria Math" panose="02040503050406030204" pitchFamily="18" charset="0"/>
                          </a:rPr>
                          <m:t>𝐷</m:t>
                        </m:r>
                      </m:e>
                      <m:sup>
                        <m:r>
                          <a:rPr lang="en-US" sz="2500" i="1">
                            <a:latin typeface="Cambria Math" panose="02040503050406030204" pitchFamily="18" charset="0"/>
                          </a:rPr>
                          <m:t>+</m:t>
                        </m:r>
                      </m:sup>
                    </m:sSup>
                  </m:oMath>
                </a14:m>
                <a:r>
                  <a:rPr lang="en-US" sz="2500" dirty="0"/>
                  <a:t> data, pointing out the different regions of interest: signal and background (sideband).</a:t>
                </a:r>
              </a:p>
            </p:txBody>
          </p:sp>
        </mc:Choice>
        <mc:Fallback xmlns="">
          <p:sp>
            <p:nvSpPr>
              <p:cNvPr id="468" name="Text Placeholder 467"/>
              <p:cNvSpPr>
                <a:spLocks noGrp="1" noRot="1" noChangeAspect="1" noMove="1" noResize="1" noEditPoints="1" noAdjustHandles="1" noChangeArrowheads="1" noChangeShapeType="1" noTextEdit="1"/>
              </p:cNvSpPr>
              <p:nvPr>
                <p:ph type="body" sz="quarter" idx="96"/>
              </p:nvPr>
            </p:nvSpPr>
            <p:spPr>
              <a:xfrm>
                <a:off x="510433" y="18804221"/>
                <a:ext cx="11899368" cy="4720406"/>
              </a:xfrm>
              <a:blipFill>
                <a:blip r:embed="rId5"/>
                <a:stretch>
                  <a:fillRect l="-51" r="-154"/>
                </a:stretch>
              </a:blipFill>
            </p:spPr>
            <p:txBody>
              <a:bodyPr/>
              <a:lstStyle/>
              <a:p>
                <a:r>
                  <a:rPr lang="en-US">
                    <a:noFill/>
                  </a:rPr>
                  <a:t> </a:t>
                </a:r>
              </a:p>
            </p:txBody>
          </p:sp>
        </mc:Fallback>
      </mc:AlternateContent>
      <p:sp>
        <p:nvSpPr>
          <p:cNvPr id="505" name="Text Placeholder 504"/>
          <p:cNvSpPr>
            <a:spLocks noGrp="1"/>
          </p:cNvSpPr>
          <p:nvPr>
            <p:ph type="body" sz="quarter" idx="150"/>
          </p:nvPr>
        </p:nvSpPr>
        <p:spPr/>
        <p:txBody>
          <a:bodyPr/>
          <a:lstStyle/>
          <a:p>
            <a:r>
              <a:rPr lang="en-US" dirty="0">
                <a:solidFill>
                  <a:schemeClr val="accent5">
                    <a:lumMod val="50000"/>
                  </a:schemeClr>
                </a:solidFill>
              </a:rPr>
              <a:t>University of Cincinnati</a:t>
            </a:r>
          </a:p>
        </p:txBody>
      </p:sp>
      <p:sp>
        <p:nvSpPr>
          <p:cNvPr id="506" name="Text Placeholder 505"/>
          <p:cNvSpPr>
            <a:spLocks noGrp="1"/>
          </p:cNvSpPr>
          <p:nvPr>
            <p:ph type="body" sz="quarter" idx="151"/>
          </p:nvPr>
        </p:nvSpPr>
        <p:spPr>
          <a:xfrm>
            <a:off x="3219687" y="2250294"/>
            <a:ext cx="18752664" cy="1280160"/>
          </a:xfrm>
        </p:spPr>
        <p:txBody>
          <a:bodyPr>
            <a:normAutofit lnSpcReduction="10000"/>
          </a:bodyPr>
          <a:lstStyle/>
          <a:p>
            <a:r>
              <a:rPr lang="en-US" dirty="0">
                <a:solidFill>
                  <a:schemeClr val="accent5">
                    <a:lumMod val="50000"/>
                  </a:schemeClr>
                </a:solidFill>
              </a:rPr>
              <a:t>John Bodenschatz</a:t>
            </a:r>
          </a:p>
        </p:txBody>
      </p:sp>
      <mc:AlternateContent xmlns:mc="http://schemas.openxmlformats.org/markup-compatibility/2006" xmlns:a14="http://schemas.microsoft.com/office/drawing/2010/main">
        <mc:Choice Requires="a14">
          <p:sp>
            <p:nvSpPr>
              <p:cNvPr id="507" name="Text Placeholder 506"/>
              <p:cNvSpPr>
                <a:spLocks noGrp="1"/>
              </p:cNvSpPr>
              <p:nvPr>
                <p:ph type="body" sz="quarter" idx="153"/>
              </p:nvPr>
            </p:nvSpPr>
            <p:spPr/>
            <p:txBody>
              <a:bodyPr>
                <a:normAutofit fontScale="55000" lnSpcReduction="20000"/>
              </a:bodyPr>
              <a:lstStyle/>
              <a:p>
                <a:r>
                  <a:rPr lang="en-US" sz="9600" dirty="0"/>
                  <a:t>A more precise measurement of D meson mass difference through </a:t>
                </a:r>
                <a14:m>
                  <m:oMath xmlns:m="http://schemas.openxmlformats.org/officeDocument/2006/math">
                    <m:sSubSup>
                      <m:sSubSupPr>
                        <m:ctrlPr>
                          <a:rPr lang="en-US" sz="9600" i="1" dirty="0" smtClean="0">
                            <a:solidFill>
                              <a:srgbClr val="836967"/>
                            </a:solidFill>
                            <a:latin typeface="Cambria Math" panose="02040503050406030204" pitchFamily="18" charset="0"/>
                          </a:rPr>
                        </m:ctrlPr>
                      </m:sSubSupPr>
                      <m:e>
                        <m:r>
                          <a:rPr lang="en-US" sz="9600" b="1" i="1" dirty="0" smtClean="0">
                            <a:latin typeface="Cambria Math" panose="02040503050406030204" pitchFamily="18" charset="0"/>
                          </a:rPr>
                          <m:t>𝑫</m:t>
                        </m:r>
                      </m:e>
                      <m:sub>
                        <m:r>
                          <a:rPr lang="en-US" sz="9600" b="1" i="1" dirty="0" smtClean="0">
                            <a:latin typeface="Cambria Math" panose="02040503050406030204" pitchFamily="18" charset="0"/>
                          </a:rPr>
                          <m:t>(</m:t>
                        </m:r>
                        <m:r>
                          <a:rPr lang="en-US" sz="9600" b="1" i="1" dirty="0" smtClean="0">
                            <a:latin typeface="Cambria Math" panose="02040503050406030204" pitchFamily="18" charset="0"/>
                          </a:rPr>
                          <m:t>𝒔</m:t>
                        </m:r>
                        <m:r>
                          <a:rPr lang="en-US" sz="9600" b="1" i="1" dirty="0" smtClean="0">
                            <a:latin typeface="Cambria Math" panose="02040503050406030204" pitchFamily="18" charset="0"/>
                          </a:rPr>
                          <m:t>)</m:t>
                        </m:r>
                      </m:sub>
                      <m:sup>
                        <m:r>
                          <a:rPr lang="en-US" sz="9600" b="1" i="1" dirty="0" smtClean="0">
                            <a:latin typeface="Cambria Math" panose="02040503050406030204" pitchFamily="18" charset="0"/>
                          </a:rPr>
                          <m:t>+</m:t>
                        </m:r>
                      </m:sup>
                    </m:sSubSup>
                  </m:oMath>
                </a14:m>
                <a:r>
                  <a:rPr lang="en-US" sz="9600" i="1" dirty="0"/>
                  <a:t>→ </a:t>
                </a:r>
                <a14:m>
                  <m:oMath xmlns:m="http://schemas.openxmlformats.org/officeDocument/2006/math">
                    <m:sSup>
                      <m:sSupPr>
                        <m:ctrlPr>
                          <a:rPr lang="en-US" sz="9600" i="1" smtClean="0">
                            <a:latin typeface="Cambria Math" panose="02040503050406030204" pitchFamily="18" charset="0"/>
                          </a:rPr>
                        </m:ctrlPr>
                      </m:sSupPr>
                      <m:e>
                        <m:r>
                          <a:rPr lang="en-US" sz="9600" b="1" i="1" smtClean="0">
                            <a:latin typeface="Cambria Math" panose="02040503050406030204" pitchFamily="18" charset="0"/>
                          </a:rPr>
                          <m:t>𝑲</m:t>
                        </m:r>
                      </m:e>
                      <m:sup>
                        <m:r>
                          <a:rPr lang="en-US" sz="9600" b="1" i="1" smtClean="0">
                            <a:latin typeface="Cambria Math" panose="02040503050406030204" pitchFamily="18" charset="0"/>
                          </a:rPr>
                          <m:t>+</m:t>
                        </m:r>
                      </m:sup>
                    </m:sSup>
                    <m:sSup>
                      <m:sSupPr>
                        <m:ctrlPr>
                          <a:rPr lang="en-US" sz="9600" i="1">
                            <a:latin typeface="Cambria Math" panose="02040503050406030204" pitchFamily="18" charset="0"/>
                          </a:rPr>
                        </m:ctrlPr>
                      </m:sSupPr>
                      <m:e>
                        <m:r>
                          <a:rPr lang="en-US" sz="9600" b="1" i="1">
                            <a:latin typeface="Cambria Math" panose="02040503050406030204" pitchFamily="18" charset="0"/>
                          </a:rPr>
                          <m:t>𝑲</m:t>
                        </m:r>
                      </m:e>
                      <m:sup>
                        <m:r>
                          <a:rPr lang="en-US" sz="9600" b="1" i="1" smtClean="0">
                            <a:latin typeface="Cambria Math" panose="02040503050406030204" pitchFamily="18" charset="0"/>
                          </a:rPr>
                          <m:t>−</m:t>
                        </m:r>
                      </m:sup>
                    </m:sSup>
                  </m:oMath>
                </a14:m>
                <a:r>
                  <a:rPr lang="en-US" sz="9600" i="1" dirty="0"/>
                  <a:t> </a:t>
                </a:r>
                <a14:m>
                  <m:oMath xmlns:m="http://schemas.openxmlformats.org/officeDocument/2006/math">
                    <m:sSup>
                      <m:sSupPr>
                        <m:ctrlPr>
                          <a:rPr lang="en-US" sz="9600" i="1">
                            <a:latin typeface="Cambria Math" panose="02040503050406030204" pitchFamily="18" charset="0"/>
                          </a:rPr>
                        </m:ctrlPr>
                      </m:sSupPr>
                      <m:e>
                        <m:r>
                          <m:rPr>
                            <m:nor/>
                          </m:rPr>
                          <a:rPr lang="en-US" sz="9600" i="1" dirty="0"/>
                          <m:t>π</m:t>
                        </m:r>
                      </m:e>
                      <m:sup>
                        <m:r>
                          <a:rPr lang="en-US" sz="9600" b="1" i="1">
                            <a:latin typeface="Cambria Math" panose="02040503050406030204" pitchFamily="18" charset="0"/>
                          </a:rPr>
                          <m:t>+</m:t>
                        </m:r>
                      </m:sup>
                    </m:sSup>
                  </m:oMath>
                </a14:m>
                <a:r>
                  <a:rPr lang="en-US" sz="9600" dirty="0"/>
                  <a:t>decay</a:t>
                </a:r>
              </a:p>
              <a:p>
                <a:endParaRPr lang="en-US" b="1" dirty="0">
                  <a:solidFill>
                    <a:schemeClr val="accent5">
                      <a:lumMod val="50000"/>
                    </a:schemeClr>
                  </a:solidFill>
                </a:endParaRPr>
              </a:p>
            </p:txBody>
          </p:sp>
        </mc:Choice>
        <mc:Fallback xmlns="">
          <p:sp>
            <p:nvSpPr>
              <p:cNvPr id="507" name="Text Placeholder 506"/>
              <p:cNvSpPr>
                <a:spLocks noGrp="1" noRot="1" noChangeAspect="1" noMove="1" noResize="1" noEditPoints="1" noAdjustHandles="1" noChangeArrowheads="1" noChangeShapeType="1" noTextEdit="1"/>
              </p:cNvSpPr>
              <p:nvPr>
                <p:ph type="body" sz="quarter" idx="153"/>
              </p:nvPr>
            </p:nvSpPr>
            <p:spPr>
              <a:blipFill>
                <a:blip r:embed="rId6"/>
                <a:stretch>
                  <a:fillRect l="-1430" t="-18216" r="-2308" b="-9665"/>
                </a:stretch>
              </a:blipFill>
            </p:spPr>
            <p:txBody>
              <a:bodyPr/>
              <a:lstStyle/>
              <a:p>
                <a:r>
                  <a:rPr lang="en-US">
                    <a:noFill/>
                  </a:rPr>
                  <a:t> </a:t>
                </a:r>
              </a:p>
            </p:txBody>
          </p:sp>
        </mc:Fallback>
      </mc:AlternateContent>
      <p:pic>
        <p:nvPicPr>
          <p:cNvPr id="3" name="Picture 2" descr="Logo&#10;&#10;Description automatically generated">
            <a:extLst>
              <a:ext uri="{FF2B5EF4-FFF2-40B4-BE49-F238E27FC236}">
                <a16:creationId xmlns:a16="http://schemas.microsoft.com/office/drawing/2014/main" id="{127584AF-F81F-4A87-94A5-0AE9A4184A3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139326" y="2176297"/>
            <a:ext cx="5077192" cy="2283921"/>
          </a:xfrm>
          <a:prstGeom prst="rect">
            <a:avLst/>
          </a:prstGeom>
        </p:spPr>
      </p:pic>
      <p:pic>
        <p:nvPicPr>
          <p:cNvPr id="5" name="Picture 4" descr="Logo&#10;&#10;Description automatically generated">
            <a:extLst>
              <a:ext uri="{FF2B5EF4-FFF2-40B4-BE49-F238E27FC236}">
                <a16:creationId xmlns:a16="http://schemas.microsoft.com/office/drawing/2014/main" id="{C6F5C67F-F72A-41FE-AEEE-35F676511DD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7947" y="2300685"/>
            <a:ext cx="3440229" cy="2350680"/>
          </a:xfrm>
          <a:prstGeom prst="rect">
            <a:avLst/>
          </a:prstGeom>
        </p:spPr>
      </p:pic>
      <p:pic>
        <p:nvPicPr>
          <p:cNvPr id="16" name="Picture 15" descr="Chart, line chart&#10;&#10;Description automatically generated">
            <a:extLst>
              <a:ext uri="{FF2B5EF4-FFF2-40B4-BE49-F238E27FC236}">
                <a16:creationId xmlns:a16="http://schemas.microsoft.com/office/drawing/2014/main" id="{D757E3A9-4678-4C38-A9F6-7796667912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64816" y="9795548"/>
            <a:ext cx="11417171" cy="633742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531804-EB2C-4B5C-B4B3-0B28A9A4C3F3}"/>
                  </a:ext>
                </a:extLst>
              </p:cNvPr>
              <p:cNvSpPr txBox="1"/>
              <p:nvPr/>
            </p:nvSpPr>
            <p:spPr>
              <a:xfrm>
                <a:off x="5474570" y="9494072"/>
                <a:ext cx="2264466" cy="10483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m:t>
                      </m:r>
                      <m:sSup>
                        <m:sSupPr>
                          <m:ctrlPr>
                            <a:rPr lang="en-US" sz="3200" b="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𝐷</m:t>
                          </m:r>
                        </m:e>
                        <m:sup>
                          <m:r>
                            <a:rPr lang="en-US" sz="3200" b="0" i="1" smtClean="0">
                              <a:solidFill>
                                <a:schemeClr val="tx1"/>
                              </a:solidFill>
                              <a:latin typeface="Cambria Math" panose="02040503050406030204" pitchFamily="18" charset="0"/>
                            </a:rPr>
                            <m:t>+</m:t>
                          </m:r>
                        </m:sup>
                      </m:sSup>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cs typeface="Times New Roman" panose="02020603050405020304" pitchFamily="18" charset="0"/>
                            </a:rPr>
                          </m:ctrlPr>
                        </m:dPr>
                        <m:e>
                          <m:r>
                            <a:rPr lang="en-US" sz="3200" b="0" i="1" smtClean="0">
                              <a:latin typeface="Cambria Math" panose="02040503050406030204" pitchFamily="18" charset="0"/>
                            </a:rPr>
                            <m:t>𝑐</m:t>
                          </m:r>
                          <m:acc>
                            <m:accPr>
                              <m:chr m:val="̅"/>
                              <m:ctrlPr>
                                <a:rPr lang="en-US" sz="3200" b="0" i="1" smtClean="0">
                                  <a:solidFill>
                                    <a:schemeClr val="tx1"/>
                                  </a:solidFill>
                                  <a:latin typeface="Cambria Math" panose="02040503050406030204" pitchFamily="18" charset="0"/>
                                </a:rPr>
                              </m:ctrlPr>
                            </m:accPr>
                            <m:e>
                              <m:r>
                                <a:rPr lang="en-US" sz="3200" b="0" i="1" smtClean="0">
                                  <a:solidFill>
                                    <a:schemeClr val="tx1"/>
                                  </a:solidFill>
                                  <a:latin typeface="Cambria Math" panose="02040503050406030204" pitchFamily="18" charset="0"/>
                                </a:rPr>
                                <m:t>𝑑</m:t>
                              </m:r>
                            </m:e>
                          </m:acc>
                        </m:e>
                      </m:d>
                    </m:oMath>
                  </m:oMathPara>
                </a14:m>
                <a:endParaRPr lang="en-US" sz="32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m:t>
                      </m:r>
                      <m:sSubSup>
                        <m:sSubSupPr>
                          <m:ctrlPr>
                            <a:rPr lang="en-US" sz="3200" b="0" i="1" smtClean="0">
                              <a:solidFill>
                                <a:schemeClr val="tx1"/>
                              </a:solidFill>
                              <a:latin typeface="Cambria Math" panose="02040503050406030204" pitchFamily="18" charset="0"/>
                            </a:rPr>
                          </m:ctrlPr>
                        </m:sSubSupPr>
                        <m:e>
                          <m:r>
                            <a:rPr lang="en-US" sz="3200" b="0" i="1" smtClean="0">
                              <a:solidFill>
                                <a:schemeClr val="tx1"/>
                              </a:solidFill>
                              <a:latin typeface="Cambria Math" panose="02040503050406030204" pitchFamily="18" charset="0"/>
                            </a:rPr>
                            <m:t>𝐷</m:t>
                          </m:r>
                        </m:e>
                        <m:sub>
                          <m:r>
                            <a:rPr lang="en-US" sz="3200" b="0" i="1" smtClean="0">
                              <a:solidFill>
                                <a:schemeClr val="tx1"/>
                              </a:solidFill>
                              <a:latin typeface="Cambria Math" panose="02040503050406030204" pitchFamily="18" charset="0"/>
                            </a:rPr>
                            <m:t>𝑠</m:t>
                          </m:r>
                        </m:sub>
                        <m:sup>
                          <m:r>
                            <a:rPr lang="en-US" sz="3200" b="0" i="1" smtClean="0">
                              <a:solidFill>
                                <a:schemeClr val="tx1"/>
                              </a:solidFill>
                              <a:latin typeface="Cambria Math" panose="02040503050406030204" pitchFamily="18" charset="0"/>
                            </a:rPr>
                            <m:t>+</m:t>
                          </m:r>
                        </m:sup>
                      </m:sSubSup>
                      <m:r>
                        <a:rPr lang="en-US" sz="3200" b="0" i="1" smtClean="0">
                          <a:latin typeface="Cambria Math" panose="02040503050406030204" pitchFamily="18" charset="0"/>
                        </a:rPr>
                        <m:t>⟩= </m:t>
                      </m:r>
                      <m:r>
                        <a:rPr lang="en-US" sz="3200" b="0" i="1" smtClean="0">
                          <a:latin typeface="Cambria Math" panose="02040503050406030204" pitchFamily="18" charset="0"/>
                          <a:cs typeface="Times New Roman" panose="02020603050405020304" pitchFamily="18" charset="0"/>
                        </a:rPr>
                        <m:t>|</m:t>
                      </m:r>
                      <m:r>
                        <a:rPr lang="en-US" sz="3200" b="0" i="1" smtClean="0">
                          <a:solidFill>
                            <a:schemeClr val="tx1"/>
                          </a:solidFill>
                          <a:latin typeface="Cambria Math" panose="02040503050406030204" pitchFamily="18" charset="0"/>
                        </a:rPr>
                        <m:t>𝑐</m:t>
                      </m:r>
                      <m:acc>
                        <m:accPr>
                          <m:chr m:val="̅"/>
                          <m:ctrlPr>
                            <a:rPr lang="en-US" sz="3200" b="0" i="1" smtClean="0">
                              <a:solidFill>
                                <a:schemeClr val="tx1"/>
                              </a:solidFill>
                              <a:latin typeface="Cambria Math" panose="02040503050406030204" pitchFamily="18" charset="0"/>
                            </a:rPr>
                          </m:ctrlPr>
                        </m:accPr>
                        <m:e>
                          <m:r>
                            <a:rPr lang="en-US" sz="3200" b="0" i="1" smtClean="0">
                              <a:solidFill>
                                <a:schemeClr val="tx1"/>
                              </a:solidFill>
                              <a:latin typeface="Cambria Math" panose="02040503050406030204" pitchFamily="18" charset="0"/>
                            </a:rPr>
                            <m:t>𝑠</m:t>
                          </m:r>
                        </m:e>
                      </m:acc>
                      <m:r>
                        <a:rPr lang="en-US" sz="3200" b="0" i="1" smtClean="0">
                          <a:solidFill>
                            <a:schemeClr val="tx1"/>
                          </a:solidFill>
                          <a:latin typeface="Cambria Math" panose="02040503050406030204" pitchFamily="18" charset="0"/>
                          <a:cs typeface="Times New Roman" panose="02020603050405020304" pitchFamily="18" charset="0"/>
                        </a:rPr>
                        <m:t>⟩</m:t>
                      </m:r>
                    </m:oMath>
                  </m:oMathPara>
                </a14:m>
                <a:endParaRPr lang="en-US" sz="32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E8531804-EB2C-4B5C-B4B3-0B28A9A4C3F3}"/>
                  </a:ext>
                </a:extLst>
              </p:cNvPr>
              <p:cNvSpPr txBox="1">
                <a:spLocks noRot="1" noChangeAspect="1" noMove="1" noResize="1" noEditPoints="1" noAdjustHandles="1" noChangeArrowheads="1" noChangeShapeType="1" noTextEdit="1"/>
              </p:cNvSpPr>
              <p:nvPr/>
            </p:nvSpPr>
            <p:spPr>
              <a:xfrm>
                <a:off x="5474570" y="9494072"/>
                <a:ext cx="2264466" cy="1048300"/>
              </a:xfrm>
              <a:prstGeom prst="rect">
                <a:avLst/>
              </a:prstGeom>
              <a:blipFill>
                <a:blip r:embed="rId10"/>
                <a:stretch>
                  <a:fillRect/>
                </a:stretch>
              </a:blipFill>
            </p:spPr>
            <p:txBody>
              <a:bodyPr/>
              <a:lstStyle/>
              <a:p>
                <a:r>
                  <a:rPr lang="en-US">
                    <a:noFill/>
                  </a:rPr>
                  <a:t> </a:t>
                </a:r>
              </a:p>
            </p:txBody>
          </p:sp>
        </mc:Fallback>
      </mc:AlternateContent>
      <p:pic>
        <p:nvPicPr>
          <p:cNvPr id="21" name="Picture 20" descr="Chart, histogram&#10;&#10;Description automatically generated">
            <a:extLst>
              <a:ext uri="{FF2B5EF4-FFF2-40B4-BE49-F238E27FC236}">
                <a16:creationId xmlns:a16="http://schemas.microsoft.com/office/drawing/2014/main" id="{F15030EF-A17F-49EE-BA6A-E2D2F1B20C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4751" y="12774026"/>
            <a:ext cx="9325759" cy="4597308"/>
          </a:xfrm>
          <a:prstGeom prst="rect">
            <a:avLst/>
          </a:prstGeom>
        </p:spPr>
      </p:pic>
      <p:sp>
        <p:nvSpPr>
          <p:cNvPr id="22" name="TextBox 21">
            <a:extLst>
              <a:ext uri="{FF2B5EF4-FFF2-40B4-BE49-F238E27FC236}">
                <a16:creationId xmlns:a16="http://schemas.microsoft.com/office/drawing/2014/main" id="{A1600AC0-860E-468D-B350-C1112056F3BD}"/>
              </a:ext>
            </a:extLst>
          </p:cNvPr>
          <p:cNvSpPr txBox="1"/>
          <p:nvPr/>
        </p:nvSpPr>
        <p:spPr>
          <a:xfrm>
            <a:off x="2285166" y="17354571"/>
            <a:ext cx="8349902" cy="600164"/>
          </a:xfrm>
          <a:prstGeom prst="rect">
            <a:avLst/>
          </a:prstGeom>
          <a:noFill/>
        </p:spPr>
        <p:txBody>
          <a:bodyPr wrap="square" rtlCol="0">
            <a:spAutoFit/>
          </a:bodyPr>
          <a:lstStyle/>
          <a:p>
            <a:pPr algn="ctr"/>
            <a:r>
              <a:rPr lang="en-US" sz="1650" dirty="0">
                <a:solidFill>
                  <a:schemeClr val="accent5">
                    <a:lumMod val="50000"/>
                  </a:schemeClr>
                </a:solidFill>
                <a:latin typeface="Times New Roman" panose="02020603050405020304" pitchFamily="18" charset="0"/>
                <a:cs typeface="Times New Roman" panose="02020603050405020304" pitchFamily="18" charset="0"/>
              </a:rPr>
              <a:t>Histogram from CERN Computing showing the data (TB) recorded at CERN month-by-month. In 2017, 40 PB of LHC data were recorded on magnetic tapes at the CERN data center.</a:t>
            </a:r>
          </a:p>
        </p:txBody>
      </p:sp>
      <p:pic>
        <p:nvPicPr>
          <p:cNvPr id="24" name="Picture 23" descr="Chart&#10;&#10;Description automatically generated">
            <a:extLst>
              <a:ext uri="{FF2B5EF4-FFF2-40B4-BE49-F238E27FC236}">
                <a16:creationId xmlns:a16="http://schemas.microsoft.com/office/drawing/2014/main" id="{0261B835-70EE-4871-8432-F25AEA3888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5871" y="23388714"/>
            <a:ext cx="11252921" cy="6443318"/>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DDA6B12-C3F5-4D5E-97ED-07DB7A932B33}"/>
                  </a:ext>
                </a:extLst>
              </p:cNvPr>
              <p:cNvSpPr txBox="1"/>
              <p:nvPr/>
            </p:nvSpPr>
            <p:spPr>
              <a:xfrm>
                <a:off x="845871" y="29658907"/>
                <a:ext cx="11252921" cy="346249"/>
              </a:xfrm>
              <a:prstGeom prst="rect">
                <a:avLst/>
              </a:prstGeom>
              <a:noFill/>
            </p:spPr>
            <p:txBody>
              <a:bodyPr wrap="square" rtlCol="0">
                <a:spAutoFit/>
              </a:bodyPr>
              <a:lstStyle/>
              <a:p>
                <a:pPr algn="ctr"/>
                <a:r>
                  <a:rPr lang="en-US" sz="1650" dirty="0">
                    <a:solidFill>
                      <a:schemeClr val="accent5">
                        <a:lumMod val="50000"/>
                      </a:schemeClr>
                    </a:solidFill>
                    <a:latin typeface="Times New Roman" panose="02020603050405020304" pitchFamily="18" charset="0"/>
                    <a:cs typeface="Times New Roman" panose="02020603050405020304" pitchFamily="18" charset="0"/>
                  </a:rPr>
                  <a:t>Sample of the </a:t>
                </a:r>
                <a14:m>
                  <m:oMath xmlns:m="http://schemas.openxmlformats.org/officeDocument/2006/math">
                    <m:sSup>
                      <m:sSupPr>
                        <m:ctrlPr>
                          <a:rPr lang="en-US" sz="1650" i="1" dirty="0" smtClean="0">
                            <a:solidFill>
                              <a:schemeClr val="accent5">
                                <a:lumMod val="50000"/>
                              </a:schemeClr>
                            </a:solidFill>
                            <a:latin typeface="Cambria Math" panose="02040503050406030204" pitchFamily="18" charset="0"/>
                          </a:rPr>
                        </m:ctrlPr>
                      </m:sSupPr>
                      <m:e>
                        <m:r>
                          <a:rPr lang="en-US" sz="1650" i="1" dirty="0">
                            <a:solidFill>
                              <a:schemeClr val="accent5">
                                <a:lumMod val="50000"/>
                              </a:schemeClr>
                            </a:solidFill>
                            <a:latin typeface="Cambria Math" panose="02040503050406030204" pitchFamily="18" charset="0"/>
                          </a:rPr>
                          <m:t>𝐷</m:t>
                        </m:r>
                      </m:e>
                      <m:sup>
                        <m:r>
                          <a:rPr lang="en-US" sz="1650" i="0" dirty="0">
                            <a:solidFill>
                              <a:schemeClr val="accent5">
                                <a:lumMod val="50000"/>
                              </a:schemeClr>
                            </a:solidFill>
                            <a:latin typeface="Cambria Math" panose="02040503050406030204" pitchFamily="18" charset="0"/>
                          </a:rPr>
                          <m:t>+</m:t>
                        </m:r>
                      </m:sup>
                    </m:sSup>
                  </m:oMath>
                </a14:m>
                <a:r>
                  <a:rPr lang="en-US" sz="1650" dirty="0">
                    <a:solidFill>
                      <a:schemeClr val="accent5">
                        <a:lumMod val="50000"/>
                      </a:schemeClr>
                    </a:solidFill>
                    <a:latin typeface="Times New Roman" panose="02020603050405020304" pitchFamily="18" charset="0"/>
                    <a:cs typeface="Times New Roman" panose="02020603050405020304" pitchFamily="18" charset="0"/>
                  </a:rPr>
                  <a:t> data before cuts are applied. Signal to background ratio </a:t>
                </a:r>
                <a14:m>
                  <m:oMath xmlns:m="http://schemas.openxmlformats.org/officeDocument/2006/math">
                    <m:r>
                      <a:rPr lang="en-US" sz="1650" dirty="0" smtClean="0">
                        <a:solidFill>
                          <a:schemeClr val="accent5">
                            <a:lumMod val="50000"/>
                          </a:schemeClr>
                        </a:solidFill>
                        <a:latin typeface="Cambria Math" panose="02040503050406030204" pitchFamily="18" charset="0"/>
                      </a:rPr>
                      <m:t>≈</m:t>
                    </m:r>
                    <m:r>
                      <a:rPr lang="en-US" sz="1650" b="0" i="0" dirty="0" smtClean="0">
                        <a:solidFill>
                          <a:schemeClr val="accent5">
                            <a:lumMod val="50000"/>
                          </a:schemeClr>
                        </a:solidFill>
                        <a:latin typeface="Cambria Math" panose="02040503050406030204" pitchFamily="18" charset="0"/>
                      </a:rPr>
                      <m:t>8</m:t>
                    </m:r>
                  </m:oMath>
                </a14:m>
                <a:r>
                  <a:rPr lang="en-US" sz="1650" dirty="0">
                    <a:solidFill>
                      <a:schemeClr val="accent5">
                        <a:lumMod val="50000"/>
                      </a:schemeClr>
                    </a:solidFill>
                    <a:latin typeface="Times New Roman" panose="02020603050405020304" pitchFamily="18" charset="0"/>
                    <a:cs typeface="Times New Roman" panose="02020603050405020304" pitchFamily="18" charset="0"/>
                  </a:rPr>
                  <a:t>.</a:t>
                </a:r>
              </a:p>
            </p:txBody>
          </p:sp>
        </mc:Choice>
        <mc:Fallback xmlns="">
          <p:sp>
            <p:nvSpPr>
              <p:cNvPr id="38" name="TextBox 37">
                <a:extLst>
                  <a:ext uri="{FF2B5EF4-FFF2-40B4-BE49-F238E27FC236}">
                    <a16:creationId xmlns:a16="http://schemas.microsoft.com/office/drawing/2014/main" id="{EDDA6B12-C3F5-4D5E-97ED-07DB7A932B33}"/>
                  </a:ext>
                </a:extLst>
              </p:cNvPr>
              <p:cNvSpPr txBox="1">
                <a:spLocks noRot="1" noChangeAspect="1" noMove="1" noResize="1" noEditPoints="1" noAdjustHandles="1" noChangeArrowheads="1" noChangeShapeType="1" noTextEdit="1"/>
              </p:cNvSpPr>
              <p:nvPr/>
            </p:nvSpPr>
            <p:spPr>
              <a:xfrm>
                <a:off x="845871" y="29658907"/>
                <a:ext cx="11252921" cy="346249"/>
              </a:xfrm>
              <a:prstGeom prst="rect">
                <a:avLst/>
              </a:prstGeom>
              <a:blipFill>
                <a:blip r:embed="rId13"/>
                <a:stretch>
                  <a:fillRect t="-5263" b="-228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9391650-2F1C-43C9-A75E-055986DED5BB}"/>
                  </a:ext>
                </a:extLst>
              </p:cNvPr>
              <p:cNvSpPr txBox="1"/>
              <p:nvPr/>
            </p:nvSpPr>
            <p:spPr>
              <a:xfrm>
                <a:off x="14213390" y="16104346"/>
                <a:ext cx="8920021" cy="362984"/>
              </a:xfrm>
              <a:prstGeom prst="rect">
                <a:avLst/>
              </a:prstGeom>
              <a:noFill/>
            </p:spPr>
            <p:txBody>
              <a:bodyPr wrap="square" rtlCol="0">
                <a:spAutoFit/>
              </a:bodyPr>
              <a:lstStyle/>
              <a:p>
                <a:pPr algn="ctr"/>
                <a14:m>
                  <m:oMath xmlns:m="http://schemas.openxmlformats.org/officeDocument/2006/math">
                    <m:sSup>
                      <m:sSupPr>
                        <m:ctrlPr>
                          <a:rPr lang="en-US" sz="1800" b="0" i="1" smtClean="0">
                            <a:solidFill>
                              <a:srgbClr val="836967"/>
                            </a:solidFill>
                            <a:latin typeface="Cambria Math" panose="02040503050406030204" pitchFamily="18" charset="0"/>
                          </a:rPr>
                        </m:ctrlPr>
                      </m:sSupPr>
                      <m:e>
                        <m:r>
                          <a:rPr lang="en-US" sz="1800" b="0" i="1" smtClean="0">
                            <a:latin typeface="Cambria Math" panose="02040503050406030204" pitchFamily="18" charset="0"/>
                          </a:rPr>
                          <m:t>𝐷</m:t>
                        </m:r>
                      </m:e>
                      <m:sup>
                        <m:r>
                          <a:rPr lang="en-US" sz="1800" b="0" i="1" smtClean="0">
                            <a:latin typeface="Cambria Math" panose="02040503050406030204" pitchFamily="18" charset="0"/>
                          </a:rPr>
                          <m:t>+</m:t>
                        </m:r>
                      </m:sup>
                    </m:sSup>
                  </m:oMath>
                </a14:m>
                <a:r>
                  <a:rPr lang="en-US" sz="1650" dirty="0">
                    <a:solidFill>
                      <a:schemeClr val="accent5">
                        <a:lumMod val="50000"/>
                      </a:schemeClr>
                    </a:solidFill>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sz="1800" i="1">
                            <a:solidFill>
                              <a:srgbClr val="836967"/>
                            </a:solidFill>
                            <a:latin typeface="Cambria Math" panose="02040503050406030204" pitchFamily="18" charset="0"/>
                          </a:rPr>
                        </m:ctrlPr>
                      </m:sSubSupPr>
                      <m:e>
                        <m:r>
                          <a:rPr lang="en-US" sz="1800" i="1">
                            <a:latin typeface="Cambria Math" panose="02040503050406030204" pitchFamily="18" charset="0"/>
                          </a:rPr>
                          <m:t>𝐷</m:t>
                        </m:r>
                      </m:e>
                      <m:sub>
                        <m:r>
                          <a:rPr lang="en-US" sz="1800" i="1">
                            <a:latin typeface="Cambria Math" panose="02040503050406030204" pitchFamily="18" charset="0"/>
                          </a:rPr>
                          <m:t>𝑠</m:t>
                        </m:r>
                      </m:sub>
                      <m:sup>
                        <m:r>
                          <a:rPr lang="en-US" sz="1800" i="1">
                            <a:latin typeface="Cambria Math" panose="02040503050406030204" pitchFamily="18" charset="0"/>
                          </a:rPr>
                          <m:t>+</m:t>
                        </m:r>
                      </m:sup>
                    </m:sSubSup>
                  </m:oMath>
                </a14:m>
                <a:r>
                  <a:rPr lang="en-US" sz="1650" dirty="0">
                    <a:solidFill>
                      <a:schemeClr val="accent5">
                        <a:lumMod val="50000"/>
                      </a:schemeClr>
                    </a:solidFill>
                    <a:latin typeface="Times New Roman" panose="02020603050405020304" pitchFamily="18" charset="0"/>
                    <a:cs typeface="Times New Roman" panose="02020603050405020304" pitchFamily="18" charset="0"/>
                  </a:rPr>
                  <a:t>  signal and background fit after all applied cuts. Signal to background ratio ratio </a:t>
                </a:r>
                <a14:m>
                  <m:oMath xmlns:m="http://schemas.openxmlformats.org/officeDocument/2006/math">
                    <m:r>
                      <a:rPr lang="en-US" sz="1650" dirty="0">
                        <a:solidFill>
                          <a:schemeClr val="accent5">
                            <a:lumMod val="50000"/>
                          </a:schemeClr>
                        </a:solidFill>
                        <a:latin typeface="Cambria Math" panose="02040503050406030204" pitchFamily="18" charset="0"/>
                      </a:rPr>
                      <m:t>≈</m:t>
                    </m:r>
                    <m:r>
                      <a:rPr lang="en-US" sz="1650" b="0" i="0" dirty="0" smtClean="0">
                        <a:solidFill>
                          <a:schemeClr val="accent5">
                            <a:lumMod val="50000"/>
                          </a:schemeClr>
                        </a:solidFill>
                        <a:latin typeface="Cambria Math" panose="02040503050406030204" pitchFamily="18" charset="0"/>
                      </a:rPr>
                      <m:t>400.</m:t>
                    </m:r>
                  </m:oMath>
                </a14:m>
                <a:endParaRPr lang="en-US" sz="1650" dirty="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29391650-2F1C-43C9-A75E-055986DED5BB}"/>
                  </a:ext>
                </a:extLst>
              </p:cNvPr>
              <p:cNvSpPr txBox="1">
                <a:spLocks noRot="1" noChangeAspect="1" noMove="1" noResize="1" noEditPoints="1" noAdjustHandles="1" noChangeArrowheads="1" noChangeShapeType="1" noTextEdit="1"/>
              </p:cNvSpPr>
              <p:nvPr/>
            </p:nvSpPr>
            <p:spPr>
              <a:xfrm>
                <a:off x="14213390" y="16104346"/>
                <a:ext cx="8920021" cy="362984"/>
              </a:xfrm>
              <a:prstGeom prst="rect">
                <a:avLst/>
              </a:prstGeom>
              <a:blipFill>
                <a:blip r:embed="rId14"/>
                <a:stretch>
                  <a:fillRect b="-22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5" name="Table 25">
                <a:extLst>
                  <a:ext uri="{FF2B5EF4-FFF2-40B4-BE49-F238E27FC236}">
                    <a16:creationId xmlns:a16="http://schemas.microsoft.com/office/drawing/2014/main" id="{351983F4-05F4-43DC-A871-92AD3F01FA7F}"/>
                  </a:ext>
                </a:extLst>
              </p:cNvPr>
              <p:cNvGraphicFramePr>
                <a:graphicFrameLocks noGrp="1"/>
              </p:cNvGraphicFramePr>
              <p:nvPr>
                <p:extLst>
                  <p:ext uri="{D42A27DB-BD31-4B8C-83A1-F6EECF244321}">
                    <p14:modId xmlns:p14="http://schemas.microsoft.com/office/powerpoint/2010/main" val="2651846630"/>
                  </p:ext>
                </p:extLst>
              </p:nvPr>
            </p:nvGraphicFramePr>
            <p:xfrm>
              <a:off x="833656" y="31108081"/>
              <a:ext cx="11101670" cy="3189941"/>
            </p:xfrm>
            <a:graphic>
              <a:graphicData uri="http://schemas.openxmlformats.org/drawingml/2006/table">
                <a:tbl>
                  <a:tblPr firstRow="1" bandRow="1">
                    <a:tableStyleId>{5C22544A-7EE6-4342-B048-85BDC9FD1C3A}</a:tableStyleId>
                  </a:tblPr>
                  <a:tblGrid>
                    <a:gridCol w="5170165">
                      <a:extLst>
                        <a:ext uri="{9D8B030D-6E8A-4147-A177-3AD203B41FA5}">
                          <a16:colId xmlns:a16="http://schemas.microsoft.com/office/drawing/2014/main" val="2033328694"/>
                        </a:ext>
                      </a:extLst>
                    </a:gridCol>
                    <a:gridCol w="5931505">
                      <a:extLst>
                        <a:ext uri="{9D8B030D-6E8A-4147-A177-3AD203B41FA5}">
                          <a16:colId xmlns:a16="http://schemas.microsoft.com/office/drawing/2014/main" val="210420942"/>
                        </a:ext>
                      </a:extLst>
                    </a:gridCol>
                  </a:tblGrid>
                  <a:tr h="444295">
                    <a:tc>
                      <a:txBody>
                        <a:bodyPr/>
                        <a:lstStyle/>
                        <a:p>
                          <a:pPr algn="l"/>
                          <a:r>
                            <a:rPr lang="en-US" sz="2000" dirty="0">
                              <a:solidFill>
                                <a:schemeClr val="tx1"/>
                              </a:solidFill>
                            </a:rPr>
                            <a:t>Cut</a:t>
                          </a:r>
                        </a:p>
                      </a:txBody>
                      <a:tcPr/>
                    </a:tc>
                    <a:tc>
                      <a:txBody>
                        <a:bodyPr/>
                        <a:lstStyle/>
                        <a:p>
                          <a:pPr algn="l"/>
                          <a:r>
                            <a:rPr lang="en-US" sz="2000" dirty="0">
                              <a:solidFill>
                                <a:schemeClr val="tx1"/>
                              </a:solidFill>
                            </a:rPr>
                            <a:t>Description</a:t>
                          </a:r>
                        </a:p>
                      </a:txBody>
                      <a:tcPr/>
                    </a:tc>
                    <a:extLst>
                      <a:ext uri="{0D108BD9-81ED-4DB2-BD59-A6C34878D82A}">
                        <a16:rowId xmlns:a16="http://schemas.microsoft.com/office/drawing/2014/main" val="235451801"/>
                      </a:ext>
                    </a:extLst>
                  </a:tr>
                  <a:tr h="862563">
                    <a:tc>
                      <a:txBody>
                        <a:bodyPr/>
                        <a:lstStyle/>
                        <a:p>
                          <a14:m>
                            <m:oMath xmlns:m="http://schemas.openxmlformats.org/officeDocument/2006/math">
                              <m:sSubSup>
                                <m:sSubSupPr>
                                  <m:ctrlPr>
                                    <a:rPr lang="en-US" sz="1800" b="0" i="1" dirty="0" smtClean="0">
                                      <a:solidFill>
                                        <a:srgbClr val="836967"/>
                                      </a:solidFill>
                                      <a:latin typeface="Cambria Math" panose="02040503050406030204" pitchFamily="18" charset="0"/>
                                      <a:ea typeface="Cambria Math" panose="02040503050406030204" pitchFamily="18" charset="0"/>
                                    </a:rPr>
                                  </m:ctrlPr>
                                </m:sSubSupPr>
                                <m:e>
                                  <m:r>
                                    <a:rPr lang="en-US" sz="1800" b="0" i="1" dirty="0" smtClean="0">
                                      <a:latin typeface="Cambria Math" panose="02040503050406030204" pitchFamily="18" charset="0"/>
                                      <a:ea typeface="Cambria Math" panose="02040503050406030204" pitchFamily="18" charset="0"/>
                                    </a:rPr>
                                    <m:t>𝐷</m:t>
                                  </m:r>
                                </m:e>
                                <m:sub>
                                  <m:r>
                                    <a:rPr lang="en-US" sz="1800" b="0" i="1" dirty="0" smtClean="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𝑠</m:t>
                                  </m:r>
                                  <m:r>
                                    <a:rPr lang="en-US" sz="1800" b="0" i="1" dirty="0" smtClean="0">
                                      <a:latin typeface="Cambria Math" panose="02040503050406030204" pitchFamily="18" charset="0"/>
                                      <a:ea typeface="Cambria Math" panose="02040503050406030204" pitchFamily="18" charset="0"/>
                                    </a:rPr>
                                    <m:t>)</m:t>
                                  </m:r>
                                </m:sub>
                                <m:sup>
                                  <m:r>
                                    <a:rPr lang="en-US" sz="1800" b="0" i="1" dirty="0" smtClean="0">
                                      <a:latin typeface="Cambria Math" panose="02040503050406030204" pitchFamily="18" charset="0"/>
                                      <a:ea typeface="Cambria Math" panose="02040503050406030204" pitchFamily="18" charset="0"/>
                                    </a:rPr>
                                    <m:t>+</m:t>
                                  </m:r>
                                </m:sup>
                              </m:sSubSup>
                            </m:oMath>
                          </a14:m>
                          <a:r>
                            <a:rPr lang="en-US" sz="1800" b="0" i="1" dirty="0">
                              <a:latin typeface="Cambria Math" panose="02040503050406030204" pitchFamily="18" charset="0"/>
                              <a:ea typeface="Cambria Math" panose="02040503050406030204" pitchFamily="18" charset="0"/>
                            </a:rPr>
                            <a: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𝜙</m:t>
                              </m:r>
                              <m:r>
                                <a:rPr lang="en-US" sz="1800" b="0" i="1" dirty="0" smtClean="0">
                                  <a:latin typeface="Cambria Math" panose="02040503050406030204" pitchFamily="18" charset="0"/>
                                  <a:ea typeface="Cambria Math" panose="02040503050406030204" pitchFamily="18" charset="0"/>
                                </a:rPr>
                                <m:t>(1020)</m:t>
                              </m:r>
                            </m:oMath>
                          </a14:m>
                          <a:r>
                            <a:rPr lang="en-US" sz="1800" b="0" i="1"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sz="1800" b="0" i="1">
                                      <a:latin typeface="Cambria Math" panose="02040503050406030204" pitchFamily="18" charset="0"/>
                                      <a:ea typeface="Cambria Math" panose="02040503050406030204" pitchFamily="18" charset="0"/>
                                    </a:rPr>
                                  </m:ctrlPr>
                                </m:sSupPr>
                                <m:e>
                                  <m:r>
                                    <m:rPr>
                                      <m:nor/>
                                    </m:rPr>
                                    <a:rPr lang="en-US" sz="1800" b="0" i="1" dirty="0">
                                      <a:latin typeface="Cambria Math" panose="02040503050406030204" pitchFamily="18" charset="0"/>
                                      <a:ea typeface="Cambria Math" panose="02040503050406030204" pitchFamily="18" charset="0"/>
                                    </a:rPr>
                                    <m:t>π</m:t>
                                  </m:r>
                                </m:e>
                                <m:sup>
                                  <m:r>
                                    <a:rPr lang="en-US" sz="1800" b="0" i="1">
                                      <a:latin typeface="Cambria Math" panose="02040503050406030204" pitchFamily="18" charset="0"/>
                                      <a:ea typeface="Cambria Math" panose="02040503050406030204" pitchFamily="18" charset="0"/>
                                    </a:rPr>
                                    <m:t>+</m:t>
                                  </m:r>
                                </m:sup>
                              </m:sSup>
                              <m:r>
                                <m:rPr>
                                  <m:nor/>
                                </m:rPr>
                                <a:rPr lang="en-US" sz="1800" b="0" i="1" dirty="0"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𝐾</m:t>
                                  </m:r>
                                </m:e>
                                <m:sup>
                                  <m:r>
                                    <a:rPr lang="en-US" sz="1800" b="0" i="1" smtClean="0">
                                      <a:latin typeface="Cambria Math" panose="02040503050406030204" pitchFamily="18" charset="0"/>
                                      <a:ea typeface="Cambria Math" panose="02040503050406030204" pitchFamily="18" charset="0"/>
                                    </a:rPr>
                                    <m:t>+</m:t>
                                  </m:r>
                                </m:sup>
                              </m:sSup>
                              <m:sSup>
                                <m:sSupPr>
                                  <m:ctrlPr>
                                    <a:rPr lang="en-US" sz="1800" b="0" i="1">
                                      <a:latin typeface="Cambria Math" panose="02040503050406030204" pitchFamily="18" charset="0"/>
                                      <a:ea typeface="Cambria Math" panose="02040503050406030204" pitchFamily="18" charset="0"/>
                                    </a:rPr>
                                  </m:ctrlPr>
                                </m:sSupPr>
                                <m:e>
                                  <m:r>
                                    <a:rPr lang="en-US" sz="1800" b="0" i="1">
                                      <a:latin typeface="Cambria Math" panose="02040503050406030204" pitchFamily="18" charset="0"/>
                                      <a:ea typeface="Cambria Math" panose="02040503050406030204" pitchFamily="18" charset="0"/>
                                    </a:rPr>
                                    <m:t>𝐾</m:t>
                                  </m:r>
                                </m:e>
                                <m:sup>
                                  <m:r>
                                    <a:rPr lang="en-US" sz="1800" b="0" i="1" smtClean="0">
                                      <a:latin typeface="Cambria Math" panose="02040503050406030204" pitchFamily="18" charset="0"/>
                                      <a:ea typeface="Cambria Math" panose="02040503050406030204" pitchFamily="18" charset="0"/>
                                    </a:rPr>
                                    <m:t>−</m:t>
                                  </m:r>
                                </m:sup>
                              </m:sSup>
                              <m:r>
                                <m:rPr>
                                  <m:nor/>
                                </m:rPr>
                                <a:rPr lang="en-US" sz="1800" b="0" i="1" dirty="0">
                                  <a:latin typeface="Cambria Math" panose="02040503050406030204" pitchFamily="18" charset="0"/>
                                  <a:ea typeface="Cambria Math" panose="02040503050406030204" pitchFamily="18" charset="0"/>
                                </a:rPr>
                                <m:t> </m:t>
                              </m:r>
                              <m:sSup>
                                <m:sSupPr>
                                  <m:ctrlPr>
                                    <a:rPr lang="en-US" sz="1800" b="0" i="1">
                                      <a:latin typeface="Cambria Math" panose="02040503050406030204" pitchFamily="18" charset="0"/>
                                      <a:ea typeface="Cambria Math" panose="02040503050406030204" pitchFamily="18" charset="0"/>
                                    </a:rPr>
                                  </m:ctrlPr>
                                </m:sSupPr>
                                <m:e>
                                  <m:r>
                                    <m:rPr>
                                      <m:nor/>
                                    </m:rPr>
                                    <a:rPr lang="en-US" sz="1800" b="0" i="1" dirty="0">
                                      <a:latin typeface="Cambria Math" panose="02040503050406030204" pitchFamily="18" charset="0"/>
                                      <a:ea typeface="Cambria Math" panose="02040503050406030204" pitchFamily="18" charset="0"/>
                                    </a:rPr>
                                    <m:t>π</m:t>
                                  </m:r>
                                </m:e>
                                <m:sup>
                                  <m:r>
                                    <a:rPr lang="en-US" sz="1800" b="0" i="1">
                                      <a:latin typeface="Cambria Math" panose="02040503050406030204" pitchFamily="18" charset="0"/>
                                      <a:ea typeface="Cambria Math" panose="02040503050406030204" pitchFamily="18" charset="0"/>
                                    </a:rPr>
                                    <m:t>+</m:t>
                                  </m:r>
                                </m:sup>
                              </m:sSup>
                            </m:oMath>
                          </a14:m>
                          <a:endParaRPr lang="en-US" sz="1800" b="0" dirty="0">
                            <a:latin typeface="Cambria Math" panose="02040503050406030204" pitchFamily="18" charset="0"/>
                            <a:ea typeface="Cambria Math" panose="02040503050406030204" pitchFamily="18" charset="0"/>
                          </a:endParaRPr>
                        </a:p>
                      </a:txBody>
                      <a:tcPr/>
                    </a:tc>
                    <a:tc>
                      <a:txBody>
                        <a:bodyPr/>
                        <a:lstStyle/>
                        <a:p>
                          <a:r>
                            <a:rPr lang="en-US" sz="1800" b="0" dirty="0"/>
                            <a:t>Restrict the D decay to include an intermediate </a:t>
                          </a:r>
                          <a14:m>
                            <m:oMath xmlns:m="http://schemas.openxmlformats.org/officeDocument/2006/math">
                              <m:r>
                                <a:rPr lang="en-US" sz="1800" b="0" i="1" dirty="0" smtClean="0">
                                  <a:latin typeface="Cambria Math" panose="02040503050406030204" pitchFamily="18" charset="0"/>
                                </a:rPr>
                                <m:t>𝜙</m:t>
                              </m:r>
                            </m:oMath>
                          </a14:m>
                          <a:r>
                            <a:rPr lang="en-US" sz="1800" b="0" dirty="0"/>
                            <a:t> meson</a:t>
                          </a:r>
                          <a:r>
                            <a:rPr lang="en-US" sz="1800" b="0" baseline="0" dirty="0"/>
                            <a:t> t</a:t>
                          </a:r>
                          <a:r>
                            <a:rPr lang="en-US" sz="1800" b="0" dirty="0"/>
                            <a:t>o eliminate kinematic reflections due to misidentified </a:t>
                          </a:r>
                          <a:r>
                            <a:rPr lang="en-US" sz="1800" b="0" dirty="0" err="1"/>
                            <a:t>pions</a:t>
                          </a:r>
                          <a:r>
                            <a:rPr lang="en-US" sz="1800" b="0" dirty="0"/>
                            <a:t>.</a:t>
                          </a:r>
                        </a:p>
                      </a:txBody>
                      <a:tcPr/>
                    </a:tc>
                    <a:extLst>
                      <a:ext uri="{0D108BD9-81ED-4DB2-BD59-A6C34878D82A}">
                        <a16:rowId xmlns:a16="http://schemas.microsoft.com/office/drawing/2014/main" val="856361648"/>
                      </a:ext>
                    </a:extLst>
                  </a:tr>
                  <a:tr h="857787">
                    <a:tc>
                      <a:txBody>
                        <a:bodyPr/>
                        <a:lstStyle/>
                        <a:p>
                          <a14:m>
                            <m:oMath xmlns:m="http://schemas.openxmlformats.org/officeDocument/2006/math">
                              <m:sSubSup>
                                <m:sSubSupPr>
                                  <m:ctrlPr>
                                    <a:rPr lang="en-US" sz="1800" b="0" i="1" dirty="0" smtClean="0">
                                      <a:solidFill>
                                        <a:srgbClr val="836967"/>
                                      </a:solidFill>
                                      <a:latin typeface="Cambria Math" panose="02040503050406030204" pitchFamily="18" charset="0"/>
                                      <a:ea typeface="Cambria Math" panose="02040503050406030204" pitchFamily="18" charset="0"/>
                                    </a:rPr>
                                  </m:ctrlPr>
                                </m:sSubSupPr>
                                <m:e>
                                  <m:r>
                                    <a:rPr lang="en-US" sz="1800" b="0" i="1" dirty="0" smtClean="0">
                                      <a:solidFill>
                                        <a:schemeClr val="tx1"/>
                                      </a:solidFill>
                                      <a:latin typeface="Cambria Math" panose="02040503050406030204" pitchFamily="18" charset="0"/>
                                      <a:ea typeface="Cambria Math" panose="02040503050406030204" pitchFamily="18" charset="0"/>
                                    </a:rPr>
                                    <m:t>𝑃</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𝐾</m:t>
                                      </m:r>
                                    </m:e>
                                    <m:sup>
                                      <m:r>
                                        <a:rPr lang="en-US" sz="1800" b="0" i="1" smtClean="0">
                                          <a:latin typeface="Cambria Math" panose="02040503050406030204" pitchFamily="18" charset="0"/>
                                          <a:ea typeface="Cambria Math" panose="02040503050406030204" pitchFamily="18" charset="0"/>
                                        </a:rPr>
                                        <m:t>+</m:t>
                                      </m:r>
                                    </m:sup>
                                  </m:sSup>
                                </m:sub>
                                <m:sup>
                                  <m:r>
                                    <a:rPr lang="en-US" sz="1800" b="0" i="1" dirty="0" smtClean="0">
                                      <a:latin typeface="Cambria Math" panose="02040503050406030204" pitchFamily="18" charset="0"/>
                                      <a:ea typeface="Cambria Math" panose="02040503050406030204" pitchFamily="18" charset="0"/>
                                    </a:rPr>
                                    <m:t> </m:t>
                                  </m:r>
                                </m:sup>
                              </m:sSubSup>
                            </m:oMath>
                          </a14:m>
                          <a:r>
                            <a:rPr lang="en-US" sz="1800" b="0"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800" b="0" i="1" dirty="0" smtClean="0">
                                      <a:solidFill>
                                        <a:srgbClr val="836967"/>
                                      </a:solidFill>
                                      <a:latin typeface="Cambria Math" panose="02040503050406030204" pitchFamily="18" charset="0"/>
                                      <a:ea typeface="Cambria Math" panose="02040503050406030204" pitchFamily="18" charset="0"/>
                                    </a:rPr>
                                  </m:ctrlPr>
                                </m:sSubSupPr>
                                <m:e>
                                  <m:r>
                                    <a:rPr lang="en-US" sz="1800" b="0" i="1" dirty="0" smtClean="0">
                                      <a:solidFill>
                                        <a:schemeClr val="tx1"/>
                                      </a:solidFill>
                                      <a:latin typeface="Cambria Math" panose="02040503050406030204" pitchFamily="18" charset="0"/>
                                      <a:ea typeface="Cambria Math" panose="02040503050406030204" pitchFamily="18" charset="0"/>
                                    </a:rPr>
                                    <m:t>𝑃</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𝐾</m:t>
                                      </m:r>
                                    </m:e>
                                    <m:sup>
                                      <m:r>
                                        <a:rPr lang="en-US" sz="1800" b="0" i="1" smtClean="0">
                                          <a:latin typeface="Cambria Math" panose="02040503050406030204" pitchFamily="18" charset="0"/>
                                          <a:ea typeface="Cambria Math" panose="02040503050406030204" pitchFamily="18" charset="0"/>
                                        </a:rPr>
                                        <m:t>−</m:t>
                                      </m:r>
                                    </m:sup>
                                  </m:sSup>
                                </m:sub>
                                <m:sup>
                                  <m:r>
                                    <a:rPr lang="en-US" sz="1800" b="0" i="1" smtClean="0">
                                      <a:latin typeface="Cambria Math" panose="02040503050406030204" pitchFamily="18" charset="0"/>
                                      <a:ea typeface="Cambria Math" panose="02040503050406030204" pitchFamily="18" charset="0"/>
                                    </a:rPr>
                                    <m:t> </m:t>
                                  </m:r>
                                </m:sup>
                              </m:sSubSup>
                            </m:oMath>
                          </a14:m>
                          <a:r>
                            <a:rPr lang="en-US" sz="1800" b="0" dirty="0">
                              <a:latin typeface="Cambria Math" panose="02040503050406030204" pitchFamily="18" charset="0"/>
                              <a:ea typeface="Cambria Math" panose="02040503050406030204" pitchFamily="18" charset="0"/>
                            </a:rPr>
                            <a:t> &gt; 10,000 MeV</a:t>
                          </a:r>
                        </a:p>
                      </a:txBody>
                      <a:tcPr/>
                    </a:tc>
                    <a:tc>
                      <a:txBody>
                        <a:bodyPr/>
                        <a:lstStyle/>
                        <a:p>
                          <a:r>
                            <a:rPr lang="en-US" sz="1800" b="0" dirty="0"/>
                            <a:t>Cut on the momentum of the kaons to ignore low energy collisions.</a:t>
                          </a:r>
                        </a:p>
                      </a:txBody>
                      <a:tcPr/>
                    </a:tc>
                    <a:extLst>
                      <a:ext uri="{0D108BD9-81ED-4DB2-BD59-A6C34878D82A}">
                        <a16:rowId xmlns:a16="http://schemas.microsoft.com/office/drawing/2014/main" val="4078915736"/>
                      </a:ext>
                    </a:extLst>
                  </a:tr>
                  <a:tr h="1025296">
                    <a:tc>
                      <a:txBody>
                        <a:bodyPr/>
                        <a:lstStyle/>
                        <a:p>
                          <a:pPr marL="0" marR="0" lvl="0" indent="0" algn="l" defTabSz="359977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𝑃𝑟𝑜𝑏𝑁𝑁</m:t>
                                </m:r>
                                <m:d>
                                  <m:dPr>
                                    <m:ctrlPr>
                                      <a:rPr lang="en-US" sz="1800" b="0" i="1" smtClean="0">
                                        <a:latin typeface="Cambria Math" panose="02040503050406030204" pitchFamily="18" charset="0"/>
                                        <a:ea typeface="Cambria Math" panose="02040503050406030204" pitchFamily="18" charset="0"/>
                                      </a:rPr>
                                    </m:ctrlPr>
                                  </m:dPr>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𝐾</m:t>
                                        </m:r>
                                      </m:e>
                                      <m:sup>
                                        <m:r>
                                          <a:rPr lang="en-US" sz="1800" b="0" i="1" smtClean="0">
                                            <a:latin typeface="Cambria Math" panose="02040503050406030204" pitchFamily="18" charset="0"/>
                                            <a:ea typeface="Cambria Math" panose="02040503050406030204" pitchFamily="18" charset="0"/>
                                          </a:rPr>
                                          <m:t>+</m:t>
                                        </m:r>
                                      </m:sup>
                                    </m:sSup>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𝑃𝑟𝑜𝑏𝑁𝑁</m:t>
                                </m:r>
                                <m:d>
                                  <m:dPr>
                                    <m:ctrlPr>
                                      <a:rPr lang="en-US" sz="1800" b="0" i="1" smtClean="0">
                                        <a:latin typeface="Cambria Math" panose="02040503050406030204" pitchFamily="18" charset="0"/>
                                        <a:ea typeface="Cambria Math" panose="02040503050406030204" pitchFamily="18" charset="0"/>
                                      </a:rPr>
                                    </m:ctrlPr>
                                  </m:dPr>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𝐾</m:t>
                                        </m:r>
                                      </m:e>
                                      <m:sup>
                                        <m:r>
                                          <a:rPr lang="en-US" sz="1800" b="0" i="1" smtClean="0">
                                            <a:latin typeface="Cambria Math" panose="02040503050406030204" pitchFamily="18" charset="0"/>
                                            <a:ea typeface="Cambria Math" panose="02040503050406030204" pitchFamily="18" charset="0"/>
                                          </a:rPr>
                                          <m:t>−</m:t>
                                        </m:r>
                                      </m:sup>
                                    </m:sSup>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𝑃𝑟𝑜𝑏𝑁𝑁</m:t>
                                </m:r>
                                <m:d>
                                  <m:dPr>
                                    <m:ctrlPr>
                                      <a:rPr lang="en-US" sz="1800" b="0" i="1" smtClean="0">
                                        <a:latin typeface="Cambria Math" panose="02040503050406030204" pitchFamily="18" charset="0"/>
                                        <a:ea typeface="Cambria Math" panose="02040503050406030204" pitchFamily="18" charset="0"/>
                                      </a:rPr>
                                    </m:ctrlPr>
                                  </m:dPr>
                                  <m:e>
                                    <m:sSup>
                                      <m:sSupPr>
                                        <m:ctrlPr>
                                          <a:rPr lang="en-US" sz="1800" b="0" i="1" smtClean="0">
                                            <a:latin typeface="Cambria Math" panose="02040503050406030204" pitchFamily="18" charset="0"/>
                                            <a:ea typeface="Cambria Math" panose="02040503050406030204" pitchFamily="18" charset="0"/>
                                          </a:rPr>
                                        </m:ctrlPr>
                                      </m:sSupPr>
                                      <m:e>
                                        <m:r>
                                          <m:rPr>
                                            <m:nor/>
                                          </m:rPr>
                                          <a:rPr lang="en-US" sz="1800" b="0" i="1" dirty="0" smtClean="0">
                                            <a:latin typeface="Cambria Math" panose="02040503050406030204" pitchFamily="18" charset="0"/>
                                            <a:ea typeface="Cambria Math" panose="02040503050406030204" pitchFamily="18" charset="0"/>
                                          </a:rPr>
                                          <m:t>π</m:t>
                                        </m:r>
                                      </m:e>
                                      <m:sup>
                                        <m:r>
                                          <a:rPr lang="en-US" sz="1800" b="0" i="1" smtClean="0">
                                            <a:latin typeface="Cambria Math" panose="02040503050406030204" pitchFamily="18" charset="0"/>
                                            <a:ea typeface="Cambria Math" panose="02040503050406030204" pitchFamily="18" charset="0"/>
                                          </a:rPr>
                                          <m:t>+</m:t>
                                        </m:r>
                                      </m:sup>
                                    </m:sSup>
                                  </m:e>
                                </m:d>
                                <m:r>
                                  <a:rPr lang="en-US" sz="1800" b="0" i="1" smtClean="0">
                                    <a:latin typeface="Cambria Math" panose="02040503050406030204" pitchFamily="18" charset="0"/>
                                    <a:ea typeface="Cambria Math" panose="02040503050406030204" pitchFamily="18" charset="0"/>
                                  </a:rPr>
                                  <m:t>&gt;0.7</m:t>
                                </m:r>
                              </m:oMath>
                            </m:oMathPara>
                          </a14:m>
                          <a:endParaRPr lang="en-US" sz="1800" b="0" dirty="0">
                            <a:latin typeface="Cambria Math" panose="02040503050406030204" pitchFamily="18" charset="0"/>
                            <a:ea typeface="Cambria Math" panose="02040503050406030204" pitchFamily="18" charset="0"/>
                          </a:endParaRPr>
                        </a:p>
                        <a:p>
                          <a:pPr marL="0" marR="0" lvl="0" indent="0" algn="l" defTabSz="3599776" rtl="0" eaLnBrk="1" fontAlgn="auto" latinLnBrk="0" hangingPunct="1">
                            <a:lnSpc>
                              <a:spcPct val="100000"/>
                            </a:lnSpc>
                            <a:spcBef>
                              <a:spcPts val="0"/>
                            </a:spcBef>
                            <a:spcAft>
                              <a:spcPts val="0"/>
                            </a:spcAft>
                            <a:buClrTx/>
                            <a:buSzTx/>
                            <a:buFontTx/>
                            <a:buNone/>
                            <a:tabLst/>
                            <a:defRPr/>
                          </a:pPr>
                          <a:endParaRPr lang="en-US" sz="1800" b="0" dirty="0">
                            <a:latin typeface="Cambria Math" panose="02040503050406030204" pitchFamily="18" charset="0"/>
                            <a:ea typeface="Cambria Math" panose="02040503050406030204" pitchFamily="18" charset="0"/>
                          </a:endParaRPr>
                        </a:p>
                      </a:txBody>
                      <a:tcPr/>
                    </a:tc>
                    <a:tc>
                      <a:txBody>
                        <a:bodyPr/>
                        <a:lstStyle/>
                        <a:p>
                          <a:r>
                            <a:rPr lang="en-US" sz="1800" b="0" dirty="0"/>
                            <a:t>Particle identification cut on the neural net probabilities of the daughter particles being correctly identified by the detector.</a:t>
                          </a:r>
                        </a:p>
                      </a:txBody>
                      <a:tcPr/>
                    </a:tc>
                    <a:extLst>
                      <a:ext uri="{0D108BD9-81ED-4DB2-BD59-A6C34878D82A}">
                        <a16:rowId xmlns:a16="http://schemas.microsoft.com/office/drawing/2014/main" val="2178107944"/>
                      </a:ext>
                    </a:extLst>
                  </a:tr>
                </a:tbl>
              </a:graphicData>
            </a:graphic>
          </p:graphicFrame>
        </mc:Choice>
        <mc:Fallback xmlns="">
          <p:graphicFrame>
            <p:nvGraphicFramePr>
              <p:cNvPr id="25" name="Table 25">
                <a:extLst>
                  <a:ext uri="{FF2B5EF4-FFF2-40B4-BE49-F238E27FC236}">
                    <a16:creationId xmlns:a16="http://schemas.microsoft.com/office/drawing/2014/main" id="{351983F4-05F4-43DC-A871-92AD3F01FA7F}"/>
                  </a:ext>
                </a:extLst>
              </p:cNvPr>
              <p:cNvGraphicFramePr>
                <a:graphicFrameLocks noGrp="1"/>
              </p:cNvGraphicFramePr>
              <p:nvPr>
                <p:extLst>
                  <p:ext uri="{D42A27DB-BD31-4B8C-83A1-F6EECF244321}">
                    <p14:modId xmlns:p14="http://schemas.microsoft.com/office/powerpoint/2010/main" val="2651846630"/>
                  </p:ext>
                </p:extLst>
              </p:nvPr>
            </p:nvGraphicFramePr>
            <p:xfrm>
              <a:off x="833656" y="31108081"/>
              <a:ext cx="11101670" cy="3189941"/>
            </p:xfrm>
            <a:graphic>
              <a:graphicData uri="http://schemas.openxmlformats.org/drawingml/2006/table">
                <a:tbl>
                  <a:tblPr firstRow="1" bandRow="1">
                    <a:tableStyleId>{5C22544A-7EE6-4342-B048-85BDC9FD1C3A}</a:tableStyleId>
                  </a:tblPr>
                  <a:tblGrid>
                    <a:gridCol w="5170165">
                      <a:extLst>
                        <a:ext uri="{9D8B030D-6E8A-4147-A177-3AD203B41FA5}">
                          <a16:colId xmlns:a16="http://schemas.microsoft.com/office/drawing/2014/main" val="2033328694"/>
                        </a:ext>
                      </a:extLst>
                    </a:gridCol>
                    <a:gridCol w="5931505">
                      <a:extLst>
                        <a:ext uri="{9D8B030D-6E8A-4147-A177-3AD203B41FA5}">
                          <a16:colId xmlns:a16="http://schemas.microsoft.com/office/drawing/2014/main" val="210420942"/>
                        </a:ext>
                      </a:extLst>
                    </a:gridCol>
                  </a:tblGrid>
                  <a:tr h="444295">
                    <a:tc>
                      <a:txBody>
                        <a:bodyPr/>
                        <a:lstStyle/>
                        <a:p>
                          <a:pPr algn="l"/>
                          <a:r>
                            <a:rPr lang="en-US" sz="2000" dirty="0">
                              <a:solidFill>
                                <a:schemeClr val="tx1"/>
                              </a:solidFill>
                            </a:rPr>
                            <a:t>Cut</a:t>
                          </a:r>
                        </a:p>
                      </a:txBody>
                      <a:tcPr/>
                    </a:tc>
                    <a:tc>
                      <a:txBody>
                        <a:bodyPr/>
                        <a:lstStyle/>
                        <a:p>
                          <a:pPr algn="l"/>
                          <a:r>
                            <a:rPr lang="en-US" sz="2000" dirty="0">
                              <a:solidFill>
                                <a:schemeClr val="tx1"/>
                              </a:solidFill>
                            </a:rPr>
                            <a:t>Description</a:t>
                          </a:r>
                        </a:p>
                      </a:txBody>
                      <a:tcPr/>
                    </a:tc>
                    <a:extLst>
                      <a:ext uri="{0D108BD9-81ED-4DB2-BD59-A6C34878D82A}">
                        <a16:rowId xmlns:a16="http://schemas.microsoft.com/office/drawing/2014/main" val="235451801"/>
                      </a:ext>
                    </a:extLst>
                  </a:tr>
                  <a:tr h="862563">
                    <a:tc>
                      <a:txBody>
                        <a:bodyPr/>
                        <a:lstStyle/>
                        <a:p>
                          <a:endParaRPr lang="en-US"/>
                        </a:p>
                      </a:txBody>
                      <a:tcPr>
                        <a:blipFill>
                          <a:blip r:embed="rId15"/>
                          <a:stretch>
                            <a:fillRect l="-118" t="-54930" r="-115194" b="-219014"/>
                          </a:stretch>
                        </a:blipFill>
                      </a:tcPr>
                    </a:tc>
                    <a:tc>
                      <a:txBody>
                        <a:bodyPr/>
                        <a:lstStyle/>
                        <a:p>
                          <a:endParaRPr lang="en-US"/>
                        </a:p>
                      </a:txBody>
                      <a:tcPr>
                        <a:blipFill>
                          <a:blip r:embed="rId15"/>
                          <a:stretch>
                            <a:fillRect l="-87359" t="-54930" r="-514" b="-219014"/>
                          </a:stretch>
                        </a:blipFill>
                      </a:tcPr>
                    </a:tc>
                    <a:extLst>
                      <a:ext uri="{0D108BD9-81ED-4DB2-BD59-A6C34878D82A}">
                        <a16:rowId xmlns:a16="http://schemas.microsoft.com/office/drawing/2014/main" val="856361648"/>
                      </a:ext>
                    </a:extLst>
                  </a:tr>
                  <a:tr h="857787">
                    <a:tc>
                      <a:txBody>
                        <a:bodyPr/>
                        <a:lstStyle/>
                        <a:p>
                          <a:endParaRPr lang="en-US"/>
                        </a:p>
                      </a:txBody>
                      <a:tcPr>
                        <a:blipFill>
                          <a:blip r:embed="rId15"/>
                          <a:stretch>
                            <a:fillRect l="-118" t="-156028" r="-115194" b="-120567"/>
                          </a:stretch>
                        </a:blipFill>
                      </a:tcPr>
                    </a:tc>
                    <a:tc>
                      <a:txBody>
                        <a:bodyPr/>
                        <a:lstStyle/>
                        <a:p>
                          <a:r>
                            <a:rPr lang="en-US" sz="1800" b="0" dirty="0"/>
                            <a:t>Cut on the momentum of the kaons to ignore low energy collisions.</a:t>
                          </a:r>
                        </a:p>
                      </a:txBody>
                      <a:tcPr/>
                    </a:tc>
                    <a:extLst>
                      <a:ext uri="{0D108BD9-81ED-4DB2-BD59-A6C34878D82A}">
                        <a16:rowId xmlns:a16="http://schemas.microsoft.com/office/drawing/2014/main" val="4078915736"/>
                      </a:ext>
                    </a:extLst>
                  </a:tr>
                  <a:tr h="1025296">
                    <a:tc>
                      <a:txBody>
                        <a:bodyPr/>
                        <a:lstStyle/>
                        <a:p>
                          <a:endParaRPr lang="en-US"/>
                        </a:p>
                      </a:txBody>
                      <a:tcPr>
                        <a:blipFill>
                          <a:blip r:embed="rId15"/>
                          <a:stretch>
                            <a:fillRect l="-118" t="-214881" r="-115194" b="-1190"/>
                          </a:stretch>
                        </a:blipFill>
                      </a:tcPr>
                    </a:tc>
                    <a:tc>
                      <a:txBody>
                        <a:bodyPr/>
                        <a:lstStyle/>
                        <a:p>
                          <a:r>
                            <a:rPr lang="en-US" sz="1800" b="0" dirty="0"/>
                            <a:t>Particle identification cut on the neural net probabilities of the daughter particles being correctly identified by the detector.</a:t>
                          </a:r>
                        </a:p>
                      </a:txBody>
                      <a:tcPr/>
                    </a:tc>
                    <a:extLst>
                      <a:ext uri="{0D108BD9-81ED-4DB2-BD59-A6C34878D82A}">
                        <a16:rowId xmlns:a16="http://schemas.microsoft.com/office/drawing/2014/main" val="2178107944"/>
                      </a:ext>
                    </a:extLst>
                  </a:tr>
                </a:tbl>
              </a:graphicData>
            </a:graphic>
          </p:graphicFrame>
        </mc:Fallback>
      </mc:AlternateContent>
      <p:sp>
        <p:nvSpPr>
          <p:cNvPr id="41" name="Text Placeholder 467">
            <a:extLst>
              <a:ext uri="{FF2B5EF4-FFF2-40B4-BE49-F238E27FC236}">
                <a16:creationId xmlns:a16="http://schemas.microsoft.com/office/drawing/2014/main" id="{9853A123-A5EF-411A-B8D0-63E6E7B907CD}"/>
              </a:ext>
            </a:extLst>
          </p:cNvPr>
          <p:cNvSpPr txBox="1">
            <a:spLocks/>
          </p:cNvSpPr>
          <p:nvPr/>
        </p:nvSpPr>
        <p:spPr>
          <a:xfrm>
            <a:off x="529393" y="30043748"/>
            <a:ext cx="11899368" cy="1148081"/>
          </a:xfrm>
          <a:prstGeom prst="rect">
            <a:avLst/>
          </a:prstGeom>
        </p:spPr>
        <p:txBody>
          <a:bodyPr wrap="square" lIns="187489" tIns="187489" rIns="187489" bIns="187489">
            <a:spAutoFit/>
          </a:bodyPr>
          <a:lstStyle>
            <a:lvl1pPr marL="0" indent="0" algn="l" defTabSz="3599776"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18674" indent="-468721"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687395" indent="-468721"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202988" indent="-515593"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577965" indent="-374977"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a:lstStyle>
          <a:p>
            <a:r>
              <a:rPr lang="en-US" sz="2500" dirty="0"/>
              <a:t>          Below is a table of </a:t>
            </a:r>
            <a:r>
              <a:rPr lang="en-US" sz="2500" i="1" dirty="0"/>
              <a:t>some</a:t>
            </a:r>
            <a:r>
              <a:rPr lang="en-US" sz="2500" dirty="0"/>
              <a:t> cuts used and their justifications. Each cut is tested to maximize signal to background ratio while maintaining physically validity.</a:t>
            </a:r>
          </a:p>
        </p:txBody>
      </p:sp>
      <mc:AlternateContent xmlns:mc="http://schemas.openxmlformats.org/markup-compatibility/2006" xmlns:a14="http://schemas.microsoft.com/office/drawing/2010/main">
        <mc:Choice Requires="a14">
          <p:sp>
            <p:nvSpPr>
              <p:cNvPr id="42" name="Text Placeholder 461">
                <a:extLst>
                  <a:ext uri="{FF2B5EF4-FFF2-40B4-BE49-F238E27FC236}">
                    <a16:creationId xmlns:a16="http://schemas.microsoft.com/office/drawing/2014/main" id="{2D381EDC-8AD4-448D-B1DB-DE42DB70D5F4}"/>
                  </a:ext>
                </a:extLst>
              </p:cNvPr>
              <p:cNvSpPr txBox="1">
                <a:spLocks/>
              </p:cNvSpPr>
              <p:nvPr/>
            </p:nvSpPr>
            <p:spPr>
              <a:xfrm>
                <a:off x="12716029" y="16403035"/>
                <a:ext cx="11888795" cy="3601317"/>
              </a:xfrm>
              <a:prstGeom prst="rect">
                <a:avLst/>
              </a:prstGeom>
            </p:spPr>
            <p:txBody>
              <a:bodyPr wrap="square" lIns="187489" tIns="187489" rIns="187489" bIns="187489">
                <a:spAutoFit/>
              </a:bodyPr>
              <a:lstStyle>
                <a:lvl1pPr marL="0" indent="0" algn="l" defTabSz="3599776"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18674" indent="-468721"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687395" indent="-468721"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202988" indent="-515593"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577965" indent="-374977"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a:lstStyle>
              <a:p>
                <a:r>
                  <a:rPr lang="en-US" sz="2500" dirty="0"/>
                  <a:t>          The fit as presented results in a mass difference measurement with a value of </a:t>
                </a:r>
              </a:p>
              <a:p>
                <a14:m>
                  <m:oMath xmlns:m="http://schemas.openxmlformats.org/officeDocument/2006/math">
                    <m:sSub>
                      <m:sSubPr>
                        <m:ctrlPr>
                          <a:rPr lang="en-US" sz="2500" i="1" dirty="0" smtClean="0">
                            <a:solidFill>
                              <a:srgbClr val="836967"/>
                            </a:solidFill>
                            <a:latin typeface="Cambria Math" panose="02040503050406030204" pitchFamily="18" charset="0"/>
                          </a:rPr>
                        </m:ctrlPr>
                      </m:sSubPr>
                      <m:e>
                        <m:r>
                          <a:rPr lang="en-US" sz="2500" i="1" dirty="0">
                            <a:latin typeface="Cambria Math" panose="02040503050406030204" pitchFamily="18" charset="0"/>
                          </a:rPr>
                          <m:t>𝑚</m:t>
                        </m:r>
                      </m:e>
                      <m:sub>
                        <m:sSubSup>
                          <m:sSubSupPr>
                            <m:ctrlPr>
                              <a:rPr lang="en-US" sz="2500" i="1" dirty="0">
                                <a:solidFill>
                                  <a:srgbClr val="836967"/>
                                </a:solidFill>
                                <a:latin typeface="Cambria Math" panose="02040503050406030204" pitchFamily="18" charset="0"/>
                              </a:rPr>
                            </m:ctrlPr>
                          </m:sSubSupPr>
                          <m:e>
                            <m:r>
                              <a:rPr lang="en-US" sz="2500" i="1" dirty="0">
                                <a:latin typeface="Cambria Math" panose="02040503050406030204" pitchFamily="18" charset="0"/>
                              </a:rPr>
                              <m:t>𝐷</m:t>
                            </m:r>
                          </m:e>
                          <m:sub>
                            <m:r>
                              <a:rPr lang="en-US" sz="2500" i="1" dirty="0">
                                <a:latin typeface="Cambria Math" panose="02040503050406030204" pitchFamily="18" charset="0"/>
                              </a:rPr>
                              <m:t>𝑠</m:t>
                            </m:r>
                          </m:sub>
                          <m:sup>
                            <m:r>
                              <a:rPr lang="en-US" sz="2500" i="0" dirty="0">
                                <a:latin typeface="Cambria Math" panose="02040503050406030204" pitchFamily="18" charset="0"/>
                              </a:rPr>
                              <m:t>+</m:t>
                            </m:r>
                          </m:sup>
                        </m:sSubSup>
                      </m:sub>
                    </m:sSub>
                    <m:r>
                      <a:rPr lang="en-US" sz="2500" i="0" dirty="0">
                        <a:latin typeface="Cambria Math" panose="02040503050406030204" pitchFamily="18" charset="0"/>
                      </a:rPr>
                      <m:t>−</m:t>
                    </m:r>
                    <m:sSub>
                      <m:sSubPr>
                        <m:ctrlPr>
                          <a:rPr lang="en-US" sz="2500" i="1" dirty="0">
                            <a:solidFill>
                              <a:srgbClr val="836967"/>
                            </a:solidFill>
                            <a:latin typeface="Cambria Math" panose="02040503050406030204" pitchFamily="18" charset="0"/>
                          </a:rPr>
                        </m:ctrlPr>
                      </m:sSubPr>
                      <m:e>
                        <m:r>
                          <a:rPr lang="en-US" sz="2500" i="1" dirty="0">
                            <a:latin typeface="Cambria Math" panose="02040503050406030204" pitchFamily="18" charset="0"/>
                          </a:rPr>
                          <m:t>𝑚</m:t>
                        </m:r>
                      </m:e>
                      <m:sub>
                        <m:sSup>
                          <m:sSupPr>
                            <m:ctrlPr>
                              <a:rPr lang="en-US" sz="2500" i="1" dirty="0">
                                <a:solidFill>
                                  <a:srgbClr val="836967"/>
                                </a:solidFill>
                                <a:latin typeface="Cambria Math" panose="02040503050406030204" pitchFamily="18" charset="0"/>
                              </a:rPr>
                            </m:ctrlPr>
                          </m:sSupPr>
                          <m:e>
                            <m:r>
                              <a:rPr lang="en-US" sz="2500" i="1" dirty="0">
                                <a:latin typeface="Cambria Math" panose="02040503050406030204" pitchFamily="18" charset="0"/>
                              </a:rPr>
                              <m:t>𝐷</m:t>
                            </m:r>
                          </m:e>
                          <m:sup>
                            <m:r>
                              <a:rPr lang="en-US" sz="2500" i="0" dirty="0">
                                <a:latin typeface="Cambria Math" panose="02040503050406030204" pitchFamily="18" charset="0"/>
                              </a:rPr>
                              <m:t>+</m:t>
                            </m:r>
                          </m:sup>
                        </m:sSup>
                      </m:sub>
                    </m:sSub>
                    <m:r>
                      <a:rPr lang="en-US" sz="2500" b="0" i="1" dirty="0" smtClean="0">
                        <a:latin typeface="Cambria Math" panose="02040503050406030204" pitchFamily="18" charset="0"/>
                      </a:rPr>
                      <m:t>=98.901±0.0036(</m:t>
                    </m:r>
                    <m:r>
                      <a:rPr lang="en-US" sz="2500" b="0" i="1" dirty="0" smtClean="0">
                        <a:latin typeface="Cambria Math" panose="02040503050406030204" pitchFamily="18" charset="0"/>
                      </a:rPr>
                      <m:t>𝑠𝑡𝑎𝑡</m:t>
                    </m:r>
                    <m:r>
                      <a:rPr lang="en-US" sz="2500" b="0" i="1" dirty="0" smtClean="0">
                        <a:latin typeface="Cambria Math" panose="02040503050406030204" pitchFamily="18" charset="0"/>
                      </a:rPr>
                      <m:t>)±</m:t>
                    </m:r>
                    <m:r>
                      <a:rPr lang="en-US" sz="2500" b="0" i="1" dirty="0" smtClean="0">
                        <a:latin typeface="Cambria Math" panose="02040503050406030204" pitchFamily="18" charset="0"/>
                      </a:rPr>
                      <m:t>𝑥</m:t>
                    </m:r>
                    <m:r>
                      <a:rPr lang="en-US" sz="2500" b="0" i="1" dirty="0" smtClean="0">
                        <a:latin typeface="Cambria Math" panose="02040503050406030204" pitchFamily="18" charset="0"/>
                      </a:rPr>
                      <m:t>.</m:t>
                    </m:r>
                    <m:r>
                      <a:rPr lang="en-US" sz="2500" b="0" i="1" dirty="0" smtClean="0">
                        <a:latin typeface="Cambria Math" panose="02040503050406030204" pitchFamily="18" charset="0"/>
                      </a:rPr>
                      <m:t>𝑥𝑥𝑥</m:t>
                    </m:r>
                    <m:r>
                      <a:rPr lang="en-US" sz="2500" b="0" i="1" dirty="0" smtClean="0">
                        <a:latin typeface="Cambria Math" panose="02040503050406030204" pitchFamily="18" charset="0"/>
                      </a:rPr>
                      <m:t>(</m:t>
                    </m:r>
                    <m:r>
                      <a:rPr lang="en-US" sz="2500" b="0" i="1" dirty="0" smtClean="0">
                        <a:latin typeface="Cambria Math" panose="02040503050406030204" pitchFamily="18" charset="0"/>
                      </a:rPr>
                      <m:t>𝑠𝑦𝑠𝑡</m:t>
                    </m:r>
                    <m:r>
                      <a:rPr lang="en-US" sz="2500" b="0" i="1" dirty="0" smtClean="0">
                        <a:latin typeface="Cambria Math" panose="02040503050406030204" pitchFamily="18" charset="0"/>
                      </a:rPr>
                      <m:t>)</m:t>
                    </m:r>
                  </m:oMath>
                </a14:m>
                <a:r>
                  <a:rPr lang="en-US" sz="2500" dirty="0"/>
                  <a:t>. The plot below compares this measurement to previous measurements as well as the Particle Data Group (PDG) average. As it stands, the measurement is approximately </a:t>
                </a:r>
                <a14:m>
                  <m:oMath xmlns:m="http://schemas.openxmlformats.org/officeDocument/2006/math">
                    <m:r>
                      <a:rPr lang="en-US" sz="2500" dirty="0" smtClean="0">
                        <a:latin typeface="Cambria Math" panose="02040503050406030204" pitchFamily="18" charset="0"/>
                      </a:rPr>
                      <m:t>4</m:t>
                    </m:r>
                    <m:r>
                      <a:rPr lang="en-US" sz="2500" i="1" dirty="0">
                        <a:latin typeface="Cambria Math" panose="02040503050406030204" pitchFamily="18" charset="0"/>
                      </a:rPr>
                      <m:t>𝜎</m:t>
                    </m:r>
                  </m:oMath>
                </a14:m>
                <a:r>
                  <a:rPr lang="en-US" sz="2500" dirty="0"/>
                  <a:t> away from the PDG central value. It is important to understand that this analysis is </a:t>
                </a:r>
                <a:r>
                  <a:rPr lang="en-US" sz="2500" i="1" dirty="0"/>
                  <a:t>not</a:t>
                </a:r>
                <a:r>
                  <a:rPr lang="en-US" sz="2500" b="1" dirty="0"/>
                  <a:t> </a:t>
                </a:r>
                <a:r>
                  <a:rPr lang="en-US" sz="2500" dirty="0"/>
                  <a:t>complete. We have yet to account for systematic errors of the detector. We believe that by applying momentum scaling corrections (which are necessary due to uncertainty in the detector’s magnetic field strength), the measurement will shift towards the PDG average. </a:t>
                </a:r>
              </a:p>
            </p:txBody>
          </p:sp>
        </mc:Choice>
        <mc:Fallback xmlns="">
          <p:sp>
            <p:nvSpPr>
              <p:cNvPr id="42" name="Text Placeholder 461">
                <a:extLst>
                  <a:ext uri="{FF2B5EF4-FFF2-40B4-BE49-F238E27FC236}">
                    <a16:creationId xmlns:a16="http://schemas.microsoft.com/office/drawing/2014/main" id="{2D381EDC-8AD4-448D-B1DB-DE42DB70D5F4}"/>
                  </a:ext>
                </a:extLst>
              </p:cNvPr>
              <p:cNvSpPr txBox="1">
                <a:spLocks noRot="1" noChangeAspect="1" noMove="1" noResize="1" noEditPoints="1" noAdjustHandles="1" noChangeArrowheads="1" noChangeShapeType="1" noTextEdit="1"/>
              </p:cNvSpPr>
              <p:nvPr/>
            </p:nvSpPr>
            <p:spPr>
              <a:xfrm>
                <a:off x="12716029" y="16403035"/>
                <a:ext cx="11888795" cy="3601317"/>
              </a:xfrm>
              <a:prstGeom prst="rect">
                <a:avLst/>
              </a:prstGeom>
              <a:blipFill>
                <a:blip r:embed="rId16"/>
                <a:stretch>
                  <a:fillRect l="-51"/>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DC2F0912-54B8-42A5-BECE-861E4366884E}"/>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2972197" y="20002749"/>
            <a:ext cx="6224661" cy="4492988"/>
          </a:xfrm>
          <a:prstGeom prst="rect">
            <a:avLst/>
          </a:prstGeom>
        </p:spPr>
      </p:pic>
      <p:sp>
        <p:nvSpPr>
          <p:cNvPr id="46" name="Text Placeholder 461">
            <a:extLst>
              <a:ext uri="{FF2B5EF4-FFF2-40B4-BE49-F238E27FC236}">
                <a16:creationId xmlns:a16="http://schemas.microsoft.com/office/drawing/2014/main" id="{4AD4C671-E8C4-436E-A49C-8F70DB7ABAA2}"/>
              </a:ext>
            </a:extLst>
          </p:cNvPr>
          <p:cNvSpPr txBox="1">
            <a:spLocks/>
          </p:cNvSpPr>
          <p:nvPr/>
        </p:nvSpPr>
        <p:spPr>
          <a:xfrm>
            <a:off x="19229978" y="20484061"/>
            <a:ext cx="5484745" cy="3841126"/>
          </a:xfrm>
          <a:prstGeom prst="rect">
            <a:avLst/>
          </a:prstGeom>
        </p:spPr>
        <p:txBody>
          <a:bodyPr wrap="square" lIns="187489" tIns="187489" rIns="187489" bIns="187489">
            <a:spAutoFit/>
          </a:bodyPr>
          <a:lstStyle>
            <a:lvl1pPr marL="0" indent="0" algn="l" defTabSz="3599776"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18674" indent="-468721"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687395" indent="-468721"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202988" indent="-515593"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577965" indent="-374977" algn="l" defTabSz="3599776"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a:lstStyle>
          <a:p>
            <a:r>
              <a:rPr lang="en-US" sz="2500" dirty="0"/>
              <a:t>          As suggested above, this analysis has some work yet to be completed. Our priority moving forward will be to focus on the systematic uncertainties and how they will affect our measurement. The green arrow in the left plot indicates the direction we expect our measurement to move after considering systematics.</a:t>
            </a:r>
          </a:p>
        </p:txBody>
      </p:sp>
      <p:sp>
        <p:nvSpPr>
          <p:cNvPr id="47" name="Text Placeholder 462">
            <a:extLst>
              <a:ext uri="{FF2B5EF4-FFF2-40B4-BE49-F238E27FC236}">
                <a16:creationId xmlns:a16="http://schemas.microsoft.com/office/drawing/2014/main" id="{B171F29F-99B8-4091-B6D6-B0A2287D820A}"/>
              </a:ext>
            </a:extLst>
          </p:cNvPr>
          <p:cNvSpPr txBox="1">
            <a:spLocks/>
          </p:cNvSpPr>
          <p:nvPr/>
        </p:nvSpPr>
        <p:spPr>
          <a:xfrm>
            <a:off x="19442132" y="19821864"/>
            <a:ext cx="4774386" cy="767010"/>
          </a:xfrm>
          <a:prstGeom prst="rect">
            <a:avLst/>
          </a:prstGeom>
          <a:noFill/>
        </p:spPr>
        <p:txBody>
          <a:bodyPr wrap="square" lIns="74996" tIns="74996" rIns="74996" bIns="74996" anchor="ctr" anchorCtr="0">
            <a:spAutoFit/>
          </a:bodyPr>
          <a:lstStyle>
            <a:lvl1pPr marL="0" indent="0" algn="ctr" defTabSz="3599776" rtl="0" eaLnBrk="1" latinLnBrk="0" hangingPunct="1">
              <a:spcBef>
                <a:spcPct val="20000"/>
              </a:spcBef>
              <a:buFont typeface="Arial" pitchFamily="34" charset="0"/>
              <a:buNone/>
              <a:defRPr sz="3300" b="1" u="sng" kern="1200" baseline="0">
                <a:solidFill>
                  <a:schemeClr val="accent5">
                    <a:lumMod val="50000"/>
                  </a:schemeClr>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a:lstStyle>
          <a:p>
            <a:r>
              <a:rPr lang="en-US" sz="4000" dirty="0"/>
              <a:t>FUTURE WORK</a:t>
            </a:r>
          </a:p>
        </p:txBody>
      </p:sp>
      <p:sp>
        <p:nvSpPr>
          <p:cNvPr id="28" name="Rectangle 27">
            <a:extLst>
              <a:ext uri="{FF2B5EF4-FFF2-40B4-BE49-F238E27FC236}">
                <a16:creationId xmlns:a16="http://schemas.microsoft.com/office/drawing/2014/main" id="{140A57DE-FD3A-4D42-B164-76845E1817BE}"/>
              </a:ext>
            </a:extLst>
          </p:cNvPr>
          <p:cNvSpPr/>
          <p:nvPr/>
        </p:nvSpPr>
        <p:spPr>
          <a:xfrm>
            <a:off x="689811" y="35019916"/>
            <a:ext cx="2871536" cy="7860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55760F4-6DDF-4358-B01B-F8DF042C4DD6}"/>
              </a:ext>
            </a:extLst>
          </p:cNvPr>
          <p:cNvSpPr txBox="1"/>
          <p:nvPr/>
        </p:nvSpPr>
        <p:spPr>
          <a:xfrm>
            <a:off x="14306550" y="10299218"/>
            <a:ext cx="215265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LHCb Preliminary </a:t>
            </a:r>
          </a:p>
        </p:txBody>
      </p:sp>
      <p:sp>
        <p:nvSpPr>
          <p:cNvPr id="33" name="TextBox 32">
            <a:extLst>
              <a:ext uri="{FF2B5EF4-FFF2-40B4-BE49-F238E27FC236}">
                <a16:creationId xmlns:a16="http://schemas.microsoft.com/office/drawing/2014/main" id="{F4278D6F-218B-4141-B8DA-DE1842278480}"/>
              </a:ext>
            </a:extLst>
          </p:cNvPr>
          <p:cNvSpPr txBox="1"/>
          <p:nvPr/>
        </p:nvSpPr>
        <p:spPr>
          <a:xfrm>
            <a:off x="8882610" y="24914788"/>
            <a:ext cx="215265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LHCb Preliminary </a:t>
            </a:r>
          </a:p>
        </p:txBody>
      </p:sp>
      <p:pic>
        <p:nvPicPr>
          <p:cNvPr id="6" name="Picture 5" descr="A picture containing text, transport, wheel&#10;&#10;Description automatically generated">
            <a:extLst>
              <a:ext uri="{FF2B5EF4-FFF2-40B4-BE49-F238E27FC236}">
                <a16:creationId xmlns:a16="http://schemas.microsoft.com/office/drawing/2014/main" id="{C0D465CE-A58C-4BBC-9EBB-58065468FF6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1730751" y="32360488"/>
            <a:ext cx="2890000" cy="2905105"/>
          </a:xfrm>
          <a:prstGeom prst="rect">
            <a:avLst/>
          </a:prstGeom>
        </p:spPr>
      </p:pic>
    </p:spTree>
    <p:extLst>
      <p:ext uri="{BB962C8B-B14F-4D97-AF65-F5344CB8AC3E}">
        <p14:creationId xmlns:p14="http://schemas.microsoft.com/office/powerpoint/2010/main" val="3267103647"/>
      </p:ext>
    </p:extLst>
  </p:cSld>
  <p:clrMapOvr>
    <a:masterClrMapping/>
  </p:clrMapOvr>
</p:sld>
</file>

<file path=ppt/theme/theme1.xml><?xml version="1.0" encoding="utf-8"?>
<a:theme xmlns:a="http://schemas.openxmlformats.org/drawingml/2006/main" name="PosterPresentations.com-70CMx100C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526</TotalTime>
  <Words>1130</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Cambria Math</vt:lpstr>
      <vt:lpstr>Times New Roman</vt:lpstr>
      <vt:lpstr>Trebuchet MS</vt:lpstr>
      <vt:lpstr>PosterPresentations.com-70CMx100CM</vt:lpstr>
      <vt:lpstr>Without Quick Guides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John Bodenschatz</cp:lastModifiedBy>
  <cp:revision>69</cp:revision>
  <cp:lastPrinted>2021-04-18T21:38:22Z</cp:lastPrinted>
  <dcterms:created xsi:type="dcterms:W3CDTF">2012-02-10T00:10:15Z</dcterms:created>
  <dcterms:modified xsi:type="dcterms:W3CDTF">2021-04-23T21:56:11Z</dcterms:modified>
</cp:coreProperties>
</file>