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61" r:id="rId2"/>
    <p:sldId id="290" r:id="rId3"/>
    <p:sldId id="277" r:id="rId4"/>
    <p:sldId id="291" r:id="rId5"/>
    <p:sldId id="311" r:id="rId6"/>
    <p:sldId id="279" r:id="rId7"/>
    <p:sldId id="281" r:id="rId8"/>
    <p:sldId id="312" r:id="rId9"/>
    <p:sldId id="313" r:id="rId10"/>
    <p:sldId id="293" r:id="rId11"/>
    <p:sldId id="294" r:id="rId12"/>
    <p:sldId id="314" r:id="rId13"/>
    <p:sldId id="315" r:id="rId14"/>
    <p:sldId id="316" r:id="rId15"/>
    <p:sldId id="317" r:id="rId16"/>
    <p:sldId id="318" r:id="rId17"/>
    <p:sldId id="319" r:id="rId18"/>
    <p:sldId id="292" r:id="rId19"/>
    <p:sldId id="28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590" autoAdjust="0"/>
  </p:normalViewPr>
  <p:slideViewPr>
    <p:cSldViewPr>
      <p:cViewPr varScale="1">
        <p:scale>
          <a:sx n="81" d="100"/>
          <a:sy n="81" d="100"/>
        </p:scale>
        <p:origin x="1512"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4/9/2022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4/9/2022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7</a:t>
            </a:fld>
            <a:endParaRPr lang="en-US"/>
          </a:p>
        </p:txBody>
      </p:sp>
    </p:spTree>
    <p:extLst>
      <p:ext uri="{BB962C8B-B14F-4D97-AF65-F5344CB8AC3E}">
        <p14:creationId xmlns:p14="http://schemas.microsoft.com/office/powerpoint/2010/main" val="2157429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9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9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9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9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9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9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9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9 April 2022</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9 April 2022</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9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9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9 April 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609600" y="1600200"/>
            <a:ext cx="8229600" cy="4525963"/>
          </a:xfrm>
        </p:spPr>
        <p:txBody>
          <a:bodyPr/>
          <a:lstStyle/>
          <a:p>
            <a:pPr>
              <a:buNone/>
            </a:pPr>
            <a:r>
              <a:rPr lang="en-US" dirty="0"/>
              <a:t> </a:t>
            </a:r>
          </a:p>
        </p:txBody>
      </p:sp>
      <p:sp>
        <p:nvSpPr>
          <p:cNvPr id="4" name="Date Placeholder 3"/>
          <p:cNvSpPr>
            <a:spLocks noGrp="1"/>
          </p:cNvSpPr>
          <p:nvPr>
            <p:ph type="dt" sz="half" idx="10"/>
          </p:nvPr>
        </p:nvSpPr>
        <p:spPr/>
        <p:txBody>
          <a:bodyPr/>
          <a:lstStyle/>
          <a:p>
            <a:fld id="{00770AC0-521A-4761-B605-21BC84785148}" type="datetime3">
              <a:rPr lang="en-US" sz="1600" smtClean="0"/>
              <a:pPr/>
              <a:t>9 April 2022</a:t>
            </a:fld>
            <a:endParaRPr lang="en-US" sz="1600" dirty="0"/>
          </a:p>
        </p:txBody>
      </p:sp>
      <p:sp>
        <p:nvSpPr>
          <p:cNvPr id="5" name="Footer Placeholder 4"/>
          <p:cNvSpPr>
            <a:spLocks noGrp="1"/>
          </p:cNvSpPr>
          <p:nvPr>
            <p:ph type="ftr" sz="quarter" idx="11"/>
          </p:nvPr>
        </p:nvSpPr>
        <p:spPr/>
        <p:txBody>
          <a:bodyPr/>
          <a:lstStyle/>
          <a:p>
            <a:r>
              <a:rPr lang="en-US" sz="1600"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smtClean="0"/>
              <a:pPr/>
              <a:t>1</a:t>
            </a:fld>
            <a:endParaRPr lang="en-US" sz="1600" dirty="0"/>
          </a:p>
        </p:txBody>
      </p:sp>
      <p:sp>
        <p:nvSpPr>
          <p:cNvPr id="7" name="Rectangle 6"/>
          <p:cNvSpPr/>
          <p:nvPr/>
        </p:nvSpPr>
        <p:spPr>
          <a:xfrm>
            <a:off x="914400" y="2289875"/>
            <a:ext cx="7204645" cy="1077218"/>
          </a:xfrm>
          <a:prstGeom prst="rect">
            <a:avLst/>
          </a:prstGeom>
        </p:spPr>
        <p:txBody>
          <a:bodyPr wrap="square">
            <a:spAutoFit/>
          </a:bodyPr>
          <a:lstStyle/>
          <a:p>
            <a:pPr algn="ctr"/>
            <a:r>
              <a:rPr lang="en-IN" sz="3200" b="1" dirty="0">
                <a:latin typeface="Arial" panose="020B0604020202020204" pitchFamily="34" charset="0"/>
                <a:ea typeface="Roboto"/>
                <a:cs typeface="Arial" panose="020B0604020202020204" pitchFamily="34" charset="0"/>
                <a:sym typeface="Roboto"/>
              </a:rPr>
              <a:t>Heart Disease Prediction Using Machine Learning </a:t>
            </a:r>
          </a:p>
        </p:txBody>
      </p:sp>
      <p:sp>
        <p:nvSpPr>
          <p:cNvPr id="8" name="Rectangle 7"/>
          <p:cNvSpPr/>
          <p:nvPr/>
        </p:nvSpPr>
        <p:spPr>
          <a:xfrm>
            <a:off x="1694678" y="3729921"/>
            <a:ext cx="6400800" cy="1266437"/>
          </a:xfrm>
          <a:prstGeom prst="rect">
            <a:avLst/>
          </a:prstGeom>
        </p:spPr>
        <p:txBody>
          <a:bodyPr wrap="square">
            <a:spAutoFit/>
          </a:bodyPr>
          <a:lstStyle/>
          <a:p>
            <a:pPr marL="0" marR="0" lvl="0" indent="0" rtl="0">
              <a:spcBef>
                <a:spcPts val="0"/>
              </a:spcBef>
              <a:spcAft>
                <a:spcPts val="0"/>
              </a:spcAft>
              <a:buNone/>
            </a:pPr>
            <a:r>
              <a:rPr lang="en-IN" sz="2000" i="0" u="none" strike="noStrike" cap="none" dirty="0">
                <a:solidFill>
                  <a:srgbClr val="000000"/>
                </a:solidFill>
                <a:latin typeface="Arial" panose="020B0604020202020204" pitchFamily="34" charset="0"/>
                <a:ea typeface="Roboto"/>
                <a:cs typeface="Arial" panose="020B0604020202020204" pitchFamily="34" charset="0"/>
                <a:sym typeface="Roboto"/>
              </a:rPr>
              <a:t>Project Supervisor: Mr</a:t>
            </a:r>
            <a:r>
              <a:rPr lang="en-IN" sz="2000" dirty="0">
                <a:solidFill>
                  <a:srgbClr val="000000"/>
                </a:solidFill>
                <a:latin typeface="Arial" panose="020B0604020202020204" pitchFamily="34" charset="0"/>
                <a:ea typeface="Roboto"/>
                <a:cs typeface="Arial" panose="020B0604020202020204" pitchFamily="34" charset="0"/>
                <a:sym typeface="Roboto"/>
              </a:rPr>
              <a:t>s. </a:t>
            </a:r>
            <a:r>
              <a:rPr lang="en-IN" sz="2000" dirty="0" err="1">
                <a:solidFill>
                  <a:srgbClr val="000000"/>
                </a:solidFill>
                <a:latin typeface="Arial" panose="020B0604020202020204" pitchFamily="34" charset="0"/>
                <a:ea typeface="Roboto"/>
                <a:cs typeface="Arial" panose="020B0604020202020204" pitchFamily="34" charset="0"/>
                <a:sym typeface="Roboto"/>
              </a:rPr>
              <a:t>Karthika</a:t>
            </a:r>
            <a:r>
              <a:rPr lang="en-IN" sz="2000" dirty="0">
                <a:solidFill>
                  <a:srgbClr val="000000"/>
                </a:solidFill>
                <a:latin typeface="Arial" panose="020B0604020202020204" pitchFamily="34" charset="0"/>
                <a:ea typeface="Roboto"/>
                <a:cs typeface="Arial" panose="020B0604020202020204" pitchFamily="34" charset="0"/>
                <a:sym typeface="Roboto"/>
              </a:rPr>
              <a:t> J</a:t>
            </a:r>
          </a:p>
          <a:p>
            <a:pPr marL="0" marR="0" lvl="0" indent="0" rtl="0">
              <a:lnSpc>
                <a:spcPct val="150000"/>
              </a:lnSpc>
              <a:spcBef>
                <a:spcPts val="0"/>
              </a:spcBef>
              <a:spcAft>
                <a:spcPts val="0"/>
              </a:spcAft>
              <a:buNone/>
            </a:pPr>
            <a:r>
              <a:rPr lang="en-IN" sz="2000" dirty="0">
                <a:solidFill>
                  <a:srgbClr val="000000"/>
                </a:solidFill>
                <a:latin typeface="Arial" panose="020B0604020202020204" pitchFamily="34" charset="0"/>
                <a:ea typeface="Roboto"/>
                <a:cs typeface="Arial" panose="020B0604020202020204" pitchFamily="34" charset="0"/>
                <a:sym typeface="Roboto"/>
              </a:rPr>
              <a:t>Name of the Student: B. Lakshmi Priya</a:t>
            </a:r>
          </a:p>
          <a:p>
            <a:pPr marL="0" marR="0" lvl="0" indent="0" rtl="0">
              <a:lnSpc>
                <a:spcPct val="150000"/>
              </a:lnSpc>
              <a:spcBef>
                <a:spcPts val="0"/>
              </a:spcBef>
              <a:spcAft>
                <a:spcPts val="0"/>
              </a:spcAft>
              <a:buNone/>
            </a:pPr>
            <a:r>
              <a:rPr lang="en-IN" sz="2000" dirty="0">
                <a:solidFill>
                  <a:srgbClr val="000000"/>
                </a:solidFill>
                <a:latin typeface="Arial" panose="020B0604020202020204" pitchFamily="34" charset="0"/>
                <a:ea typeface="Roboto"/>
                <a:cs typeface="Arial" panose="020B0604020202020204" pitchFamily="34" charset="0"/>
                <a:sym typeface="Roboto"/>
              </a:rPr>
              <a:t>Register Number: 3</a:t>
            </a:r>
            <a:r>
              <a:rPr lang="en-IN" sz="2000" dirty="0">
                <a:latin typeface="Arial" panose="020B0604020202020204" pitchFamily="34" charset="0"/>
                <a:ea typeface="Roboto"/>
                <a:cs typeface="Arial" panose="020B0604020202020204" pitchFamily="34" charset="0"/>
                <a:sym typeface="Roboto"/>
              </a:rPr>
              <a:t>9110174</a:t>
            </a:r>
          </a:p>
        </p:txBody>
      </p:sp>
      <p:pic>
        <p:nvPicPr>
          <p:cNvPr id="9" name="Picture 8" descr="new letter head July30_2020.png"/>
          <p:cNvPicPr/>
          <p:nvPr/>
        </p:nvPicPr>
        <p:blipFill>
          <a:blip r:embed="rId2" cstate="print"/>
          <a:stretch>
            <a:fillRect/>
          </a:stretch>
        </p:blipFill>
        <p:spPr>
          <a:xfrm>
            <a:off x="228600" y="1"/>
            <a:ext cx="8686800" cy="1752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10</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Source code</a:t>
            </a:r>
          </a:p>
        </p:txBody>
      </p:sp>
      <p:pic>
        <p:nvPicPr>
          <p:cNvPr id="15" name="Picture 14">
            <a:extLst>
              <a:ext uri="{FF2B5EF4-FFF2-40B4-BE49-F238E27FC236}">
                <a16:creationId xmlns:a16="http://schemas.microsoft.com/office/drawing/2014/main" id="{1A29B17C-EAA2-4F41-9B4B-D9B06CFDC5EA}"/>
              </a:ext>
            </a:extLst>
          </p:cNvPr>
          <p:cNvPicPr>
            <a:picLocks noChangeAspect="1"/>
          </p:cNvPicPr>
          <p:nvPr/>
        </p:nvPicPr>
        <p:blipFill rotWithShape="1">
          <a:blip r:embed="rId2"/>
          <a:srcRect t="29621" b="7845"/>
          <a:stretch/>
        </p:blipFill>
        <p:spPr>
          <a:xfrm>
            <a:off x="457200" y="1295400"/>
            <a:ext cx="8324654" cy="1447800"/>
          </a:xfrm>
          <a:prstGeom prst="rect">
            <a:avLst/>
          </a:prstGeom>
        </p:spPr>
      </p:pic>
      <p:sp>
        <p:nvSpPr>
          <p:cNvPr id="17" name="TextBox 16">
            <a:extLst>
              <a:ext uri="{FF2B5EF4-FFF2-40B4-BE49-F238E27FC236}">
                <a16:creationId xmlns:a16="http://schemas.microsoft.com/office/drawing/2014/main" id="{53C262D0-919F-4176-AE3C-5E1ED2D9D401}"/>
              </a:ext>
            </a:extLst>
          </p:cNvPr>
          <p:cNvSpPr txBox="1"/>
          <p:nvPr/>
        </p:nvSpPr>
        <p:spPr>
          <a:xfrm>
            <a:off x="533400" y="2936499"/>
            <a:ext cx="8077200"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	1)import the </a:t>
            </a:r>
            <a:r>
              <a:rPr lang="en-US" dirty="0" err="1">
                <a:latin typeface="Arial" panose="020B0604020202020204" pitchFamily="34" charset="0"/>
                <a:cs typeface="Arial" panose="020B0604020202020204" pitchFamily="34" charset="0"/>
              </a:rPr>
              <a:t>numpy</a:t>
            </a:r>
            <a:r>
              <a:rPr lang="en-US" dirty="0">
                <a:latin typeface="Arial" panose="020B0604020202020204" pitchFamily="34" charset="0"/>
                <a:cs typeface="Arial" panose="020B0604020202020204" pitchFamily="34" charset="0"/>
              </a:rPr>
              <a:t> , pandas and required </a:t>
            </a:r>
            <a:r>
              <a:rPr lang="en-US" dirty="0" err="1">
                <a:latin typeface="Arial" panose="020B0604020202020204" pitchFamily="34" charset="0"/>
                <a:cs typeface="Arial" panose="020B0604020202020204" pitchFamily="34" charset="0"/>
              </a:rPr>
              <a:t>sklearn</a:t>
            </a:r>
            <a:r>
              <a:rPr lang="en-US" dirty="0">
                <a:latin typeface="Arial" panose="020B0604020202020204" pitchFamily="34" charset="0"/>
                <a:cs typeface="Arial" panose="020B0604020202020204" pitchFamily="34" charset="0"/>
              </a:rPr>
              <a:t> models</a:t>
            </a:r>
            <a:endParaRPr lang="en-IN" dirty="0">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9FBD7F4D-9356-446B-ABC5-97A280206BE2}"/>
              </a:ext>
            </a:extLst>
          </p:cNvPr>
          <p:cNvPicPr>
            <a:picLocks noChangeAspect="1"/>
          </p:cNvPicPr>
          <p:nvPr/>
        </p:nvPicPr>
        <p:blipFill>
          <a:blip r:embed="rId3"/>
          <a:stretch>
            <a:fillRect/>
          </a:stretch>
        </p:blipFill>
        <p:spPr>
          <a:xfrm>
            <a:off x="533400" y="3679666"/>
            <a:ext cx="8077200" cy="2116409"/>
          </a:xfrm>
          <a:prstGeom prst="rect">
            <a:avLst/>
          </a:prstGeom>
        </p:spPr>
      </p:pic>
      <p:sp>
        <p:nvSpPr>
          <p:cNvPr id="20" name="TextBox 19">
            <a:extLst>
              <a:ext uri="{FF2B5EF4-FFF2-40B4-BE49-F238E27FC236}">
                <a16:creationId xmlns:a16="http://schemas.microsoft.com/office/drawing/2014/main" id="{FA146322-B799-4389-A20B-72A56FFD472A}"/>
              </a:ext>
            </a:extLst>
          </p:cNvPr>
          <p:cNvSpPr txBox="1"/>
          <p:nvPr/>
        </p:nvSpPr>
        <p:spPr>
          <a:xfrm>
            <a:off x="762000" y="5891546"/>
            <a:ext cx="7772400" cy="369332"/>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	2)import the data set</a:t>
            </a:r>
          </a:p>
        </p:txBody>
      </p:sp>
    </p:spTree>
    <p:extLst>
      <p:ext uri="{BB962C8B-B14F-4D97-AF65-F5344CB8AC3E}">
        <p14:creationId xmlns:p14="http://schemas.microsoft.com/office/powerpoint/2010/main" val="1378140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pPr/>
              <a:t>9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11</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Source code</a:t>
            </a:r>
          </a:p>
        </p:txBody>
      </p:sp>
      <p:pic>
        <p:nvPicPr>
          <p:cNvPr id="2" name="Picture 1">
            <a:extLst>
              <a:ext uri="{FF2B5EF4-FFF2-40B4-BE49-F238E27FC236}">
                <a16:creationId xmlns:a16="http://schemas.microsoft.com/office/drawing/2014/main" id="{37F3B1C7-9BB7-4F88-8A33-A8ED384AB3E8}"/>
              </a:ext>
            </a:extLst>
          </p:cNvPr>
          <p:cNvPicPr>
            <a:picLocks noChangeAspect="1"/>
          </p:cNvPicPr>
          <p:nvPr/>
        </p:nvPicPr>
        <p:blipFill>
          <a:blip r:embed="rId2"/>
          <a:stretch>
            <a:fillRect/>
          </a:stretch>
        </p:blipFill>
        <p:spPr>
          <a:xfrm>
            <a:off x="517688" y="1447800"/>
            <a:ext cx="8229599" cy="4172247"/>
          </a:xfrm>
          <a:prstGeom prst="rect">
            <a:avLst/>
          </a:prstGeom>
        </p:spPr>
      </p:pic>
      <p:sp>
        <p:nvSpPr>
          <p:cNvPr id="10" name="TextBox 9">
            <a:extLst>
              <a:ext uri="{FF2B5EF4-FFF2-40B4-BE49-F238E27FC236}">
                <a16:creationId xmlns:a16="http://schemas.microsoft.com/office/drawing/2014/main" id="{BC248A58-23A0-43FC-8131-F3DD85F6F024}"/>
              </a:ext>
            </a:extLst>
          </p:cNvPr>
          <p:cNvSpPr txBox="1"/>
          <p:nvPr/>
        </p:nvSpPr>
        <p:spPr>
          <a:xfrm>
            <a:off x="762000" y="5656068"/>
            <a:ext cx="6400800"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	3)get the head and tail of the data set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5924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DAA01-B391-4F49-A768-C4EA93D92B38}"/>
              </a:ext>
            </a:extLst>
          </p:cNvPr>
          <p:cNvSpPr>
            <a:spLocks noGrp="1"/>
          </p:cNvSpPr>
          <p:nvPr>
            <p:ph type="title"/>
          </p:nvPr>
        </p:nvSpPr>
        <p:spPr/>
        <p:txBody>
          <a:bodyPr/>
          <a:lstStyle/>
          <a:p>
            <a:pPr algn="l"/>
            <a:r>
              <a:rPr kumimoji="0" lang="en-US" sz="4000" b="0" i="0" u="none" strike="noStrike" kern="1200" cap="none" spc="0" normalizeH="0" baseline="0" noProof="0" dirty="0">
                <a:ln>
                  <a:noFill/>
                </a:ln>
                <a:solidFill>
                  <a:srgbClr val="C00000"/>
                </a:solidFill>
                <a:effectLst/>
                <a:uLnTx/>
                <a:uFillTx/>
                <a:latin typeface="Arial" pitchFamily="34" charset="0"/>
                <a:ea typeface="+mj-ea"/>
                <a:cs typeface="Arial" pitchFamily="34" charset="0"/>
              </a:rPr>
              <a:t>Source code</a:t>
            </a:r>
            <a:endParaRPr lang="en-IN" dirty="0"/>
          </a:p>
        </p:txBody>
      </p:sp>
      <p:pic>
        <p:nvPicPr>
          <p:cNvPr id="7" name="Content Placeholder 6">
            <a:extLst>
              <a:ext uri="{FF2B5EF4-FFF2-40B4-BE49-F238E27FC236}">
                <a16:creationId xmlns:a16="http://schemas.microsoft.com/office/drawing/2014/main" id="{92A467AA-BB1B-45FC-B83B-0D1568250415}"/>
              </a:ext>
            </a:extLst>
          </p:cNvPr>
          <p:cNvPicPr>
            <a:picLocks noGrp="1" noChangeAspect="1"/>
          </p:cNvPicPr>
          <p:nvPr>
            <p:ph idx="1"/>
          </p:nvPr>
        </p:nvPicPr>
        <p:blipFill rotWithShape="1">
          <a:blip r:embed="rId2"/>
          <a:srcRect r="53583"/>
          <a:stretch/>
        </p:blipFill>
        <p:spPr>
          <a:xfrm>
            <a:off x="487052" y="1371600"/>
            <a:ext cx="3551548" cy="3533616"/>
          </a:xfrm>
          <a:prstGeom prst="rect">
            <a:avLst/>
          </a:prstGeom>
        </p:spPr>
      </p:pic>
      <p:sp>
        <p:nvSpPr>
          <p:cNvPr id="4" name="Date Placeholder 3">
            <a:extLst>
              <a:ext uri="{FF2B5EF4-FFF2-40B4-BE49-F238E27FC236}">
                <a16:creationId xmlns:a16="http://schemas.microsoft.com/office/drawing/2014/main" id="{DA4C2A1B-2516-48A3-A3EF-D59EDDFF0FA4}"/>
              </a:ext>
            </a:extLst>
          </p:cNvPr>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a:extLst>
              <a:ext uri="{FF2B5EF4-FFF2-40B4-BE49-F238E27FC236}">
                <a16:creationId xmlns:a16="http://schemas.microsoft.com/office/drawing/2014/main" id="{94EA67BC-B66F-4920-8EE9-97B4328C597B}"/>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0A80D10D-7872-4F14-967A-958D339161EB}"/>
              </a:ext>
            </a:extLst>
          </p:cNvPr>
          <p:cNvSpPr>
            <a:spLocks noGrp="1"/>
          </p:cNvSpPr>
          <p:nvPr>
            <p:ph type="sldNum" sz="quarter" idx="12"/>
          </p:nvPr>
        </p:nvSpPr>
        <p:spPr/>
        <p:txBody>
          <a:bodyPr/>
          <a:lstStyle/>
          <a:p>
            <a:fld id="{7B28076C-CE04-4A00-BFAA-A90EA8355859}" type="slidenum">
              <a:rPr lang="en-US" smtClean="0"/>
              <a:pPr/>
              <a:t>12</a:t>
            </a:fld>
            <a:endParaRPr lang="en-US"/>
          </a:p>
        </p:txBody>
      </p:sp>
      <p:pic>
        <p:nvPicPr>
          <p:cNvPr id="8" name="Picture 7">
            <a:extLst>
              <a:ext uri="{FF2B5EF4-FFF2-40B4-BE49-F238E27FC236}">
                <a16:creationId xmlns:a16="http://schemas.microsoft.com/office/drawing/2014/main" id="{32DE7AE7-0269-479D-A743-CF2FBCC2568D}"/>
              </a:ext>
            </a:extLst>
          </p:cNvPr>
          <p:cNvPicPr>
            <a:picLocks noChangeAspect="1"/>
          </p:cNvPicPr>
          <p:nvPr/>
        </p:nvPicPr>
        <p:blipFill>
          <a:blip r:embed="rId3"/>
          <a:stretch>
            <a:fillRect/>
          </a:stretch>
        </p:blipFill>
        <p:spPr>
          <a:xfrm>
            <a:off x="4419600" y="1371600"/>
            <a:ext cx="4303336" cy="3533616"/>
          </a:xfrm>
          <a:prstGeom prst="rect">
            <a:avLst/>
          </a:prstGeom>
        </p:spPr>
      </p:pic>
      <p:sp>
        <p:nvSpPr>
          <p:cNvPr id="10" name="TextBox 9">
            <a:extLst>
              <a:ext uri="{FF2B5EF4-FFF2-40B4-BE49-F238E27FC236}">
                <a16:creationId xmlns:a16="http://schemas.microsoft.com/office/drawing/2014/main" id="{7C0D6BCF-36D7-4BDE-A370-A399704698CE}"/>
              </a:ext>
            </a:extLst>
          </p:cNvPr>
          <p:cNvSpPr txBox="1"/>
          <p:nvPr/>
        </p:nvSpPr>
        <p:spPr>
          <a:xfrm>
            <a:off x="569536" y="5486400"/>
            <a:ext cx="8153400"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4)get the shape , info, null values and describe the data from the data set.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6271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9E99C-3BC5-4B81-8D47-874EC2E7E224}"/>
              </a:ext>
            </a:extLst>
          </p:cNvPr>
          <p:cNvSpPr>
            <a:spLocks noGrp="1"/>
          </p:cNvSpPr>
          <p:nvPr>
            <p:ph type="title"/>
          </p:nvPr>
        </p:nvSpPr>
        <p:spPr/>
        <p:txBody>
          <a:bodyPr/>
          <a:lstStyle/>
          <a:p>
            <a:pPr algn="l"/>
            <a:r>
              <a:rPr kumimoji="0" lang="en-US" sz="4000" b="0" i="0" u="none" strike="noStrike" kern="1200" cap="none" spc="0" normalizeH="0" baseline="0" noProof="0" dirty="0">
                <a:ln>
                  <a:noFill/>
                </a:ln>
                <a:solidFill>
                  <a:srgbClr val="C00000"/>
                </a:solidFill>
                <a:effectLst/>
                <a:uLnTx/>
                <a:uFillTx/>
                <a:latin typeface="Arial" pitchFamily="34" charset="0"/>
                <a:ea typeface="+mj-ea"/>
                <a:cs typeface="Arial" pitchFamily="34" charset="0"/>
              </a:rPr>
              <a:t>Source code</a:t>
            </a:r>
            <a:endParaRPr lang="en-IN" dirty="0"/>
          </a:p>
        </p:txBody>
      </p:sp>
      <p:pic>
        <p:nvPicPr>
          <p:cNvPr id="7" name="Content Placeholder 6">
            <a:extLst>
              <a:ext uri="{FF2B5EF4-FFF2-40B4-BE49-F238E27FC236}">
                <a16:creationId xmlns:a16="http://schemas.microsoft.com/office/drawing/2014/main" id="{B0BF788E-84AC-48E3-A6E4-C25E53475350}"/>
              </a:ext>
            </a:extLst>
          </p:cNvPr>
          <p:cNvPicPr>
            <a:picLocks noGrp="1" noChangeAspect="1"/>
          </p:cNvPicPr>
          <p:nvPr>
            <p:ph idx="1"/>
          </p:nvPr>
        </p:nvPicPr>
        <p:blipFill>
          <a:blip r:embed="rId2"/>
          <a:stretch>
            <a:fillRect/>
          </a:stretch>
        </p:blipFill>
        <p:spPr>
          <a:xfrm>
            <a:off x="453272" y="1524000"/>
            <a:ext cx="8229600" cy="4191952"/>
          </a:xfrm>
          <a:prstGeom prst="rect">
            <a:avLst/>
          </a:prstGeom>
        </p:spPr>
      </p:pic>
      <p:sp>
        <p:nvSpPr>
          <p:cNvPr id="4" name="Date Placeholder 3">
            <a:extLst>
              <a:ext uri="{FF2B5EF4-FFF2-40B4-BE49-F238E27FC236}">
                <a16:creationId xmlns:a16="http://schemas.microsoft.com/office/drawing/2014/main" id="{349E4606-DB10-468B-A071-D5510828BA67}"/>
              </a:ext>
            </a:extLst>
          </p:cNvPr>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a:extLst>
              <a:ext uri="{FF2B5EF4-FFF2-40B4-BE49-F238E27FC236}">
                <a16:creationId xmlns:a16="http://schemas.microsoft.com/office/drawing/2014/main" id="{32EB077C-B590-4356-8245-3EF76928DE7F}"/>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4CE97FAE-EB0F-4349-8314-079E1C8B690B}"/>
              </a:ext>
            </a:extLst>
          </p:cNvPr>
          <p:cNvSpPr>
            <a:spLocks noGrp="1"/>
          </p:cNvSpPr>
          <p:nvPr>
            <p:ph type="sldNum" sz="quarter" idx="12"/>
          </p:nvPr>
        </p:nvSpPr>
        <p:spPr/>
        <p:txBody>
          <a:bodyPr/>
          <a:lstStyle/>
          <a:p>
            <a:fld id="{7B28076C-CE04-4A00-BFAA-A90EA8355859}" type="slidenum">
              <a:rPr lang="en-US" smtClean="0"/>
              <a:pPr/>
              <a:t>13</a:t>
            </a:fld>
            <a:endParaRPr lang="en-US"/>
          </a:p>
        </p:txBody>
      </p:sp>
      <p:sp>
        <p:nvSpPr>
          <p:cNvPr id="8" name="TextBox 7">
            <a:extLst>
              <a:ext uri="{FF2B5EF4-FFF2-40B4-BE49-F238E27FC236}">
                <a16:creationId xmlns:a16="http://schemas.microsoft.com/office/drawing/2014/main" id="{EAFCCE42-CB40-46CB-968D-AA9C6DFDEDC9}"/>
              </a:ext>
            </a:extLst>
          </p:cNvPr>
          <p:cNvSpPr txBox="1"/>
          <p:nvPr/>
        </p:nvSpPr>
        <p:spPr>
          <a:xfrm>
            <a:off x="615460" y="6019800"/>
            <a:ext cx="791308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	5)get the target value from the data</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6786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48992-5318-4477-9D5F-CBAFBAE51BBA}"/>
              </a:ext>
            </a:extLst>
          </p:cNvPr>
          <p:cNvSpPr>
            <a:spLocks noGrp="1"/>
          </p:cNvSpPr>
          <p:nvPr>
            <p:ph type="title"/>
          </p:nvPr>
        </p:nvSpPr>
        <p:spPr/>
        <p:txBody>
          <a:bodyPr/>
          <a:lstStyle/>
          <a:p>
            <a:pPr algn="l"/>
            <a:r>
              <a:rPr kumimoji="0" lang="en-US" sz="4000" b="0" i="0" u="none" strike="noStrike" kern="1200" cap="none" spc="0" normalizeH="0" baseline="0" noProof="0" dirty="0">
                <a:ln>
                  <a:noFill/>
                </a:ln>
                <a:solidFill>
                  <a:srgbClr val="C00000"/>
                </a:solidFill>
                <a:effectLst/>
                <a:uLnTx/>
                <a:uFillTx/>
                <a:latin typeface="Arial" pitchFamily="34" charset="0"/>
                <a:ea typeface="+mj-ea"/>
                <a:cs typeface="Arial" pitchFamily="34" charset="0"/>
              </a:rPr>
              <a:t>Source code</a:t>
            </a:r>
            <a:endParaRPr lang="en-IN" dirty="0"/>
          </a:p>
        </p:txBody>
      </p:sp>
      <p:pic>
        <p:nvPicPr>
          <p:cNvPr id="7" name="Content Placeholder 6">
            <a:extLst>
              <a:ext uri="{FF2B5EF4-FFF2-40B4-BE49-F238E27FC236}">
                <a16:creationId xmlns:a16="http://schemas.microsoft.com/office/drawing/2014/main" id="{360F889C-3736-4635-8836-102279DEC447}"/>
              </a:ext>
            </a:extLst>
          </p:cNvPr>
          <p:cNvPicPr>
            <a:picLocks noGrp="1" noChangeAspect="1"/>
          </p:cNvPicPr>
          <p:nvPr>
            <p:ph idx="1"/>
          </p:nvPr>
        </p:nvPicPr>
        <p:blipFill rotWithShape="1">
          <a:blip r:embed="rId2"/>
          <a:srcRect r="43637"/>
          <a:stretch/>
        </p:blipFill>
        <p:spPr>
          <a:xfrm>
            <a:off x="457200" y="1371600"/>
            <a:ext cx="7924800" cy="3926264"/>
          </a:xfrm>
          <a:prstGeom prst="rect">
            <a:avLst/>
          </a:prstGeom>
        </p:spPr>
      </p:pic>
      <p:sp>
        <p:nvSpPr>
          <p:cNvPr id="4" name="Date Placeholder 3">
            <a:extLst>
              <a:ext uri="{FF2B5EF4-FFF2-40B4-BE49-F238E27FC236}">
                <a16:creationId xmlns:a16="http://schemas.microsoft.com/office/drawing/2014/main" id="{190A69DB-0A00-4533-9F06-60E1D29EBC46}"/>
              </a:ext>
            </a:extLst>
          </p:cNvPr>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a:extLst>
              <a:ext uri="{FF2B5EF4-FFF2-40B4-BE49-F238E27FC236}">
                <a16:creationId xmlns:a16="http://schemas.microsoft.com/office/drawing/2014/main" id="{98B2792B-0433-4A6D-8F24-1AFE9DAAB372}"/>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98B03DA2-8B4D-4A9C-8C2E-2124680BE212}"/>
              </a:ext>
            </a:extLst>
          </p:cNvPr>
          <p:cNvSpPr>
            <a:spLocks noGrp="1"/>
          </p:cNvSpPr>
          <p:nvPr>
            <p:ph type="sldNum" sz="quarter" idx="12"/>
          </p:nvPr>
        </p:nvSpPr>
        <p:spPr/>
        <p:txBody>
          <a:bodyPr/>
          <a:lstStyle/>
          <a:p>
            <a:fld id="{7B28076C-CE04-4A00-BFAA-A90EA8355859}" type="slidenum">
              <a:rPr lang="en-US" smtClean="0"/>
              <a:pPr/>
              <a:t>14</a:t>
            </a:fld>
            <a:endParaRPr lang="en-US"/>
          </a:p>
        </p:txBody>
      </p:sp>
      <p:sp>
        <p:nvSpPr>
          <p:cNvPr id="10" name="TextBox 9">
            <a:extLst>
              <a:ext uri="{FF2B5EF4-FFF2-40B4-BE49-F238E27FC236}">
                <a16:creationId xmlns:a16="http://schemas.microsoft.com/office/drawing/2014/main" id="{87A76D59-29A0-4A3F-B659-50DFBD888B9C}"/>
              </a:ext>
            </a:extLst>
          </p:cNvPr>
          <p:cNvSpPr txBox="1"/>
          <p:nvPr/>
        </p:nvSpPr>
        <p:spPr>
          <a:xfrm>
            <a:off x="914400" y="5715000"/>
            <a:ext cx="7315200" cy="369332"/>
          </a:xfrm>
          <a:prstGeom prst="rect">
            <a:avLst/>
          </a:prstGeom>
          <a:noFill/>
        </p:spPr>
        <p:txBody>
          <a:bodyPr wrap="square" rtlCol="0">
            <a:spAutoFit/>
          </a:bodyPr>
          <a:lstStyle/>
          <a:p>
            <a:r>
              <a:rPr lang="en-IN" dirty="0"/>
              <a:t>	6) Print x </a:t>
            </a:r>
            <a:r>
              <a:rPr lang="en-IN" dirty="0">
                <a:latin typeface="Arial" panose="020B0604020202020204" pitchFamily="34" charset="0"/>
                <a:cs typeface="Arial" panose="020B0604020202020204" pitchFamily="34" charset="0"/>
              </a:rPr>
              <a:t>value</a:t>
            </a:r>
          </a:p>
        </p:txBody>
      </p:sp>
    </p:spTree>
    <p:extLst>
      <p:ext uri="{BB962C8B-B14F-4D97-AF65-F5344CB8AC3E}">
        <p14:creationId xmlns:p14="http://schemas.microsoft.com/office/powerpoint/2010/main" val="2295921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CFF40-F70E-4CC9-B4DF-AC84DA73FE8F}"/>
              </a:ext>
            </a:extLst>
          </p:cNvPr>
          <p:cNvSpPr>
            <a:spLocks noGrp="1"/>
          </p:cNvSpPr>
          <p:nvPr>
            <p:ph type="title"/>
          </p:nvPr>
        </p:nvSpPr>
        <p:spPr/>
        <p:txBody>
          <a:bodyPr/>
          <a:lstStyle/>
          <a:p>
            <a:pPr algn="l"/>
            <a:r>
              <a:rPr kumimoji="0" lang="en-US" sz="4000" b="0" i="0" u="none" strike="noStrike" kern="1200" cap="none" spc="0" normalizeH="0" baseline="0" noProof="0" dirty="0">
                <a:ln>
                  <a:noFill/>
                </a:ln>
                <a:solidFill>
                  <a:srgbClr val="C00000"/>
                </a:solidFill>
                <a:effectLst/>
                <a:uLnTx/>
                <a:uFillTx/>
                <a:latin typeface="Arial" pitchFamily="34" charset="0"/>
                <a:ea typeface="+mj-ea"/>
                <a:cs typeface="Arial" pitchFamily="34" charset="0"/>
              </a:rPr>
              <a:t>Source code</a:t>
            </a:r>
            <a:endParaRPr lang="en-IN" dirty="0"/>
          </a:p>
        </p:txBody>
      </p:sp>
      <p:pic>
        <p:nvPicPr>
          <p:cNvPr id="7" name="Content Placeholder 6">
            <a:extLst>
              <a:ext uri="{FF2B5EF4-FFF2-40B4-BE49-F238E27FC236}">
                <a16:creationId xmlns:a16="http://schemas.microsoft.com/office/drawing/2014/main" id="{5ABFC57C-B4F0-459C-B44C-DEF874DD46E5}"/>
              </a:ext>
            </a:extLst>
          </p:cNvPr>
          <p:cNvPicPr>
            <a:picLocks noGrp="1" noChangeAspect="1"/>
          </p:cNvPicPr>
          <p:nvPr>
            <p:ph idx="1"/>
          </p:nvPr>
        </p:nvPicPr>
        <p:blipFill>
          <a:blip r:embed="rId2"/>
          <a:stretch>
            <a:fillRect/>
          </a:stretch>
        </p:blipFill>
        <p:spPr>
          <a:xfrm>
            <a:off x="494122" y="1480899"/>
            <a:ext cx="8229600" cy="3896201"/>
          </a:xfrm>
          <a:prstGeom prst="rect">
            <a:avLst/>
          </a:prstGeom>
        </p:spPr>
      </p:pic>
      <p:sp>
        <p:nvSpPr>
          <p:cNvPr id="4" name="Date Placeholder 3">
            <a:extLst>
              <a:ext uri="{FF2B5EF4-FFF2-40B4-BE49-F238E27FC236}">
                <a16:creationId xmlns:a16="http://schemas.microsoft.com/office/drawing/2014/main" id="{9140077C-7594-4B36-9E67-5AC3F852FF9F}"/>
              </a:ext>
            </a:extLst>
          </p:cNvPr>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a:extLst>
              <a:ext uri="{FF2B5EF4-FFF2-40B4-BE49-F238E27FC236}">
                <a16:creationId xmlns:a16="http://schemas.microsoft.com/office/drawing/2014/main" id="{D9EAAB60-C1E8-4EB6-972E-B1650112E658}"/>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63AFF120-044E-4F3C-A572-67DFCB7EDC35}"/>
              </a:ext>
            </a:extLst>
          </p:cNvPr>
          <p:cNvSpPr>
            <a:spLocks noGrp="1"/>
          </p:cNvSpPr>
          <p:nvPr>
            <p:ph type="sldNum" sz="quarter" idx="12"/>
          </p:nvPr>
        </p:nvSpPr>
        <p:spPr/>
        <p:txBody>
          <a:bodyPr/>
          <a:lstStyle/>
          <a:p>
            <a:fld id="{7B28076C-CE04-4A00-BFAA-A90EA8355859}" type="slidenum">
              <a:rPr lang="en-US" smtClean="0"/>
              <a:pPr/>
              <a:t>15</a:t>
            </a:fld>
            <a:endParaRPr lang="en-US"/>
          </a:p>
        </p:txBody>
      </p:sp>
      <p:sp>
        <p:nvSpPr>
          <p:cNvPr id="9" name="TextBox 8">
            <a:extLst>
              <a:ext uri="{FF2B5EF4-FFF2-40B4-BE49-F238E27FC236}">
                <a16:creationId xmlns:a16="http://schemas.microsoft.com/office/drawing/2014/main" id="{A90FCBEF-6AB9-499D-AA39-F2EAF571B2FA}"/>
              </a:ext>
            </a:extLst>
          </p:cNvPr>
          <p:cNvSpPr txBox="1"/>
          <p:nvPr/>
        </p:nvSpPr>
        <p:spPr>
          <a:xfrm>
            <a:off x="457200" y="5687558"/>
            <a:ext cx="8071340" cy="369332"/>
          </a:xfrm>
          <a:prstGeom prst="rect">
            <a:avLst/>
          </a:prstGeom>
          <a:noFill/>
        </p:spPr>
        <p:txBody>
          <a:bodyPr wrap="square">
            <a:spAutoFit/>
          </a:bodyPr>
          <a:lstStyle/>
          <a:p>
            <a:r>
              <a:rPr lang="en-US" dirty="0"/>
              <a:t>	7) print y value and get the final values of x</a:t>
            </a:r>
            <a:endParaRPr lang="en-IN" dirty="0"/>
          </a:p>
        </p:txBody>
      </p:sp>
    </p:spTree>
    <p:extLst>
      <p:ext uri="{BB962C8B-B14F-4D97-AF65-F5344CB8AC3E}">
        <p14:creationId xmlns:p14="http://schemas.microsoft.com/office/powerpoint/2010/main" val="1613390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E8A9D-EAA2-44FE-9576-FACCFF657FE4}"/>
              </a:ext>
            </a:extLst>
          </p:cNvPr>
          <p:cNvSpPr>
            <a:spLocks noGrp="1"/>
          </p:cNvSpPr>
          <p:nvPr>
            <p:ph type="title"/>
          </p:nvPr>
        </p:nvSpPr>
        <p:spPr/>
        <p:txBody>
          <a:bodyPr/>
          <a:lstStyle/>
          <a:p>
            <a:pPr algn="l"/>
            <a:r>
              <a:rPr kumimoji="0" lang="en-US" sz="4000" b="0" i="0" u="none" strike="noStrike" kern="1200" cap="none" spc="0" normalizeH="0" baseline="0" noProof="0" dirty="0">
                <a:ln>
                  <a:noFill/>
                </a:ln>
                <a:solidFill>
                  <a:srgbClr val="C00000"/>
                </a:solidFill>
                <a:effectLst/>
                <a:uLnTx/>
                <a:uFillTx/>
                <a:latin typeface="Arial" pitchFamily="34" charset="0"/>
                <a:ea typeface="+mj-ea"/>
                <a:cs typeface="Arial" pitchFamily="34" charset="0"/>
              </a:rPr>
              <a:t>Source code</a:t>
            </a:r>
            <a:endParaRPr lang="en-IN" dirty="0"/>
          </a:p>
        </p:txBody>
      </p:sp>
      <p:pic>
        <p:nvPicPr>
          <p:cNvPr id="7" name="Content Placeholder 6">
            <a:extLst>
              <a:ext uri="{FF2B5EF4-FFF2-40B4-BE49-F238E27FC236}">
                <a16:creationId xmlns:a16="http://schemas.microsoft.com/office/drawing/2014/main" id="{219A023C-F998-4ED7-969C-D850C8E32863}"/>
              </a:ext>
            </a:extLst>
          </p:cNvPr>
          <p:cNvPicPr>
            <a:picLocks noGrp="1" noChangeAspect="1"/>
          </p:cNvPicPr>
          <p:nvPr>
            <p:ph idx="1"/>
          </p:nvPr>
        </p:nvPicPr>
        <p:blipFill rotWithShape="1">
          <a:blip r:embed="rId2"/>
          <a:srcRect r="172" b="36670"/>
          <a:stretch/>
        </p:blipFill>
        <p:spPr>
          <a:xfrm>
            <a:off x="471340" y="1447800"/>
            <a:ext cx="8215460" cy="4038600"/>
          </a:xfrm>
          <a:prstGeom prst="rect">
            <a:avLst/>
          </a:prstGeom>
        </p:spPr>
      </p:pic>
      <p:sp>
        <p:nvSpPr>
          <p:cNvPr id="4" name="Date Placeholder 3">
            <a:extLst>
              <a:ext uri="{FF2B5EF4-FFF2-40B4-BE49-F238E27FC236}">
                <a16:creationId xmlns:a16="http://schemas.microsoft.com/office/drawing/2014/main" id="{75A0592B-D0E4-4D97-8F76-9DB9B2B488C7}"/>
              </a:ext>
            </a:extLst>
          </p:cNvPr>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a:extLst>
              <a:ext uri="{FF2B5EF4-FFF2-40B4-BE49-F238E27FC236}">
                <a16:creationId xmlns:a16="http://schemas.microsoft.com/office/drawing/2014/main" id="{8056B79A-8909-4B59-8247-633F884427E9}"/>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D99A3BAF-AE41-4C3D-94A4-5C074ADDD669}"/>
              </a:ext>
            </a:extLst>
          </p:cNvPr>
          <p:cNvSpPr>
            <a:spLocks noGrp="1"/>
          </p:cNvSpPr>
          <p:nvPr>
            <p:ph type="sldNum" sz="quarter" idx="12"/>
          </p:nvPr>
        </p:nvSpPr>
        <p:spPr/>
        <p:txBody>
          <a:bodyPr/>
          <a:lstStyle/>
          <a:p>
            <a:fld id="{7B28076C-CE04-4A00-BFAA-A90EA8355859}" type="slidenum">
              <a:rPr lang="en-US" smtClean="0"/>
              <a:pPr/>
              <a:t>16</a:t>
            </a:fld>
            <a:endParaRPr lang="en-US"/>
          </a:p>
        </p:txBody>
      </p:sp>
      <p:sp>
        <p:nvSpPr>
          <p:cNvPr id="9" name="TextBox 8">
            <a:extLst>
              <a:ext uri="{FF2B5EF4-FFF2-40B4-BE49-F238E27FC236}">
                <a16:creationId xmlns:a16="http://schemas.microsoft.com/office/drawing/2014/main" id="{2477C52A-F8CA-48BC-9913-5D9853112759}"/>
              </a:ext>
            </a:extLst>
          </p:cNvPr>
          <p:cNvSpPr txBox="1"/>
          <p:nvPr/>
        </p:nvSpPr>
        <p:spPr>
          <a:xfrm>
            <a:off x="482338" y="5638800"/>
            <a:ext cx="8215460" cy="369332"/>
          </a:xfrm>
          <a:prstGeom prst="rect">
            <a:avLst/>
          </a:prstGeom>
          <a:noFill/>
        </p:spPr>
        <p:txBody>
          <a:bodyPr wrap="square">
            <a:spAutoFit/>
          </a:bodyPr>
          <a:lstStyle/>
          <a:p>
            <a:r>
              <a:rPr lang="en-US" dirty="0"/>
              <a:t>8)import </a:t>
            </a:r>
            <a:r>
              <a:rPr lang="en-US" dirty="0">
                <a:latin typeface="Arial" panose="020B0604020202020204" pitchFamily="34" charset="0"/>
                <a:cs typeface="Arial" panose="020B0604020202020204" pitchFamily="34" charset="0"/>
              </a:rPr>
              <a:t>the</a:t>
            </a:r>
            <a:r>
              <a:rPr lang="en-US" dirty="0"/>
              <a:t> prediction models and get the accuracy of training data and test data</a:t>
            </a:r>
            <a:endParaRPr lang="en-IN" dirty="0"/>
          </a:p>
        </p:txBody>
      </p:sp>
    </p:spTree>
    <p:extLst>
      <p:ext uri="{BB962C8B-B14F-4D97-AF65-F5344CB8AC3E}">
        <p14:creationId xmlns:p14="http://schemas.microsoft.com/office/powerpoint/2010/main" val="428211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99FE4-64FB-4584-8654-1B5666ACD686}"/>
              </a:ext>
            </a:extLst>
          </p:cNvPr>
          <p:cNvSpPr>
            <a:spLocks noGrp="1"/>
          </p:cNvSpPr>
          <p:nvPr>
            <p:ph type="title"/>
          </p:nvPr>
        </p:nvSpPr>
        <p:spPr/>
        <p:txBody>
          <a:bodyPr/>
          <a:lstStyle/>
          <a:p>
            <a:pPr algn="l"/>
            <a:r>
              <a:rPr kumimoji="0" lang="en-US" sz="4000" b="0" i="0" u="none" strike="noStrike" kern="1200" cap="none" spc="0" normalizeH="0" baseline="0" noProof="0" dirty="0">
                <a:ln>
                  <a:noFill/>
                </a:ln>
                <a:solidFill>
                  <a:srgbClr val="C00000"/>
                </a:solidFill>
                <a:effectLst/>
                <a:uLnTx/>
                <a:uFillTx/>
                <a:latin typeface="Arial" pitchFamily="34" charset="0"/>
                <a:ea typeface="+mj-ea"/>
                <a:cs typeface="Arial" pitchFamily="34" charset="0"/>
              </a:rPr>
              <a:t>Source code</a:t>
            </a:r>
            <a:endParaRPr lang="en-IN" dirty="0"/>
          </a:p>
        </p:txBody>
      </p:sp>
      <p:pic>
        <p:nvPicPr>
          <p:cNvPr id="7" name="Content Placeholder 6">
            <a:extLst>
              <a:ext uri="{FF2B5EF4-FFF2-40B4-BE49-F238E27FC236}">
                <a16:creationId xmlns:a16="http://schemas.microsoft.com/office/drawing/2014/main" id="{B0A72BEE-93A1-46F5-B579-943FD6C10B7A}"/>
              </a:ext>
            </a:extLst>
          </p:cNvPr>
          <p:cNvPicPr>
            <a:picLocks noGrp="1" noChangeAspect="1"/>
          </p:cNvPicPr>
          <p:nvPr>
            <p:ph idx="1"/>
          </p:nvPr>
        </p:nvPicPr>
        <p:blipFill>
          <a:blip r:embed="rId2"/>
          <a:stretch>
            <a:fillRect/>
          </a:stretch>
        </p:blipFill>
        <p:spPr>
          <a:xfrm>
            <a:off x="457200" y="1371600"/>
            <a:ext cx="8229600" cy="4224099"/>
          </a:xfrm>
          <a:prstGeom prst="rect">
            <a:avLst/>
          </a:prstGeom>
        </p:spPr>
      </p:pic>
      <p:sp>
        <p:nvSpPr>
          <p:cNvPr id="4" name="Date Placeholder 3">
            <a:extLst>
              <a:ext uri="{FF2B5EF4-FFF2-40B4-BE49-F238E27FC236}">
                <a16:creationId xmlns:a16="http://schemas.microsoft.com/office/drawing/2014/main" id="{99A93FB8-CDEF-4BC4-9EB2-A0E87759F6D8}"/>
              </a:ext>
            </a:extLst>
          </p:cNvPr>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a:extLst>
              <a:ext uri="{FF2B5EF4-FFF2-40B4-BE49-F238E27FC236}">
                <a16:creationId xmlns:a16="http://schemas.microsoft.com/office/drawing/2014/main" id="{12EF9FC7-834A-433C-A421-800847756EA9}"/>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0B5C31A7-96DA-477C-9318-2DF1A8A61937}"/>
              </a:ext>
            </a:extLst>
          </p:cNvPr>
          <p:cNvSpPr>
            <a:spLocks noGrp="1"/>
          </p:cNvSpPr>
          <p:nvPr>
            <p:ph type="sldNum" sz="quarter" idx="12"/>
          </p:nvPr>
        </p:nvSpPr>
        <p:spPr/>
        <p:txBody>
          <a:bodyPr/>
          <a:lstStyle/>
          <a:p>
            <a:fld id="{7B28076C-CE04-4A00-BFAA-A90EA8355859}" type="slidenum">
              <a:rPr lang="en-US" smtClean="0"/>
              <a:pPr/>
              <a:t>17</a:t>
            </a:fld>
            <a:endParaRPr lang="en-US"/>
          </a:p>
        </p:txBody>
      </p:sp>
      <p:sp>
        <p:nvSpPr>
          <p:cNvPr id="9" name="TextBox 8">
            <a:extLst>
              <a:ext uri="{FF2B5EF4-FFF2-40B4-BE49-F238E27FC236}">
                <a16:creationId xmlns:a16="http://schemas.microsoft.com/office/drawing/2014/main" id="{5DA14367-5ABC-4A87-B32C-1091EFA9587B}"/>
              </a:ext>
            </a:extLst>
          </p:cNvPr>
          <p:cNvSpPr txBox="1"/>
          <p:nvPr/>
        </p:nvSpPr>
        <p:spPr>
          <a:xfrm>
            <a:off x="421849" y="5606692"/>
            <a:ext cx="82296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9)input the data and get the final output whether the patient has heart disease or not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0925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pPr/>
              <a:t>9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18</a:t>
            </a:fld>
            <a:endParaRPr lang="en-US"/>
          </a:p>
        </p:txBody>
      </p:sp>
      <p:sp>
        <p:nvSpPr>
          <p:cNvPr id="7" name="Title 1"/>
          <p:cNvSpPr>
            <a:spLocks noGrp="1"/>
          </p:cNvSpPr>
          <p:nvPr>
            <p:ph type="title"/>
          </p:nvPr>
        </p:nvSpPr>
        <p:spPr>
          <a:xfrm>
            <a:off x="441158" y="342900"/>
            <a:ext cx="8229600" cy="685800"/>
          </a:xfrm>
        </p:spPr>
        <p:txBody>
          <a:bodyPr>
            <a:normAutofit fontScale="90000"/>
          </a:bodyPr>
          <a:lstStyle/>
          <a:p>
            <a:pPr algn="l"/>
            <a:r>
              <a:rPr lang="en-US" dirty="0">
                <a:solidFill>
                  <a:srgbClr val="C00000"/>
                </a:solidFill>
                <a:latin typeface="Arial" pitchFamily="34" charset="0"/>
                <a:cs typeface="Arial" pitchFamily="34" charset="0"/>
              </a:rPr>
              <a:t>Results</a:t>
            </a:r>
          </a:p>
        </p:txBody>
      </p:sp>
      <p:sp>
        <p:nvSpPr>
          <p:cNvPr id="8" name="Content Placeholder 2"/>
          <p:cNvSpPr>
            <a:spLocks noGrp="1"/>
          </p:cNvSpPr>
          <p:nvPr>
            <p:ph idx="1"/>
          </p:nvPr>
        </p:nvSpPr>
        <p:spPr>
          <a:xfrm>
            <a:off x="457200" y="1588416"/>
            <a:ext cx="8305800" cy="4756150"/>
          </a:xfrm>
        </p:spPr>
        <p:txBody>
          <a:bodyPr>
            <a:normAutofit/>
          </a:bodyPr>
          <a:lstStyle/>
          <a:p>
            <a:r>
              <a:rPr lang="en-US" sz="2400" dirty="0">
                <a:latin typeface="Arial" panose="020B0604020202020204" pitchFamily="34" charset="0"/>
                <a:ea typeface="Lato"/>
                <a:cs typeface="Arial" panose="020B0604020202020204" pitchFamily="34" charset="0"/>
                <a:sym typeface="Lato"/>
              </a:rPr>
              <a:t>With the increasing number of deaths due to heart diseases, it has become mandatory to develop a system to predict heart diseases effectively and accurately. </a:t>
            </a:r>
          </a:p>
          <a:p>
            <a:r>
              <a:rPr lang="en-US" sz="2400" dirty="0">
                <a:latin typeface="Arial" panose="020B0604020202020204" pitchFamily="34" charset="0"/>
                <a:ea typeface="Lato"/>
                <a:cs typeface="Arial" panose="020B0604020202020204" pitchFamily="34" charset="0"/>
                <a:sym typeface="Lato"/>
              </a:rPr>
              <a:t>The motivation for the study was to find the most efficient ML algorithm for detection of heart diseases. </a:t>
            </a:r>
          </a:p>
          <a:p>
            <a:r>
              <a:rPr lang="en-US" sz="2400" dirty="0">
                <a:latin typeface="Arial" panose="020B0604020202020204" pitchFamily="34" charset="0"/>
                <a:ea typeface="Lato"/>
                <a:cs typeface="Arial" panose="020B0604020202020204" pitchFamily="34" charset="0"/>
                <a:sym typeface="Lato"/>
              </a:rPr>
              <a:t>This study sees the accuracy score of Logistic Regression algorithm for predicting heart disease using UCI machine learning repository dataset.</a:t>
            </a:r>
          </a:p>
          <a:p>
            <a:r>
              <a:rPr lang="en-US" sz="2400" dirty="0">
                <a:latin typeface="Arial" panose="020B0604020202020204" pitchFamily="34" charset="0"/>
                <a:ea typeface="Lato"/>
                <a:cs typeface="Arial" panose="020B0604020202020204" pitchFamily="34" charset="0"/>
                <a:sym typeface="Lato"/>
              </a:rPr>
              <a:t> The result of this study indicates that the </a:t>
            </a:r>
            <a:r>
              <a:rPr lang="en-US" sz="2400" dirty="0" err="1">
                <a:latin typeface="Arial" panose="020B0604020202020204" pitchFamily="34" charset="0"/>
                <a:ea typeface="Lato"/>
                <a:cs typeface="Arial" panose="020B0604020202020204" pitchFamily="34" charset="0"/>
                <a:sym typeface="Lato"/>
              </a:rPr>
              <a:t>Logestic</a:t>
            </a:r>
            <a:r>
              <a:rPr lang="en-US" sz="2400" dirty="0">
                <a:latin typeface="Arial" panose="020B0604020202020204" pitchFamily="34" charset="0"/>
                <a:ea typeface="Lato"/>
                <a:cs typeface="Arial" panose="020B0604020202020204" pitchFamily="34" charset="0"/>
                <a:sym typeface="Lato"/>
              </a:rPr>
              <a:t> regression  algorithm is the efficient algorithm with accuracy score of 85% for prediction of heart disease.</a:t>
            </a:r>
            <a:endParaRPr lang="en-IN" sz="2400" dirty="0">
              <a:latin typeface="Arial" panose="020B0604020202020204" pitchFamily="34" charset="0"/>
              <a:ea typeface="Lato"/>
              <a:cs typeface="Arial" panose="020B0604020202020204" pitchFamily="34" charset="0"/>
              <a:sym typeface="Lato"/>
            </a:endParaRPr>
          </a:p>
        </p:txBody>
      </p:sp>
    </p:spTree>
    <p:extLst>
      <p:ext uri="{BB962C8B-B14F-4D97-AF65-F5344CB8AC3E}">
        <p14:creationId xmlns:p14="http://schemas.microsoft.com/office/powerpoint/2010/main" val="1179251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32547" y="6356350"/>
            <a:ext cx="2133600" cy="365125"/>
          </a:xfrm>
        </p:spPr>
        <p:txBody>
          <a:bodyPr/>
          <a:lstStyle/>
          <a:p>
            <a:fld id="{F2AE96E4-D5C8-425D-96E7-CA40EBBFE28F}" type="datetime3">
              <a:rPr lang="en-US" smtClean="0"/>
              <a:pPr/>
              <a:t>9 April 2022</a:t>
            </a:fld>
            <a:endParaRPr lang="en-US"/>
          </a:p>
        </p:txBody>
      </p:sp>
      <p:sp>
        <p:nvSpPr>
          <p:cNvPr id="5" name="Footer Placeholder 4"/>
          <p:cNvSpPr>
            <a:spLocks noGrp="1"/>
          </p:cNvSpPr>
          <p:nvPr>
            <p:ph type="ftr" sz="quarter" idx="11"/>
          </p:nvPr>
        </p:nvSpPr>
        <p:spPr>
          <a:xfrm>
            <a:off x="3099547" y="6356350"/>
            <a:ext cx="2895600" cy="365125"/>
          </a:xfrm>
        </p:spPr>
        <p:txBody>
          <a:bodyPr/>
          <a:lstStyle/>
          <a:p>
            <a:r>
              <a:rPr lang="en-US"/>
              <a:t>Department of CSE</a:t>
            </a:r>
          </a:p>
        </p:txBody>
      </p:sp>
      <p:sp>
        <p:nvSpPr>
          <p:cNvPr id="6" name="Slide Number Placeholder 5"/>
          <p:cNvSpPr>
            <a:spLocks noGrp="1"/>
          </p:cNvSpPr>
          <p:nvPr>
            <p:ph type="sldNum" sz="quarter" idx="12"/>
          </p:nvPr>
        </p:nvSpPr>
        <p:spPr>
          <a:xfrm>
            <a:off x="6528547" y="6356350"/>
            <a:ext cx="2133600" cy="365125"/>
          </a:xfrm>
        </p:spPr>
        <p:txBody>
          <a:bodyPr/>
          <a:lstStyle/>
          <a:p>
            <a:fld id="{7B28076C-CE04-4A00-BFAA-A90EA8355859}" type="slidenum">
              <a:rPr lang="en-US" smtClean="0"/>
              <a:pPr/>
              <a:t>19</a:t>
            </a:fld>
            <a:endParaRPr lang="en-US"/>
          </a:p>
        </p:txBody>
      </p:sp>
      <p:sp>
        <p:nvSpPr>
          <p:cNvPr id="7" name="Title 1"/>
          <p:cNvSpPr txBox="1">
            <a:spLocks/>
          </p:cNvSpPr>
          <p:nvPr/>
        </p:nvSpPr>
        <p:spPr>
          <a:xfrm>
            <a:off x="432547" y="304800"/>
            <a:ext cx="82296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4000" dirty="0">
              <a:solidFill>
                <a:srgbClr val="C00000"/>
              </a:solidFill>
              <a:latin typeface="Arial" pitchFamily="34" charset="0"/>
              <a:cs typeface="Arial" pitchFamily="34" charset="0"/>
            </a:endParaRPr>
          </a:p>
          <a:p>
            <a:pPr algn="l"/>
            <a:r>
              <a:rPr lang="en-US" sz="4000" dirty="0">
                <a:solidFill>
                  <a:srgbClr val="C00000"/>
                </a:solidFill>
                <a:latin typeface="Arial" pitchFamily="34" charset="0"/>
                <a:cs typeface="Arial" pitchFamily="34" charset="0"/>
              </a:rPr>
              <a:t>References</a:t>
            </a:r>
            <a:br>
              <a:rPr lang="en-US" sz="4000" dirty="0">
                <a:latin typeface="Arial" pitchFamily="34" charset="0"/>
                <a:cs typeface="Arial" pitchFamily="34" charset="0"/>
              </a:rPr>
            </a:br>
            <a:endParaRPr lang="en-US" sz="4000" dirty="0">
              <a:latin typeface="Arial" pitchFamily="34" charset="0"/>
              <a:cs typeface="Arial" pitchFamily="34" charset="0"/>
            </a:endParaRPr>
          </a:p>
        </p:txBody>
      </p:sp>
      <p:sp>
        <p:nvSpPr>
          <p:cNvPr id="3" name="Content Placeholder 2">
            <a:extLst>
              <a:ext uri="{FF2B5EF4-FFF2-40B4-BE49-F238E27FC236}">
                <a16:creationId xmlns:a16="http://schemas.microsoft.com/office/drawing/2014/main" id="{2EF947B7-F3D0-4623-B724-3E6805D452D2}"/>
              </a:ext>
            </a:extLst>
          </p:cNvPr>
          <p:cNvSpPr>
            <a:spLocks noGrp="1"/>
          </p:cNvSpPr>
          <p:nvPr>
            <p:ph idx="1"/>
          </p:nvPr>
        </p:nvSpPr>
        <p:spPr>
          <a:xfrm>
            <a:off x="432547" y="1447800"/>
            <a:ext cx="8229600" cy="4800600"/>
          </a:xfrm>
        </p:spPr>
        <p:txBody>
          <a:bodyPr>
            <a:normAutofit/>
          </a:bodyPr>
          <a:lstStyle/>
          <a:p>
            <a:pPr lvl="0" algn="just" rtl="0">
              <a:spcBef>
                <a:spcPts val="0"/>
              </a:spcBef>
              <a:spcAft>
                <a:spcPts val="0"/>
              </a:spcAft>
            </a:pPr>
            <a:r>
              <a:rPr lang="en-US" sz="1600" dirty="0" err="1">
                <a:latin typeface="Arial" panose="020B0604020202020204" pitchFamily="34" charset="0"/>
                <a:cs typeface="Arial" panose="020B0604020202020204" pitchFamily="34" charset="0"/>
              </a:rPr>
              <a:t>Avinash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Golande</a:t>
            </a:r>
            <a:r>
              <a:rPr lang="en-US" sz="1600" dirty="0">
                <a:latin typeface="Arial" panose="020B0604020202020204" pitchFamily="34" charset="0"/>
                <a:cs typeface="Arial" panose="020B0604020202020204" pitchFamily="34" charset="0"/>
              </a:rPr>
              <a:t>, Pavan Kumar T, Heart Disease Prediction Using Effective Machine Learning Techniques, International Journal of Recent Technology and Engineering, Vol 8, pp.944-950,2019.</a:t>
            </a:r>
          </a:p>
          <a:p>
            <a:pPr lvl="0" algn="just" rtl="0">
              <a:spcBef>
                <a:spcPts val="0"/>
              </a:spcBef>
              <a:spcAft>
                <a:spcPts val="0"/>
              </a:spcAft>
            </a:pPr>
            <a:endParaRPr lang="en-US" sz="1600" dirty="0">
              <a:latin typeface="Arial" panose="020B0604020202020204" pitchFamily="34" charset="0"/>
              <a:cs typeface="Arial" panose="020B0604020202020204" pitchFamily="34" charset="0"/>
            </a:endParaRPr>
          </a:p>
          <a:p>
            <a:pPr lvl="0" algn="just" rtl="0">
              <a:spcBef>
                <a:spcPts val="0"/>
              </a:spcBef>
              <a:spcAft>
                <a:spcPts val="0"/>
              </a:spcAft>
            </a:pPr>
            <a:r>
              <a:rPr lang="en-US" sz="1600" dirty="0" err="1">
                <a:latin typeface="Arial" panose="020B0604020202020204" pitchFamily="34" charset="0"/>
                <a:cs typeface="Arial" panose="020B0604020202020204" pitchFamily="34" charset="0"/>
              </a:rPr>
              <a:t>T.Nagamani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S.Logeswari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B.Gomathy</a:t>
            </a:r>
            <a:r>
              <a:rPr lang="en-US" sz="1600" dirty="0">
                <a:latin typeface="Arial" panose="020B0604020202020204" pitchFamily="34" charset="0"/>
                <a:cs typeface="Arial" panose="020B0604020202020204" pitchFamily="34" charset="0"/>
              </a:rPr>
              <a:t>, Heart Disease Prediction using Data Mining with </a:t>
            </a:r>
            <a:r>
              <a:rPr lang="en-US" sz="1600" dirty="0" err="1">
                <a:latin typeface="Arial" panose="020B0604020202020204" pitchFamily="34" charset="0"/>
                <a:cs typeface="Arial" panose="020B0604020202020204" pitchFamily="34" charset="0"/>
              </a:rPr>
              <a:t>Mapreduce</a:t>
            </a:r>
            <a:r>
              <a:rPr lang="en-US" sz="1600" dirty="0">
                <a:latin typeface="Arial" panose="020B0604020202020204" pitchFamily="34" charset="0"/>
                <a:cs typeface="Arial" panose="020B0604020202020204" pitchFamily="34" charset="0"/>
              </a:rPr>
              <a:t> Algorithm, International Journal of Innovative Technology and Exploring Engineering (IJITEE) ISSN: 2278-3075, Volume-8 Issue-3, January 2019. </a:t>
            </a:r>
          </a:p>
          <a:p>
            <a:pPr lvl="0" algn="just" rtl="0">
              <a:spcBef>
                <a:spcPts val="0"/>
              </a:spcBef>
              <a:spcAft>
                <a:spcPts val="0"/>
              </a:spcAft>
            </a:pPr>
            <a:endParaRPr lang="en-US" sz="1600" dirty="0">
              <a:latin typeface="Arial" panose="020B0604020202020204" pitchFamily="34" charset="0"/>
              <a:cs typeface="Arial" panose="020B0604020202020204" pitchFamily="34" charset="0"/>
            </a:endParaRPr>
          </a:p>
          <a:p>
            <a:pPr lvl="0" algn="just" rtl="0">
              <a:spcBef>
                <a:spcPts val="0"/>
              </a:spcBef>
              <a:spcAft>
                <a:spcPts val="0"/>
              </a:spcAft>
            </a:pPr>
            <a:r>
              <a:rPr lang="en-US" sz="1600" dirty="0">
                <a:latin typeface="Arial" panose="020B0604020202020204" pitchFamily="34" charset="0"/>
                <a:cs typeface="Arial" panose="020B0604020202020204" pitchFamily="34" charset="0"/>
              </a:rPr>
              <a:t>Fahd Saleh Alotaibi, Implementation of Machine Learning Model to Predict Heart Failure Disease, (IJACSA) International Journal of Advanced Computer Science and Applications, Vol. 10, No. 6, 2019.</a:t>
            </a:r>
          </a:p>
          <a:p>
            <a:pPr lvl="0" algn="just" rtl="0">
              <a:spcBef>
                <a:spcPts val="0"/>
              </a:spcBef>
              <a:spcAft>
                <a:spcPts val="0"/>
              </a:spcAft>
            </a:pPr>
            <a:endParaRPr lang="en-US" sz="1600" dirty="0">
              <a:latin typeface="Arial" panose="020B0604020202020204" pitchFamily="34" charset="0"/>
              <a:cs typeface="Arial" panose="020B0604020202020204" pitchFamily="34" charset="0"/>
            </a:endParaRPr>
          </a:p>
          <a:p>
            <a:pPr lvl="0" algn="just" rtl="0">
              <a:spcBef>
                <a:spcPts val="0"/>
              </a:spcBef>
              <a:spcAft>
                <a:spcPts val="0"/>
              </a:spcAft>
            </a:pPr>
            <a:r>
              <a:rPr lang="en-US" sz="1600" dirty="0">
                <a:latin typeface="Arial" panose="020B0604020202020204" pitchFamily="34" charset="0"/>
                <a:cs typeface="Arial" panose="020B0604020202020204" pitchFamily="34" charset="0"/>
              </a:rPr>
              <a:t> Theresa </a:t>
            </a:r>
            <a:r>
              <a:rPr lang="en-US" sz="1600" dirty="0" err="1">
                <a:latin typeface="Arial" panose="020B0604020202020204" pitchFamily="34" charset="0"/>
                <a:cs typeface="Arial" panose="020B0604020202020204" pitchFamily="34" charset="0"/>
              </a:rPr>
              <a:t>Princy</a:t>
            </a:r>
            <a:r>
              <a:rPr lang="en-US" sz="1600" dirty="0">
                <a:latin typeface="Arial" panose="020B0604020202020204" pitchFamily="34" charset="0"/>
                <a:cs typeface="Arial" panose="020B0604020202020204" pitchFamily="34" charset="0"/>
              </a:rPr>
              <a:t> R,J. </a:t>
            </a:r>
            <a:r>
              <a:rPr lang="en-US" sz="1600" dirty="0" err="1">
                <a:latin typeface="Arial" panose="020B0604020202020204" pitchFamily="34" charset="0"/>
                <a:cs typeface="Arial" panose="020B0604020202020204" pitchFamily="34" charset="0"/>
              </a:rPr>
              <a:t>Thomas,Human</a:t>
            </a:r>
            <a:r>
              <a:rPr lang="en-US" sz="1600" dirty="0">
                <a:latin typeface="Arial" panose="020B0604020202020204" pitchFamily="34" charset="0"/>
                <a:cs typeface="Arial" panose="020B0604020202020204" pitchFamily="34" charset="0"/>
              </a:rPr>
              <a:t> heart Disease Prediction System using Data Mining Techniques, International Conference on Circuit Power and Computing Technologies,Bangalore,2016.</a:t>
            </a:r>
          </a:p>
          <a:p>
            <a:pPr lvl="0" algn="just" rtl="0">
              <a:spcBef>
                <a:spcPts val="0"/>
              </a:spcBef>
              <a:spcAft>
                <a:spcPts val="0"/>
              </a:spcAft>
            </a:pPr>
            <a:endParaRPr lang="en-US" sz="1600" dirty="0">
              <a:latin typeface="Arial" panose="020B0604020202020204" pitchFamily="34" charset="0"/>
              <a:cs typeface="Arial" panose="020B0604020202020204" pitchFamily="34" charset="0"/>
            </a:endParaRPr>
          </a:p>
          <a:p>
            <a:pPr lvl="0" algn="just" rtl="0">
              <a:spcBef>
                <a:spcPts val="0"/>
              </a:spcBef>
              <a:spcAft>
                <a:spcPts val="0"/>
              </a:spcAft>
            </a:pPr>
            <a:r>
              <a:rPr lang="en-US" sz="1600" dirty="0">
                <a:latin typeface="Arial" panose="020B0604020202020204" pitchFamily="34" charset="0"/>
                <a:cs typeface="Arial" panose="020B0604020202020204" pitchFamily="34" charset="0"/>
              </a:rPr>
              <a:t>Nagaraj M </a:t>
            </a:r>
            <a:r>
              <a:rPr lang="en-US" sz="1600" dirty="0" err="1">
                <a:latin typeface="Arial" panose="020B0604020202020204" pitchFamily="34" charset="0"/>
                <a:cs typeface="Arial" panose="020B0604020202020204" pitchFamily="34" charset="0"/>
              </a:rPr>
              <a:t>Lutimath,Chethan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C,Basavaraj</a:t>
            </a:r>
            <a:r>
              <a:rPr lang="en-US" sz="1600" dirty="0">
                <a:latin typeface="Arial" panose="020B0604020202020204" pitchFamily="34" charset="0"/>
                <a:cs typeface="Arial" panose="020B0604020202020204" pitchFamily="34" charset="0"/>
              </a:rPr>
              <a:t> S </a:t>
            </a:r>
            <a:r>
              <a:rPr lang="en-US" sz="1600" dirty="0" err="1">
                <a:latin typeface="Arial" panose="020B0604020202020204" pitchFamily="34" charset="0"/>
                <a:cs typeface="Arial" panose="020B0604020202020204" pitchFamily="34" charset="0"/>
              </a:rPr>
              <a:t>Pol.,Prediction</a:t>
            </a:r>
            <a:r>
              <a:rPr lang="en-US" sz="1600" dirty="0">
                <a:latin typeface="Arial" panose="020B0604020202020204" pitchFamily="34" charset="0"/>
                <a:cs typeface="Arial" panose="020B0604020202020204" pitchFamily="34" charset="0"/>
              </a:rPr>
              <a:t> Of Heart Disease using Machine Learning, International journal Of Recent Technology and Engineering,8,(2S10), pp 474-477, 2019.</a:t>
            </a:r>
          </a:p>
          <a:p>
            <a:pPr lvl="0" algn="just" rtl="0">
              <a:spcBef>
                <a:spcPts val="0"/>
              </a:spcBef>
              <a:spcAft>
                <a:spcPts val="0"/>
              </a:spcAft>
            </a:pPr>
            <a:endParaRPr lang="en-US" sz="1600" dirty="0">
              <a:latin typeface="Arial" panose="020B0604020202020204" pitchFamily="34" charset="0"/>
              <a:cs typeface="Arial" panose="020B0604020202020204" pitchFamily="34" charset="0"/>
            </a:endParaRPr>
          </a:p>
          <a:p>
            <a:pPr lvl="0" algn="just" rtl="0">
              <a:spcBef>
                <a:spcPts val="0"/>
              </a:spcBef>
              <a:spcAft>
                <a:spcPts val="0"/>
              </a:spcAft>
            </a:pP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9194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609600" y="1447800"/>
            <a:ext cx="8229600" cy="4908550"/>
          </a:xfrm>
        </p:spPr>
        <p:txBody>
          <a:bodyPr>
            <a:noAutofit/>
          </a:bodyPr>
          <a:lstStyle/>
          <a:p>
            <a:pPr>
              <a:spcBef>
                <a:spcPts val="0"/>
              </a:spcBef>
            </a:pPr>
            <a:r>
              <a:rPr lang="en-IN" sz="1800" b="1" u="sng" dirty="0">
                <a:latin typeface="Arial" panose="020B0604020202020204" pitchFamily="34" charset="0"/>
                <a:cs typeface="Arial" panose="020B0604020202020204" pitchFamily="34" charset="0"/>
              </a:rPr>
              <a:t>Course Certificate</a:t>
            </a:r>
          </a:p>
          <a:p>
            <a:pPr>
              <a:spcBef>
                <a:spcPts val="1600"/>
              </a:spcBef>
            </a:pPr>
            <a:r>
              <a:rPr lang="en-IN" sz="1800" b="1" u="sng" dirty="0">
                <a:latin typeface="Arial" panose="020B0604020202020204" pitchFamily="34" charset="0"/>
                <a:cs typeface="Arial" panose="020B0604020202020204" pitchFamily="34" charset="0"/>
              </a:rPr>
              <a:t>Introduction</a:t>
            </a:r>
          </a:p>
          <a:p>
            <a:pPr>
              <a:spcBef>
                <a:spcPts val="1600"/>
              </a:spcBef>
            </a:pPr>
            <a:r>
              <a:rPr lang="en-IN" sz="1800" b="1" u="sng" dirty="0">
                <a:latin typeface="Arial" panose="020B0604020202020204" pitchFamily="34" charset="0"/>
                <a:cs typeface="Arial" panose="020B0604020202020204" pitchFamily="34" charset="0"/>
              </a:rPr>
              <a:t>Hardware and software requirements</a:t>
            </a:r>
          </a:p>
          <a:p>
            <a:pPr>
              <a:spcBef>
                <a:spcPts val="1600"/>
              </a:spcBef>
            </a:pPr>
            <a:r>
              <a:rPr lang="en-IN" sz="1800" b="1" u="sng" dirty="0">
                <a:latin typeface="Arial" panose="020B0604020202020204" pitchFamily="34" charset="0"/>
                <a:cs typeface="Arial" panose="020B0604020202020204" pitchFamily="34" charset="0"/>
              </a:rPr>
              <a:t>Objectives</a:t>
            </a:r>
          </a:p>
          <a:p>
            <a:pPr>
              <a:spcBef>
                <a:spcPts val="1600"/>
              </a:spcBef>
            </a:pPr>
            <a:r>
              <a:rPr lang="en-IN" sz="1800" b="1" u="sng" dirty="0">
                <a:latin typeface="Arial" panose="020B0604020202020204" pitchFamily="34" charset="0"/>
                <a:cs typeface="Arial" panose="020B0604020202020204" pitchFamily="34" charset="0"/>
              </a:rPr>
              <a:t>Ideation map</a:t>
            </a:r>
          </a:p>
          <a:p>
            <a:pPr>
              <a:spcBef>
                <a:spcPts val="1600"/>
              </a:spcBef>
            </a:pPr>
            <a:r>
              <a:rPr lang="en-IN" sz="1800" b="1" u="sng" dirty="0">
                <a:latin typeface="Arial" panose="020B0604020202020204" pitchFamily="34" charset="0"/>
                <a:cs typeface="Arial" panose="020B0604020202020204" pitchFamily="34" charset="0"/>
              </a:rPr>
              <a:t>Project Implementation</a:t>
            </a:r>
          </a:p>
          <a:p>
            <a:pPr>
              <a:spcBef>
                <a:spcPts val="1600"/>
              </a:spcBef>
            </a:pPr>
            <a:r>
              <a:rPr lang="en-IN" sz="1800" b="1" u="sng" dirty="0">
                <a:latin typeface="Arial" panose="020B0604020202020204" pitchFamily="34" charset="0"/>
                <a:cs typeface="Arial" panose="020B0604020202020204" pitchFamily="34" charset="0"/>
              </a:rPr>
              <a:t>Methodology</a:t>
            </a:r>
          </a:p>
          <a:p>
            <a:pPr>
              <a:spcBef>
                <a:spcPts val="1600"/>
              </a:spcBef>
            </a:pPr>
            <a:r>
              <a:rPr lang="en-IN" sz="1800" b="1" u="sng" dirty="0">
                <a:latin typeface="Arial" panose="020B0604020202020204" pitchFamily="34" charset="0"/>
                <a:cs typeface="Arial" panose="020B0604020202020204" pitchFamily="34" charset="0"/>
              </a:rPr>
              <a:t>Source Code</a:t>
            </a:r>
          </a:p>
          <a:p>
            <a:pPr>
              <a:spcBef>
                <a:spcPts val="1600"/>
              </a:spcBef>
            </a:pPr>
            <a:r>
              <a:rPr lang="en-IN" sz="1800" b="1" u="sng" dirty="0">
                <a:latin typeface="Arial" panose="020B0604020202020204" pitchFamily="34" charset="0"/>
                <a:cs typeface="Arial" panose="020B0604020202020204" pitchFamily="34" charset="0"/>
              </a:rPr>
              <a:t>Results</a:t>
            </a:r>
          </a:p>
          <a:p>
            <a:pPr>
              <a:spcBef>
                <a:spcPts val="1600"/>
              </a:spcBef>
              <a:spcAft>
                <a:spcPts val="1600"/>
              </a:spcAft>
            </a:pPr>
            <a:r>
              <a:rPr lang="en-IN" sz="1800" b="1" u="sng" dirty="0">
                <a:latin typeface="Arial" panose="020B0604020202020204" pitchFamily="34" charset="0"/>
                <a:cs typeface="Arial" panose="020B0604020202020204" pitchFamily="34" charset="0"/>
              </a:rPr>
              <a:t>References</a:t>
            </a:r>
            <a:endParaRPr lang="en-IN" sz="1800" b="1"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DBA50EAB-41BE-44C5-8B3C-E8577D7CCC37}" type="datetime3">
              <a:rPr lang="en-US" smtClean="0"/>
              <a:pPr/>
              <a:t>9 April 2022</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anose="020B0604020202020204" pitchFamily="34" charset="0"/>
                <a:cs typeface="Arial" pitchFamily="34" charset="0"/>
              </a:rPr>
              <a:t>Course Certificate</a:t>
            </a:r>
          </a:p>
        </p:txBody>
      </p:sp>
      <p:sp>
        <p:nvSpPr>
          <p:cNvPr id="7" name="Date Placeholder 6"/>
          <p:cNvSpPr>
            <a:spLocks noGrp="1"/>
          </p:cNvSpPr>
          <p:nvPr>
            <p:ph type="dt" sz="half" idx="10"/>
          </p:nvPr>
        </p:nvSpPr>
        <p:spPr/>
        <p:txBody>
          <a:bodyPr/>
          <a:lstStyle/>
          <a:p>
            <a:fld id="{34BF8381-4334-4BCF-A228-57F83149AF87}" type="datetime3">
              <a:rPr lang="en-US" smtClean="0"/>
              <a:pPr/>
              <a:t>9 April 2022</a:t>
            </a:fld>
            <a:endParaRPr lang="en-US" dirty="0"/>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3</a:t>
            </a:fld>
            <a:endParaRPr lang="en-US"/>
          </a:p>
        </p:txBody>
      </p:sp>
    </p:spTree>
    <p:extLst>
      <p:ext uri="{BB962C8B-B14F-4D97-AF65-F5344CB8AC3E}">
        <p14:creationId xmlns:p14="http://schemas.microsoft.com/office/powerpoint/2010/main" val="390525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anose="020B0604020202020204" pitchFamily="34" charset="0"/>
                <a:cs typeface="Arial" pitchFamily="34" charset="0"/>
              </a:rPr>
              <a:t>Introduction</a:t>
            </a:r>
          </a:p>
        </p:txBody>
      </p:sp>
      <p:sp>
        <p:nvSpPr>
          <p:cNvPr id="6" name="Content Placeholder 2"/>
          <p:cNvSpPr txBox="1">
            <a:spLocks/>
          </p:cNvSpPr>
          <p:nvPr/>
        </p:nvSpPr>
        <p:spPr>
          <a:xfrm>
            <a:off x="457200" y="1447800"/>
            <a:ext cx="8305800" cy="480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v"/>
            </a:pPr>
            <a:endParaRPr lang="en-US" dirty="0">
              <a:latin typeface="Arial" panose="020B0604020202020204" pitchFamily="34" charset="0"/>
              <a:cs typeface="Arial" panose="020B0604020202020204" pitchFamily="34" charset="0"/>
            </a:endParaRPr>
          </a:p>
        </p:txBody>
      </p:sp>
      <p:sp>
        <p:nvSpPr>
          <p:cNvPr id="7" name="Date Placeholder 6"/>
          <p:cNvSpPr>
            <a:spLocks noGrp="1"/>
          </p:cNvSpPr>
          <p:nvPr>
            <p:ph type="dt" sz="half" idx="10"/>
          </p:nvPr>
        </p:nvSpPr>
        <p:spPr/>
        <p:txBody>
          <a:bodyPr/>
          <a:lstStyle/>
          <a:p>
            <a:fld id="{34BF8381-4334-4BCF-A228-57F83149AF87}" type="datetime3">
              <a:rPr lang="en-US" smtClean="0"/>
              <a:pPr/>
              <a:t>9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
        <p:nvSpPr>
          <p:cNvPr id="10" name="TextBox 9">
            <a:extLst>
              <a:ext uri="{FF2B5EF4-FFF2-40B4-BE49-F238E27FC236}">
                <a16:creationId xmlns:a16="http://schemas.microsoft.com/office/drawing/2014/main" id="{BCAB1713-D682-4A1B-ABE6-823D130AAB3F}"/>
              </a:ext>
            </a:extLst>
          </p:cNvPr>
          <p:cNvSpPr txBox="1"/>
          <p:nvPr/>
        </p:nvSpPr>
        <p:spPr>
          <a:xfrm>
            <a:off x="533400" y="4025205"/>
            <a:ext cx="8153400" cy="1384995"/>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The final output of my work will be to predict accurately with few tests and attributes the presence of heart disease</a:t>
            </a:r>
            <a:r>
              <a:rPr lang="en-US" sz="2800" dirty="0"/>
              <a:t>.</a:t>
            </a:r>
            <a:endParaRPr lang="en-IN" sz="2800" dirty="0"/>
          </a:p>
        </p:txBody>
      </p:sp>
      <p:sp>
        <p:nvSpPr>
          <p:cNvPr id="11" name="TextBox 10">
            <a:extLst>
              <a:ext uri="{FF2B5EF4-FFF2-40B4-BE49-F238E27FC236}">
                <a16:creationId xmlns:a16="http://schemas.microsoft.com/office/drawing/2014/main" id="{926822B7-5985-42F8-ABEE-0725A92985E0}"/>
              </a:ext>
            </a:extLst>
          </p:cNvPr>
          <p:cNvSpPr txBox="1"/>
          <p:nvPr/>
        </p:nvSpPr>
        <p:spPr>
          <a:xfrm>
            <a:off x="685800" y="1339850"/>
            <a:ext cx="7924800" cy="2677656"/>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Heart disease can be managed effectively with a combination of lifestyle changes, medicine and, in some cases, surgery. With the right treatment, the symptoms of heart disease can be reduced and the functioning of the heart improved. </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525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Hardware and Software Requirements</a:t>
            </a:r>
          </a:p>
        </p:txBody>
      </p:sp>
      <p:sp>
        <p:nvSpPr>
          <p:cNvPr id="6" name="Content Placeholder 2"/>
          <p:cNvSpPr txBox="1">
            <a:spLocks/>
          </p:cNvSpPr>
          <p:nvPr/>
        </p:nvSpPr>
        <p:spPr>
          <a:xfrm>
            <a:off x="457200" y="1447800"/>
            <a:ext cx="8305800" cy="480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v"/>
            </a:pPr>
            <a:endParaRPr lang="en-US" dirty="0">
              <a:latin typeface="Arial" panose="020B0604020202020204" pitchFamily="34" charset="0"/>
              <a:cs typeface="Arial" panose="020B0604020202020204" pitchFamily="34" charset="0"/>
            </a:endParaRPr>
          </a:p>
        </p:txBody>
      </p:sp>
      <p:sp>
        <p:nvSpPr>
          <p:cNvPr id="7" name="Date Placeholder 6"/>
          <p:cNvSpPr>
            <a:spLocks noGrp="1"/>
          </p:cNvSpPr>
          <p:nvPr>
            <p:ph type="dt" sz="half" idx="10"/>
          </p:nvPr>
        </p:nvSpPr>
        <p:spPr/>
        <p:txBody>
          <a:bodyPr/>
          <a:lstStyle/>
          <a:p>
            <a:fld id="{34BF8381-4334-4BCF-A228-57F83149AF87}" type="datetime3">
              <a:rPr lang="en-US" smtClean="0"/>
              <a:pPr/>
              <a:t>9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5</a:t>
            </a:fld>
            <a:endParaRPr lang="en-US"/>
          </a:p>
        </p:txBody>
      </p:sp>
      <p:sp>
        <p:nvSpPr>
          <p:cNvPr id="3" name="TextBox 2">
            <a:extLst>
              <a:ext uri="{FF2B5EF4-FFF2-40B4-BE49-F238E27FC236}">
                <a16:creationId xmlns:a16="http://schemas.microsoft.com/office/drawing/2014/main" id="{4CFA5DD6-D56B-4F6E-BB98-11202D76BE2C}"/>
              </a:ext>
            </a:extLst>
          </p:cNvPr>
          <p:cNvSpPr txBox="1"/>
          <p:nvPr/>
        </p:nvSpPr>
        <p:spPr>
          <a:xfrm>
            <a:off x="609600" y="1447800"/>
            <a:ext cx="7924800" cy="5693866"/>
          </a:xfrm>
          <a:prstGeom prst="rect">
            <a:avLst/>
          </a:prstGeom>
          <a:noFill/>
        </p:spPr>
        <p:txBody>
          <a:bodyPr wrap="square" rtlCol="0">
            <a:spAutoFit/>
          </a:bodyPr>
          <a:lstStyle/>
          <a:p>
            <a:pPr algn="just"/>
            <a:r>
              <a:rPr lang="en-US" sz="2800" dirty="0">
                <a:latin typeface="Arial" panose="020B0604020202020204" pitchFamily="34" charset="0"/>
                <a:ea typeface="Lato"/>
                <a:cs typeface="Arial" panose="020B0604020202020204" pitchFamily="34" charset="0"/>
                <a:sym typeface="Lato"/>
              </a:rPr>
              <a:t>SOFTWARE</a:t>
            </a:r>
          </a:p>
          <a:p>
            <a:pPr algn="just"/>
            <a:endParaRPr lang="en-US" sz="2800" dirty="0">
              <a:latin typeface="Arial" panose="020B0604020202020204" pitchFamily="34" charset="0"/>
              <a:ea typeface="Lato"/>
              <a:cs typeface="Arial" panose="020B0604020202020204" pitchFamily="34" charset="0"/>
              <a:sym typeface="Lato"/>
            </a:endParaRPr>
          </a:p>
          <a:p>
            <a:pPr marL="457200" indent="-457200" algn="just">
              <a:buFont typeface="Arial" panose="020B0604020202020204" pitchFamily="34" charset="0"/>
              <a:buChar char="•"/>
            </a:pPr>
            <a:r>
              <a:rPr lang="en-US" sz="2800" dirty="0">
                <a:latin typeface="Arial" panose="020B0604020202020204" pitchFamily="34" charset="0"/>
                <a:ea typeface="Lato"/>
                <a:cs typeface="Arial" panose="020B0604020202020204" pitchFamily="34" charset="0"/>
                <a:sym typeface="Lato"/>
              </a:rPr>
              <a:t>Operating System: Windows</a:t>
            </a:r>
          </a:p>
          <a:p>
            <a:pPr marL="457200" indent="-457200" algn="just">
              <a:buFont typeface="Arial" panose="020B0604020202020204" pitchFamily="34" charset="0"/>
              <a:buChar char="•"/>
            </a:pPr>
            <a:r>
              <a:rPr lang="en-US" sz="2800" dirty="0">
                <a:latin typeface="Arial" panose="020B0604020202020204" pitchFamily="34" charset="0"/>
                <a:ea typeface="Lato"/>
                <a:cs typeface="Arial" panose="020B0604020202020204" pitchFamily="34" charset="0"/>
                <a:sym typeface="Lato"/>
              </a:rPr>
              <a:t>Coding Language: Python 3.7</a:t>
            </a:r>
          </a:p>
          <a:p>
            <a:pPr algn="just"/>
            <a:endParaRPr lang="en-US" sz="2800" dirty="0">
              <a:latin typeface="Arial" panose="020B0604020202020204" pitchFamily="34" charset="0"/>
              <a:ea typeface="Lato"/>
              <a:cs typeface="Arial" panose="020B0604020202020204" pitchFamily="34" charset="0"/>
              <a:sym typeface="Lato"/>
            </a:endParaRPr>
          </a:p>
          <a:p>
            <a:pPr algn="just"/>
            <a:r>
              <a:rPr lang="en-US" sz="2800" dirty="0">
                <a:latin typeface="Arial" panose="020B0604020202020204" pitchFamily="34" charset="0"/>
                <a:ea typeface="Lato"/>
                <a:cs typeface="Arial" panose="020B0604020202020204" pitchFamily="34" charset="0"/>
                <a:sym typeface="Lato"/>
              </a:rPr>
              <a:t>HARDWARE</a:t>
            </a:r>
          </a:p>
          <a:p>
            <a:pPr algn="just"/>
            <a:endParaRPr lang="en-US" sz="2800" dirty="0">
              <a:latin typeface="Arial" panose="020B0604020202020204" pitchFamily="34" charset="0"/>
              <a:ea typeface="Lato"/>
              <a:cs typeface="Arial" panose="020B0604020202020204" pitchFamily="34" charset="0"/>
              <a:sym typeface="Lato"/>
            </a:endParaRPr>
          </a:p>
          <a:p>
            <a:pPr algn="just"/>
            <a:r>
              <a:rPr lang="en-US" sz="2800" dirty="0">
                <a:latin typeface="Arial" panose="020B0604020202020204" pitchFamily="34" charset="0"/>
                <a:ea typeface="Lato"/>
                <a:cs typeface="Arial" panose="020B0604020202020204" pitchFamily="34" charset="0"/>
                <a:sym typeface="Lato"/>
              </a:rPr>
              <a:t>•	Processor – Intel core i5</a:t>
            </a:r>
          </a:p>
          <a:p>
            <a:pPr algn="just"/>
            <a:r>
              <a:rPr lang="en-US" sz="2800" dirty="0">
                <a:latin typeface="Arial" panose="020B0604020202020204" pitchFamily="34" charset="0"/>
                <a:ea typeface="Lato"/>
                <a:cs typeface="Arial" panose="020B0604020202020204" pitchFamily="34" charset="0"/>
                <a:sym typeface="Lato"/>
              </a:rPr>
              <a:t>•	Speed – 1.19 GHz</a:t>
            </a:r>
          </a:p>
          <a:p>
            <a:pPr algn="just"/>
            <a:r>
              <a:rPr lang="en-US" sz="2800" dirty="0">
                <a:latin typeface="Arial" panose="020B0604020202020204" pitchFamily="34" charset="0"/>
                <a:ea typeface="Lato"/>
                <a:cs typeface="Arial" panose="020B0604020202020204" pitchFamily="34" charset="0"/>
                <a:sym typeface="Lato"/>
              </a:rPr>
              <a:t>•	RAM - 512 MB (min)</a:t>
            </a:r>
          </a:p>
          <a:p>
            <a:pPr algn="just"/>
            <a:endParaRPr lang="en-US" sz="2800" dirty="0">
              <a:latin typeface="Arial" panose="020B0604020202020204" pitchFamily="34" charset="0"/>
              <a:ea typeface="Lato"/>
              <a:cs typeface="Arial" panose="020B0604020202020204" pitchFamily="34" charset="0"/>
              <a:sym typeface="Lato"/>
            </a:endParaRPr>
          </a:p>
          <a:p>
            <a:pPr marL="457200" indent="-457200" algn="just">
              <a:buFont typeface="Arial" panose="020B0604020202020204" pitchFamily="34" charset="0"/>
              <a:buChar char="•"/>
            </a:pPr>
            <a:endParaRPr lang="en-US" sz="2800" dirty="0">
              <a:latin typeface="Arial" panose="020B0604020202020204" pitchFamily="34" charset="0"/>
              <a:ea typeface="Lato"/>
              <a:cs typeface="Arial" panose="020B0604020202020204" pitchFamily="34" charset="0"/>
              <a:sym typeface="Lato"/>
            </a:endParaRPr>
          </a:p>
          <a:p>
            <a:pPr marL="457200" indent="-457200" algn="just">
              <a:buFont typeface="Arial" panose="020B0604020202020204" pitchFamily="34" charset="0"/>
              <a:buChar char="•"/>
            </a:pPr>
            <a:endParaRPr lang="en-IN" sz="2800" dirty="0">
              <a:latin typeface="Arial" panose="020B0604020202020204" pitchFamily="34" charset="0"/>
              <a:ea typeface="Lato"/>
              <a:cs typeface="Arial" panose="020B0604020202020204" pitchFamily="34" charset="0"/>
              <a:sym typeface="Lato"/>
            </a:endParaRPr>
          </a:p>
        </p:txBody>
      </p:sp>
    </p:spTree>
    <p:extLst>
      <p:ext uri="{BB962C8B-B14F-4D97-AF65-F5344CB8AC3E}">
        <p14:creationId xmlns:p14="http://schemas.microsoft.com/office/powerpoint/2010/main" val="4109587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pPr/>
              <a:t>9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6</a:t>
            </a:fld>
            <a:endParaRPr lang="en-US"/>
          </a:p>
        </p:txBody>
      </p:sp>
      <p:sp>
        <p:nvSpPr>
          <p:cNvPr id="10" name="Title 1"/>
          <p:cNvSpPr>
            <a:spLocks noGrp="1"/>
          </p:cNvSpPr>
          <p:nvPr>
            <p:ph type="title"/>
          </p:nvPr>
        </p:nvSpPr>
        <p:spPr>
          <a:xfrm>
            <a:off x="495300" y="381000"/>
            <a:ext cx="8229600" cy="655638"/>
          </a:xfrm>
        </p:spPr>
        <p:txBody>
          <a:bodyPr>
            <a:normAutofit fontScale="90000"/>
          </a:bodyPr>
          <a:lstStyle/>
          <a:p>
            <a:pPr algn="l"/>
            <a:r>
              <a:rPr lang="en-US" dirty="0">
                <a:solidFill>
                  <a:srgbClr val="C00000"/>
                </a:solidFill>
                <a:latin typeface="Arial" pitchFamily="34" charset="0"/>
                <a:cs typeface="Arial" pitchFamily="34" charset="0"/>
              </a:rPr>
              <a:t>Objectives</a:t>
            </a:r>
          </a:p>
        </p:txBody>
      </p:sp>
      <p:sp>
        <p:nvSpPr>
          <p:cNvPr id="11" name="Content Placeholder 2"/>
          <p:cNvSpPr>
            <a:spLocks noGrp="1"/>
          </p:cNvSpPr>
          <p:nvPr>
            <p:ph idx="1"/>
          </p:nvPr>
        </p:nvSpPr>
        <p:spPr>
          <a:xfrm>
            <a:off x="533400" y="1752600"/>
            <a:ext cx="8153400" cy="4724400"/>
          </a:xfrm>
        </p:spPr>
        <p:txBody>
          <a:bodyPr>
            <a:normAutofit/>
          </a:bodyPr>
          <a:lstStyle/>
          <a:p>
            <a:pPr algn="just"/>
            <a:r>
              <a:rPr lang="en-US" sz="2800" dirty="0">
                <a:latin typeface="Arial" panose="020B0604020202020204" pitchFamily="34" charset="0"/>
                <a:ea typeface="Roboto"/>
                <a:cs typeface="Arial" panose="020B0604020202020204" pitchFamily="34" charset="0"/>
                <a:sym typeface="Roboto"/>
              </a:rPr>
              <a:t>The main objective of this research is to develop a heart prediction system.</a:t>
            </a:r>
          </a:p>
          <a:p>
            <a:pPr algn="just"/>
            <a:r>
              <a:rPr lang="en-US" sz="2800" dirty="0">
                <a:latin typeface="Arial" panose="020B0604020202020204" pitchFamily="34" charset="0"/>
                <a:ea typeface="Roboto"/>
                <a:cs typeface="Arial" panose="020B0604020202020204" pitchFamily="34" charset="0"/>
                <a:sym typeface="Roboto"/>
              </a:rPr>
              <a:t> The Heart Disease Prediction System(HDPS) predicts the likelihood of patients getting heart disease.</a:t>
            </a:r>
          </a:p>
          <a:p>
            <a:pPr algn="just"/>
            <a:r>
              <a:rPr lang="en-US" sz="2800" dirty="0">
                <a:latin typeface="Arial" panose="020B0604020202020204" pitchFamily="34" charset="0"/>
                <a:ea typeface="Roboto"/>
                <a:cs typeface="Arial" panose="020B0604020202020204" pitchFamily="34" charset="0"/>
                <a:sym typeface="Roboto"/>
              </a:rPr>
              <a:t>The overall objective of my work will be to predict accurately with few tests and attributes the presence of heart disease.</a:t>
            </a:r>
          </a:p>
          <a:p>
            <a:pPr algn="just"/>
            <a:endParaRPr lang="en-IN" sz="2800" dirty="0">
              <a:latin typeface="Arial" panose="020B0604020202020204" pitchFamily="34" charset="0"/>
              <a:ea typeface="Roboto"/>
              <a:cs typeface="Arial" panose="020B0604020202020204" pitchFamily="34" charset="0"/>
              <a:sym typeface="Roboto"/>
            </a:endParaRPr>
          </a:p>
        </p:txBody>
      </p:sp>
    </p:spTree>
    <p:extLst>
      <p:ext uri="{BB962C8B-B14F-4D97-AF65-F5344CB8AC3E}">
        <p14:creationId xmlns:p14="http://schemas.microsoft.com/office/powerpoint/2010/main" val="3185972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30106A-D64C-4B85-9F30-8CF68746E9AD}" type="datetime3">
              <a:rPr lang="en-US" smtClean="0"/>
              <a:pPr/>
              <a:t>9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7</a:t>
            </a:fld>
            <a:endParaRPr lang="en-US"/>
          </a:p>
        </p:txBody>
      </p:sp>
      <p:sp>
        <p:nvSpPr>
          <p:cNvPr id="8" name="Title 1"/>
          <p:cNvSpPr>
            <a:spLocks noGrp="1"/>
          </p:cNvSpPr>
          <p:nvPr>
            <p:ph type="title"/>
          </p:nvPr>
        </p:nvSpPr>
        <p:spPr>
          <a:xfrm>
            <a:off x="381000" y="381000"/>
            <a:ext cx="8229600" cy="609600"/>
          </a:xfrm>
        </p:spPr>
        <p:txBody>
          <a:bodyPr>
            <a:normAutofit fontScale="90000"/>
          </a:bodyPr>
          <a:lstStyle/>
          <a:p>
            <a:pPr algn="l"/>
            <a:r>
              <a:rPr lang="en-US" dirty="0">
                <a:solidFill>
                  <a:srgbClr val="C00000"/>
                </a:solidFill>
                <a:latin typeface="Arial" pitchFamily="34" charset="0"/>
                <a:cs typeface="Arial" pitchFamily="34" charset="0"/>
              </a:rPr>
              <a:t>Ideation Map</a:t>
            </a:r>
            <a:endParaRPr lang="en-US" dirty="0">
              <a:solidFill>
                <a:srgbClr val="C00000"/>
              </a:solidFill>
            </a:endParaRPr>
          </a:p>
        </p:txBody>
      </p:sp>
      <p:pic>
        <p:nvPicPr>
          <p:cNvPr id="2" name="Picture 1">
            <a:extLst>
              <a:ext uri="{FF2B5EF4-FFF2-40B4-BE49-F238E27FC236}">
                <a16:creationId xmlns:a16="http://schemas.microsoft.com/office/drawing/2014/main" id="{2E65900A-CF2E-4DDD-8D83-DC04B9C7261E}"/>
              </a:ext>
            </a:extLst>
          </p:cNvPr>
          <p:cNvPicPr>
            <a:picLocks noChangeAspect="1"/>
          </p:cNvPicPr>
          <p:nvPr/>
        </p:nvPicPr>
        <p:blipFill>
          <a:blip r:embed="rId3"/>
          <a:stretch>
            <a:fillRect/>
          </a:stretch>
        </p:blipFill>
        <p:spPr>
          <a:xfrm>
            <a:off x="790472" y="1600200"/>
            <a:ext cx="7410655" cy="4410074"/>
          </a:xfrm>
          <a:prstGeom prst="rect">
            <a:avLst/>
          </a:prstGeom>
        </p:spPr>
      </p:pic>
    </p:spTree>
    <p:extLst>
      <p:ext uri="{BB962C8B-B14F-4D97-AF65-F5344CB8AC3E}">
        <p14:creationId xmlns:p14="http://schemas.microsoft.com/office/powerpoint/2010/main" val="3978552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7879-CAC6-4417-9AAD-AF5183BBA9A8}"/>
              </a:ext>
            </a:extLst>
          </p:cNvPr>
          <p:cNvSpPr>
            <a:spLocks noGrp="1"/>
          </p:cNvSpPr>
          <p:nvPr>
            <p:ph type="title"/>
          </p:nvPr>
        </p:nvSpPr>
        <p:spPr/>
        <p:txBody>
          <a:bodyPr/>
          <a:lstStyle/>
          <a:p>
            <a:pPr algn="l"/>
            <a:r>
              <a:rPr lang="en-IN" dirty="0">
                <a:solidFill>
                  <a:srgbClr val="C00000"/>
                </a:solidFill>
              </a:rPr>
              <a:t>Project Implementation</a:t>
            </a:r>
          </a:p>
        </p:txBody>
      </p:sp>
      <p:sp>
        <p:nvSpPr>
          <p:cNvPr id="3" name="Content Placeholder 2">
            <a:extLst>
              <a:ext uri="{FF2B5EF4-FFF2-40B4-BE49-F238E27FC236}">
                <a16:creationId xmlns:a16="http://schemas.microsoft.com/office/drawing/2014/main" id="{25B70A42-52DB-4CA8-B749-B9CFB7CD0239}"/>
              </a:ext>
            </a:extLst>
          </p:cNvPr>
          <p:cNvSpPr>
            <a:spLocks noGrp="1"/>
          </p:cNvSpPr>
          <p:nvPr>
            <p:ph idx="1"/>
          </p:nvPr>
        </p:nvSpPr>
        <p:spPr>
          <a:xfrm>
            <a:off x="433633" y="1342534"/>
            <a:ext cx="8229600" cy="4876800"/>
          </a:xfrm>
        </p:spPr>
        <p:txBody>
          <a:bodyPr>
            <a:normAutofit fontScale="70000" lnSpcReduction="20000"/>
          </a:bodyPr>
          <a:lstStyle/>
          <a:p>
            <a:pPr>
              <a:lnSpc>
                <a:spcPct val="120000"/>
              </a:lnSpc>
            </a:pPr>
            <a:r>
              <a:rPr lang="en-US" dirty="0">
                <a:latin typeface="Arial" panose="020B0604020202020204" pitchFamily="34" charset="0"/>
                <a:cs typeface="Arial" panose="020B0604020202020204" pitchFamily="34" charset="0"/>
              </a:rPr>
              <a:t>The working of the system starts with the collection of data and selecting the important attributes. Then the required data is pre-processed into the required format.</a:t>
            </a:r>
          </a:p>
          <a:p>
            <a:pPr>
              <a:lnSpc>
                <a:spcPct val="120000"/>
              </a:lnSpc>
            </a:pPr>
            <a:r>
              <a:rPr lang="en-US" dirty="0">
                <a:latin typeface="Arial" panose="020B0604020202020204" pitchFamily="34" charset="0"/>
                <a:cs typeface="Arial" panose="020B0604020202020204" pitchFamily="34" charset="0"/>
              </a:rPr>
              <a:t>The data is then divided into two parts training and testing data. The algorithms are applied and the model is trained using the training data. The accuracy of the system is obtained by testing the system using the testing data. This system is implemented using the following modules.</a:t>
            </a:r>
          </a:p>
          <a:p>
            <a:pPr marL="0" indent="0">
              <a:lnSpc>
                <a:spcPct val="120000"/>
              </a:lnSpc>
              <a:buNone/>
            </a:pPr>
            <a:r>
              <a:rPr lang="en-US" dirty="0">
                <a:latin typeface="Arial" panose="020B0604020202020204" pitchFamily="34" charset="0"/>
                <a:cs typeface="Arial" panose="020B0604020202020204" pitchFamily="34" charset="0"/>
              </a:rPr>
              <a:t> 	1.) Collection of Dataset</a:t>
            </a:r>
          </a:p>
          <a:p>
            <a:pPr marL="0" indent="0">
              <a:lnSpc>
                <a:spcPct val="120000"/>
              </a:lnSpc>
              <a:buNone/>
            </a:pPr>
            <a:r>
              <a:rPr lang="en-US" dirty="0">
                <a:latin typeface="Arial" panose="020B0604020202020204" pitchFamily="34" charset="0"/>
                <a:cs typeface="Arial" panose="020B0604020202020204" pitchFamily="34" charset="0"/>
              </a:rPr>
              <a:t>	2.) Selection of attributes</a:t>
            </a:r>
          </a:p>
          <a:p>
            <a:pPr marL="0" indent="0">
              <a:lnSpc>
                <a:spcPct val="120000"/>
              </a:lnSpc>
              <a:buNone/>
            </a:pPr>
            <a:r>
              <a:rPr lang="en-US" dirty="0">
                <a:latin typeface="Arial" panose="020B0604020202020204" pitchFamily="34" charset="0"/>
                <a:cs typeface="Arial" panose="020B0604020202020204" pitchFamily="34" charset="0"/>
              </a:rPr>
              <a:t>	3.) Data Pre-Processing</a:t>
            </a:r>
          </a:p>
          <a:p>
            <a:pPr marL="0" indent="0">
              <a:lnSpc>
                <a:spcPct val="120000"/>
              </a:lnSpc>
              <a:buNone/>
            </a:pPr>
            <a:r>
              <a:rPr lang="en-US" dirty="0">
                <a:latin typeface="Arial" panose="020B0604020202020204" pitchFamily="34" charset="0"/>
                <a:cs typeface="Arial" panose="020B0604020202020204" pitchFamily="34" charset="0"/>
              </a:rPr>
              <a:t>	4.) Balancing of Data</a:t>
            </a:r>
          </a:p>
          <a:p>
            <a:pPr marL="0" indent="0">
              <a:lnSpc>
                <a:spcPct val="120000"/>
              </a:lnSpc>
              <a:buNone/>
            </a:pPr>
            <a:r>
              <a:rPr lang="en-US" dirty="0">
                <a:latin typeface="Arial" panose="020B0604020202020204" pitchFamily="34" charset="0"/>
                <a:cs typeface="Arial" panose="020B0604020202020204" pitchFamily="34" charset="0"/>
              </a:rPr>
              <a:t>	5.) Disease Prediction</a:t>
            </a:r>
          </a:p>
          <a:p>
            <a:endParaRPr lang="en-IN" dirty="0"/>
          </a:p>
        </p:txBody>
      </p:sp>
      <p:sp>
        <p:nvSpPr>
          <p:cNvPr id="4" name="Date Placeholder 3">
            <a:extLst>
              <a:ext uri="{FF2B5EF4-FFF2-40B4-BE49-F238E27FC236}">
                <a16:creationId xmlns:a16="http://schemas.microsoft.com/office/drawing/2014/main" id="{47C08262-B8DD-43AA-B1D4-E7C4489A2B7B}"/>
              </a:ext>
            </a:extLst>
          </p:cNvPr>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a:extLst>
              <a:ext uri="{FF2B5EF4-FFF2-40B4-BE49-F238E27FC236}">
                <a16:creationId xmlns:a16="http://schemas.microsoft.com/office/drawing/2014/main" id="{09C264F6-8597-4E48-A67A-57327252F8AF}"/>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FBAA026C-4D33-417B-BFCB-07B70A8E1B52}"/>
              </a:ext>
            </a:extLst>
          </p:cNvPr>
          <p:cNvSpPr>
            <a:spLocks noGrp="1"/>
          </p:cNvSpPr>
          <p:nvPr>
            <p:ph type="sldNum" sz="quarter" idx="12"/>
          </p:nvPr>
        </p:nvSpPr>
        <p:spPr/>
        <p:txBody>
          <a:bodyPr/>
          <a:lstStyle/>
          <a:p>
            <a:fld id="{7B28076C-CE04-4A00-BFAA-A90EA8355859}" type="slidenum">
              <a:rPr lang="en-US" smtClean="0"/>
              <a:pPr/>
              <a:t>8</a:t>
            </a:fld>
            <a:endParaRPr lang="en-US"/>
          </a:p>
        </p:txBody>
      </p:sp>
    </p:spTree>
    <p:extLst>
      <p:ext uri="{BB962C8B-B14F-4D97-AF65-F5344CB8AC3E}">
        <p14:creationId xmlns:p14="http://schemas.microsoft.com/office/powerpoint/2010/main" val="18955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1BBFE-3AB2-46CA-9FE6-186A8F259A85}"/>
              </a:ext>
            </a:extLst>
          </p:cNvPr>
          <p:cNvSpPr>
            <a:spLocks noGrp="1"/>
          </p:cNvSpPr>
          <p:nvPr>
            <p:ph type="title"/>
          </p:nvPr>
        </p:nvSpPr>
        <p:spPr/>
        <p:txBody>
          <a:bodyPr/>
          <a:lstStyle/>
          <a:p>
            <a:pPr algn="l"/>
            <a:r>
              <a:rPr lang="en-IN" dirty="0">
                <a:solidFill>
                  <a:srgbClr val="C00000"/>
                </a:solidFill>
              </a:rPr>
              <a:t>Methodology</a:t>
            </a:r>
          </a:p>
        </p:txBody>
      </p:sp>
      <p:sp>
        <p:nvSpPr>
          <p:cNvPr id="3" name="Content Placeholder 2">
            <a:extLst>
              <a:ext uri="{FF2B5EF4-FFF2-40B4-BE49-F238E27FC236}">
                <a16:creationId xmlns:a16="http://schemas.microsoft.com/office/drawing/2014/main" id="{868363B3-5FB1-4134-A038-2D53B1C132D8}"/>
              </a:ext>
            </a:extLst>
          </p:cNvPr>
          <p:cNvSpPr>
            <a:spLocks noGrp="1"/>
          </p:cNvSpPr>
          <p:nvPr>
            <p:ph idx="1"/>
          </p:nvPr>
        </p:nvSpPr>
        <p:spPr>
          <a:xfrm>
            <a:off x="457200" y="1371600"/>
            <a:ext cx="8229600" cy="4984750"/>
          </a:xfrm>
        </p:spPr>
        <p:txBody>
          <a:bodyPr>
            <a:normAutofit/>
          </a:bodyPr>
          <a:lstStyle/>
          <a:p>
            <a:r>
              <a:rPr lang="en-US" sz="2600" dirty="0">
                <a:latin typeface="Arial" panose="020B0604020202020204" pitchFamily="34" charset="0"/>
                <a:cs typeface="Arial" panose="020B0604020202020204" pitchFamily="34" charset="0"/>
              </a:rPr>
              <a:t>Machine learning is the study of computer algorithms that improve automatically through experience.</a:t>
            </a:r>
          </a:p>
          <a:p>
            <a:r>
              <a:rPr lang="en-US" sz="2600" dirty="0">
                <a:latin typeface="Arial" panose="020B0604020202020204" pitchFamily="34" charset="0"/>
                <a:cs typeface="Arial" panose="020B0604020202020204" pitchFamily="34" charset="0"/>
              </a:rPr>
              <a:t>Usage of machine learning algorithm which is Logistic Regression is used to predict the heart disease.</a:t>
            </a:r>
          </a:p>
          <a:p>
            <a:r>
              <a:rPr lang="en-US" sz="2600" dirty="0">
                <a:latin typeface="Arial" panose="020B0604020202020204" pitchFamily="34" charset="0"/>
                <a:cs typeface="Arial" panose="020B0604020202020204" pitchFamily="34" charset="0"/>
              </a:rPr>
              <a:t>Logistic regression is one of the most popular Machine Learning algorithms, which comes under the Supervised Learning technique. It is used for predicting the categorical dependent variable using a given set of independent variables.</a:t>
            </a:r>
            <a:endParaRPr lang="en-IN" sz="26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0839A2A0-8C81-4283-9B3B-06D626B2EA2D}"/>
              </a:ext>
            </a:extLst>
          </p:cNvPr>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a:extLst>
              <a:ext uri="{FF2B5EF4-FFF2-40B4-BE49-F238E27FC236}">
                <a16:creationId xmlns:a16="http://schemas.microsoft.com/office/drawing/2014/main" id="{C9AFB4E7-5FB4-4044-B4E2-01F5F98EF9F1}"/>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983CFF67-CBB2-4C67-B595-3D54C8371A63}"/>
              </a:ext>
            </a:extLst>
          </p:cNvPr>
          <p:cNvSpPr>
            <a:spLocks noGrp="1"/>
          </p:cNvSpPr>
          <p:nvPr>
            <p:ph type="sldNum" sz="quarter" idx="12"/>
          </p:nvPr>
        </p:nvSpPr>
        <p:spPr/>
        <p:txBody>
          <a:bodyPr/>
          <a:lstStyle/>
          <a:p>
            <a:fld id="{7B28076C-CE04-4A00-BFAA-A90EA8355859}" type="slidenum">
              <a:rPr lang="en-US" smtClean="0"/>
              <a:pPr/>
              <a:t>9</a:t>
            </a:fld>
            <a:endParaRPr lang="en-US"/>
          </a:p>
        </p:txBody>
      </p:sp>
    </p:spTree>
    <p:extLst>
      <p:ext uri="{BB962C8B-B14F-4D97-AF65-F5344CB8AC3E}">
        <p14:creationId xmlns:p14="http://schemas.microsoft.com/office/powerpoint/2010/main" val="351406468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467</TotalTime>
  <Words>891</Words>
  <Application>Microsoft Office PowerPoint</Application>
  <PresentationFormat>On-screen Show (4:3)</PresentationFormat>
  <Paragraphs>141</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Wingdings</vt:lpstr>
      <vt:lpstr>Custom Design</vt:lpstr>
      <vt:lpstr> </vt:lpstr>
      <vt:lpstr>Presentation Outline</vt:lpstr>
      <vt:lpstr>PowerPoint Presentation</vt:lpstr>
      <vt:lpstr>PowerPoint Presentation</vt:lpstr>
      <vt:lpstr>PowerPoint Presentation</vt:lpstr>
      <vt:lpstr>Objectives</vt:lpstr>
      <vt:lpstr>Ideation Map</vt:lpstr>
      <vt:lpstr>Project Implementation</vt:lpstr>
      <vt:lpstr>Methodology</vt:lpstr>
      <vt:lpstr>Source code</vt:lpstr>
      <vt:lpstr>Source code</vt:lpstr>
      <vt:lpstr>Source code</vt:lpstr>
      <vt:lpstr>Source code</vt:lpstr>
      <vt:lpstr>Source code</vt:lpstr>
      <vt:lpstr>Source code</vt:lpstr>
      <vt:lpstr>Source code</vt:lpstr>
      <vt:lpstr>Source code</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SambaSivaRao Chapalamadugu</cp:lastModifiedBy>
  <cp:revision>68</cp:revision>
  <dcterms:created xsi:type="dcterms:W3CDTF">2019-11-06T07:48:53Z</dcterms:created>
  <dcterms:modified xsi:type="dcterms:W3CDTF">2022-04-09T19:35:54Z</dcterms:modified>
</cp:coreProperties>
</file>