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56" r:id="rId2"/>
    <p:sldId id="275" r:id="rId3"/>
    <p:sldId id="257" r:id="rId4"/>
    <p:sldId id="258" r:id="rId5"/>
    <p:sldId id="280" r:id="rId6"/>
    <p:sldId id="272" r:id="rId7"/>
    <p:sldId id="259" r:id="rId8"/>
    <p:sldId id="261" r:id="rId9"/>
    <p:sldId id="273" r:id="rId10"/>
    <p:sldId id="263" r:id="rId11"/>
    <p:sldId id="274" r:id="rId12"/>
    <p:sldId id="264" r:id="rId13"/>
    <p:sldId id="278" r:id="rId14"/>
    <p:sldId id="285" r:id="rId15"/>
    <p:sldId id="286" r:id="rId16"/>
    <p:sldId id="287" r:id="rId17"/>
    <p:sldId id="288" r:id="rId18"/>
    <p:sldId id="281" r:id="rId19"/>
    <p:sldId id="282" r:id="rId20"/>
    <p:sldId id="283" r:id="rId21"/>
    <p:sldId id="284" r:id="rId22"/>
    <p:sldId id="277" r:id="rId23"/>
    <p:sldId id="269" r:id="rId24"/>
    <p:sldId id="271" r:id="rId25"/>
    <p:sldId id="270" r:id="rId26"/>
    <p:sldId id="267" r:id="rId27"/>
  </p:sldIdLst>
  <p:sldSz cx="9144000" cy="5143500" type="screen16x9"/>
  <p:notesSz cx="6858000" cy="9144000"/>
  <p:embeddedFontLst>
    <p:embeddedFont>
      <p:font typeface="Roboto"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08" autoAdjust="0"/>
    <p:restoredTop sz="92545" autoAdjust="0"/>
  </p:normalViewPr>
  <p:slideViewPr>
    <p:cSldViewPr>
      <p:cViewPr>
        <p:scale>
          <a:sx n="99" d="100"/>
          <a:sy n="99" d="100"/>
        </p:scale>
        <p:origin x="-768"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748397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736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lt1"/>
                </a:solidFill>
                <a:latin typeface="Roboto"/>
                <a:ea typeface="Roboto"/>
                <a:cs typeface="Roboto"/>
                <a:sym typeface="Roboto"/>
              </a:defRPr>
            </a:lvl1pPr>
            <a:lvl2pPr lvl="1" algn="r">
              <a:spcBef>
                <a:spcPts val="0"/>
              </a:spcBef>
              <a:buNone/>
              <a:defRPr sz="1000">
                <a:solidFill>
                  <a:schemeClr val="lt1"/>
                </a:solidFill>
                <a:latin typeface="Roboto"/>
                <a:ea typeface="Roboto"/>
                <a:cs typeface="Roboto"/>
                <a:sym typeface="Roboto"/>
              </a:defRPr>
            </a:lvl2pPr>
            <a:lvl3pPr lvl="2" algn="r">
              <a:spcBef>
                <a:spcPts val="0"/>
              </a:spcBef>
              <a:buNone/>
              <a:defRPr sz="1000">
                <a:solidFill>
                  <a:schemeClr val="lt1"/>
                </a:solidFill>
                <a:latin typeface="Roboto"/>
                <a:ea typeface="Roboto"/>
                <a:cs typeface="Roboto"/>
                <a:sym typeface="Roboto"/>
              </a:defRPr>
            </a:lvl3pPr>
            <a:lvl4pPr lvl="3" algn="r">
              <a:spcBef>
                <a:spcPts val="0"/>
              </a:spcBef>
              <a:buNone/>
              <a:defRPr sz="1000">
                <a:solidFill>
                  <a:schemeClr val="lt1"/>
                </a:solidFill>
                <a:latin typeface="Roboto"/>
                <a:ea typeface="Roboto"/>
                <a:cs typeface="Roboto"/>
                <a:sym typeface="Roboto"/>
              </a:defRPr>
            </a:lvl4pPr>
            <a:lvl5pPr lvl="4" algn="r">
              <a:spcBef>
                <a:spcPts val="0"/>
              </a:spcBef>
              <a:buNone/>
              <a:defRPr sz="1000">
                <a:solidFill>
                  <a:schemeClr val="lt1"/>
                </a:solidFill>
                <a:latin typeface="Roboto"/>
                <a:ea typeface="Roboto"/>
                <a:cs typeface="Roboto"/>
                <a:sym typeface="Roboto"/>
              </a:defRPr>
            </a:lvl5pPr>
            <a:lvl6pPr lvl="5" algn="r">
              <a:spcBef>
                <a:spcPts val="0"/>
              </a:spcBef>
              <a:buNone/>
              <a:defRPr sz="1000">
                <a:solidFill>
                  <a:schemeClr val="lt1"/>
                </a:solidFill>
                <a:latin typeface="Roboto"/>
                <a:ea typeface="Roboto"/>
                <a:cs typeface="Roboto"/>
                <a:sym typeface="Roboto"/>
              </a:defRPr>
            </a:lvl6pPr>
            <a:lvl7pPr lvl="6" algn="r">
              <a:spcBef>
                <a:spcPts val="0"/>
              </a:spcBef>
              <a:buNone/>
              <a:defRPr sz="1000">
                <a:solidFill>
                  <a:schemeClr val="lt1"/>
                </a:solidFill>
                <a:latin typeface="Roboto"/>
                <a:ea typeface="Roboto"/>
                <a:cs typeface="Roboto"/>
                <a:sym typeface="Roboto"/>
              </a:defRPr>
            </a:lvl7pPr>
            <a:lvl8pPr lvl="7" algn="r">
              <a:spcBef>
                <a:spcPts val="0"/>
              </a:spcBef>
              <a:buNone/>
              <a:defRPr sz="1000">
                <a:solidFill>
                  <a:schemeClr val="lt1"/>
                </a:solidFill>
                <a:latin typeface="Roboto"/>
                <a:ea typeface="Roboto"/>
                <a:cs typeface="Roboto"/>
                <a:sym typeface="Roboto"/>
              </a:defRPr>
            </a:lvl8pPr>
            <a:lvl9pPr lvl="8" algn="r">
              <a:spcBef>
                <a:spcPts val="0"/>
              </a:spcBef>
              <a:buNone/>
              <a:defRPr sz="1000">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mstcindia.co.in/TenderEntry/tender_auction_Vizag.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228600" y="1123950"/>
            <a:ext cx="8222100" cy="838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spcBef>
                <a:spcPts val="0"/>
              </a:spcBef>
              <a:spcAft>
                <a:spcPts val="0"/>
              </a:spcAft>
              <a:buNone/>
            </a:pPr>
            <a:r>
              <a:rPr lang="en" sz="3000" dirty="0" smtClean="0"/>
              <a:t>                  WEIGH AND PAY SYSTEM</a:t>
            </a:r>
            <a:endParaRPr sz="3000" dirty="0"/>
          </a:p>
        </p:txBody>
      </p:sp>
      <p:sp>
        <p:nvSpPr>
          <p:cNvPr id="86" name="Shape 86"/>
          <p:cNvSpPr txBox="1">
            <a:spLocks noGrp="1"/>
          </p:cNvSpPr>
          <p:nvPr>
            <p:ph type="subTitle" idx="1"/>
          </p:nvPr>
        </p:nvSpPr>
        <p:spPr>
          <a:xfrm>
            <a:off x="598100" y="2715955"/>
            <a:ext cx="8222100" cy="20100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sz="1800" dirty="0"/>
              <a:t>  </a:t>
            </a:r>
            <a:r>
              <a:rPr lang="en" sz="1800" b="1" dirty="0" smtClean="0"/>
              <a:t>TEAM GUIDE : </a:t>
            </a:r>
            <a:r>
              <a:rPr lang="en" sz="1800" dirty="0" smtClean="0"/>
              <a:t>ATCHYUTA RAO                        </a:t>
            </a:r>
            <a:endParaRPr sz="1800" dirty="0"/>
          </a:p>
          <a:p>
            <a:pPr marL="0" lvl="0" indent="0" algn="ctr" rtl="0">
              <a:spcBef>
                <a:spcPts val="0"/>
              </a:spcBef>
              <a:spcAft>
                <a:spcPts val="0"/>
              </a:spcAft>
              <a:buNone/>
            </a:pPr>
            <a:r>
              <a:rPr lang="en" sz="1800" dirty="0"/>
              <a:t>                                                    </a:t>
            </a:r>
            <a:endParaRPr lang="en" sz="1800" dirty="0" smtClean="0"/>
          </a:p>
          <a:p>
            <a:pPr marL="0" lvl="0" indent="0" algn="ctr" rtl="0">
              <a:spcBef>
                <a:spcPts val="0"/>
              </a:spcBef>
              <a:spcAft>
                <a:spcPts val="0"/>
              </a:spcAft>
              <a:buNone/>
            </a:pPr>
            <a:r>
              <a:rPr lang="en" sz="1800" b="1" dirty="0"/>
              <a:t> </a:t>
            </a:r>
            <a:r>
              <a:rPr lang="en" sz="1800" b="1" dirty="0" smtClean="0"/>
              <a:t>                                                   TEAM </a:t>
            </a:r>
            <a:r>
              <a:rPr lang="en" sz="1800" b="1" dirty="0"/>
              <a:t>MEMBERS:</a:t>
            </a:r>
            <a:endParaRPr sz="1800" b="1" dirty="0"/>
          </a:p>
          <a:p>
            <a:pPr marL="0" lvl="0" indent="0" algn="ctr" rtl="0">
              <a:spcBef>
                <a:spcPts val="0"/>
              </a:spcBef>
              <a:spcAft>
                <a:spcPts val="0"/>
              </a:spcAft>
              <a:buNone/>
            </a:pPr>
            <a:r>
              <a:rPr lang="en" sz="1800" dirty="0"/>
              <a:t>                                                                         </a:t>
            </a:r>
            <a:r>
              <a:rPr lang="en" sz="1800" dirty="0" smtClean="0"/>
              <a:t>M.PRAVEEN </a:t>
            </a:r>
            <a:r>
              <a:rPr lang="en" sz="1800" dirty="0"/>
              <a:t>(146C1A0544)</a:t>
            </a:r>
            <a:endParaRPr sz="1800" dirty="0"/>
          </a:p>
          <a:p>
            <a:pPr marL="0" lvl="0" indent="0" algn="ctr" rtl="0">
              <a:spcBef>
                <a:spcPts val="0"/>
              </a:spcBef>
              <a:spcAft>
                <a:spcPts val="0"/>
              </a:spcAft>
              <a:buNone/>
            </a:pPr>
            <a:r>
              <a:rPr lang="en" sz="1800" dirty="0"/>
              <a:t>                                                                                B.RAVI KISHORE(146C1A0507)</a:t>
            </a:r>
            <a:endParaRPr sz="1800" dirty="0"/>
          </a:p>
          <a:p>
            <a:pPr marL="0" lvl="0" indent="0" algn="ctr">
              <a:spcBef>
                <a:spcPts val="0"/>
              </a:spcBef>
              <a:spcAft>
                <a:spcPts val="0"/>
              </a:spcAft>
              <a:buNone/>
            </a:pPr>
            <a:r>
              <a:rPr lang="en" sz="1800" dirty="0"/>
              <a:t>                                                                            </a:t>
            </a:r>
            <a:r>
              <a:rPr lang="en" sz="1800" dirty="0" smtClean="0"/>
              <a:t>M.MANIKYAM(146C1A0546</a:t>
            </a:r>
            <a:r>
              <a:rPr lang="en" sz="1800" dirty="0"/>
              <a:t>)</a:t>
            </a:r>
            <a:endParaRPr sz="1800" dirty="0"/>
          </a:p>
          <a:p>
            <a:pPr marL="0" lvl="0" indent="0" algn="r">
              <a:spcBef>
                <a:spcPts val="0"/>
              </a:spcBef>
              <a:spcAft>
                <a:spcPts val="0"/>
              </a:spcAft>
              <a:buNone/>
            </a:pPr>
            <a:endParaRPr dirty="0"/>
          </a:p>
          <a:p>
            <a:pPr marL="0" lvl="0" indent="0">
              <a:spcBef>
                <a:spcPts val="0"/>
              </a:spcBef>
              <a:spcAft>
                <a:spcPts val="0"/>
              </a:spcAft>
              <a:buNone/>
            </a:pPr>
            <a:endParaRPr dirty="0"/>
          </a:p>
          <a:p>
            <a:pPr marL="0" lvl="0" indent="0">
              <a:spcBef>
                <a:spcPts val="0"/>
              </a:spcBef>
              <a:spcAft>
                <a:spcPts val="0"/>
              </a:spcAft>
              <a:buNone/>
            </a:pPr>
            <a:endParaRPr dirty="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85"/>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6">
                                            <p:txEl>
                                              <p:pRg st="0" end="0"/>
                                            </p:txEl>
                                          </p:spTgt>
                                        </p:tgtEl>
                                        <p:attrNameLst>
                                          <p:attrName>style.visibility</p:attrName>
                                        </p:attrNameLst>
                                      </p:cBhvr>
                                      <p:to>
                                        <p:strVal val="visible"/>
                                      </p:to>
                                    </p:set>
                                    <p:animEffect transition="in" filter="barn(inVertical)">
                                      <p:cBhvr>
                                        <p:cTn id="11" dur="500"/>
                                        <p:tgtEl>
                                          <p:spTgt spid="86">
                                            <p:txEl>
                                              <p:pRg st="0" end="0"/>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86">
                                            <p:txEl>
                                              <p:pRg st="1" end="1"/>
                                            </p:txEl>
                                          </p:spTgt>
                                        </p:tgtEl>
                                        <p:attrNameLst>
                                          <p:attrName>style.visibility</p:attrName>
                                        </p:attrNameLst>
                                      </p:cBhvr>
                                      <p:to>
                                        <p:strVal val="visible"/>
                                      </p:to>
                                    </p:set>
                                    <p:animEffect transition="in" filter="barn(inVertical)">
                                      <p:cBhvr>
                                        <p:cTn id="14" dur="500"/>
                                        <p:tgtEl>
                                          <p:spTgt spid="86">
                                            <p:txEl>
                                              <p:pRg st="1" end="1"/>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86">
                                            <p:txEl>
                                              <p:pRg st="2" end="2"/>
                                            </p:txEl>
                                          </p:spTgt>
                                        </p:tgtEl>
                                        <p:attrNameLst>
                                          <p:attrName>style.visibility</p:attrName>
                                        </p:attrNameLst>
                                      </p:cBhvr>
                                      <p:to>
                                        <p:strVal val="visible"/>
                                      </p:to>
                                    </p:set>
                                    <p:animEffect transition="in" filter="barn(inVertical)">
                                      <p:cBhvr>
                                        <p:cTn id="17" dur="500"/>
                                        <p:tgtEl>
                                          <p:spTgt spid="86">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86">
                                            <p:txEl>
                                              <p:pRg st="3" end="3"/>
                                            </p:txEl>
                                          </p:spTgt>
                                        </p:tgtEl>
                                        <p:attrNameLst>
                                          <p:attrName>style.visibility</p:attrName>
                                        </p:attrNameLst>
                                      </p:cBhvr>
                                      <p:to>
                                        <p:strVal val="visible"/>
                                      </p:to>
                                    </p:set>
                                    <p:animEffect transition="in" filter="barn(inVertical)">
                                      <p:cBhvr>
                                        <p:cTn id="20" dur="500"/>
                                        <p:tgtEl>
                                          <p:spTgt spid="86">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86">
                                            <p:txEl>
                                              <p:pRg st="4" end="4"/>
                                            </p:txEl>
                                          </p:spTgt>
                                        </p:tgtEl>
                                        <p:attrNameLst>
                                          <p:attrName>style.visibility</p:attrName>
                                        </p:attrNameLst>
                                      </p:cBhvr>
                                      <p:to>
                                        <p:strVal val="visible"/>
                                      </p:to>
                                    </p:set>
                                    <p:animEffect transition="in" filter="barn(inVertical)">
                                      <p:cBhvr>
                                        <p:cTn id="23" dur="500"/>
                                        <p:tgtEl>
                                          <p:spTgt spid="86">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86">
                                            <p:txEl>
                                              <p:pRg st="5" end="5"/>
                                            </p:txEl>
                                          </p:spTgt>
                                        </p:tgtEl>
                                        <p:attrNameLst>
                                          <p:attrName>style.visibility</p:attrName>
                                        </p:attrNameLst>
                                      </p:cBhvr>
                                      <p:to>
                                        <p:strVal val="visible"/>
                                      </p:to>
                                    </p:set>
                                    <p:animEffect transition="in" filter="barn(inVertical)">
                                      <p:cBhvr>
                                        <p:cTn id="26" dur="500"/>
                                        <p:tgtEl>
                                          <p:spTgt spid="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 y="285750"/>
            <a:ext cx="8520600" cy="607800"/>
          </a:xfrm>
        </p:spPr>
        <p:txBody>
          <a:bodyPr/>
          <a:lstStyle/>
          <a:p>
            <a:r>
              <a:rPr lang="en-US" dirty="0" smtClean="0"/>
              <a:t>Class Diagram</a:t>
            </a:r>
            <a:endParaRPr lang="en-US" dirty="0"/>
          </a:p>
        </p:txBody>
      </p:sp>
      <p:pic>
        <p:nvPicPr>
          <p:cNvPr id="2050" name="Picture 2" descr="C:\Users\MENTE\Desktop\Review-1\UML Diagrams\Clas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02" y="1047750"/>
            <a:ext cx="6096000" cy="358514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10</a:t>
            </a:fld>
            <a:endParaRPr lang="en"/>
          </a:p>
        </p:txBody>
      </p:sp>
    </p:spTree>
    <p:extLst>
      <p:ext uri="{BB962C8B-B14F-4D97-AF65-F5344CB8AC3E}">
        <p14:creationId xmlns:p14="http://schemas.microsoft.com/office/powerpoint/2010/main" val="349205879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circle(in)">
                                      <p:cBhvr>
                                        <p:cTn id="12"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5750"/>
            <a:ext cx="8520600" cy="607800"/>
          </a:xfrm>
        </p:spPr>
        <p:txBody>
          <a:bodyPr/>
          <a:lstStyle/>
          <a:p>
            <a:r>
              <a:rPr lang="en-US" dirty="0" smtClean="0"/>
              <a:t>Sequence Diagram</a:t>
            </a:r>
            <a:endParaRPr lang="en-US" dirty="0"/>
          </a:p>
        </p:txBody>
      </p:sp>
      <p:pic>
        <p:nvPicPr>
          <p:cNvPr id="2050" name="Picture 2" descr="C:\Users\MENTE\Desktop\Review-1\UML Diagrams\Sequ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47750"/>
            <a:ext cx="7391400" cy="37338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11</a:t>
            </a:fld>
            <a:endParaRPr lang="en"/>
          </a:p>
        </p:txBody>
      </p:sp>
    </p:spTree>
    <p:extLst>
      <p:ext uri="{BB962C8B-B14F-4D97-AF65-F5344CB8AC3E}">
        <p14:creationId xmlns:p14="http://schemas.microsoft.com/office/powerpoint/2010/main" val="379882905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circle(in)">
                                      <p:cBhvr>
                                        <p:cTn id="12"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5750"/>
            <a:ext cx="8520600" cy="607800"/>
          </a:xfrm>
        </p:spPr>
        <p:txBody>
          <a:bodyPr/>
          <a:lstStyle/>
          <a:p>
            <a:r>
              <a:rPr lang="en-US" dirty="0" smtClean="0"/>
              <a:t>Component and Deployment Diagram</a:t>
            </a:r>
            <a:endParaRPr lang="en-US" dirty="0"/>
          </a:p>
        </p:txBody>
      </p:sp>
      <p:pic>
        <p:nvPicPr>
          <p:cNvPr id="3074" name="Picture 2" descr="C:\Users\MENTE\Desktop\Review-1\UML Diagrams\deploy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47750"/>
            <a:ext cx="5951510" cy="37338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12</a:t>
            </a:fld>
            <a:endParaRPr lang="en"/>
          </a:p>
        </p:txBody>
      </p:sp>
    </p:spTree>
    <p:extLst>
      <p:ext uri="{BB962C8B-B14F-4D97-AF65-F5344CB8AC3E}">
        <p14:creationId xmlns:p14="http://schemas.microsoft.com/office/powerpoint/2010/main" val="111812650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circle(in)">
                                      <p:cBhvr>
                                        <p:cTn id="12"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74" y="35192"/>
            <a:ext cx="8520600" cy="607800"/>
          </a:xfrm>
        </p:spPr>
        <p:txBody>
          <a:bodyPr/>
          <a:lstStyle/>
          <a:p>
            <a:r>
              <a:rPr lang="en-US" dirty="0" smtClean="0"/>
              <a:t>Screenshots</a:t>
            </a:r>
            <a:br>
              <a:rPr lang="en-US" dirty="0" smtClean="0"/>
            </a:br>
            <a:endParaRPr lang="en-US" dirty="0"/>
          </a:p>
        </p:txBody>
      </p:sp>
      <p:pic>
        <p:nvPicPr>
          <p:cNvPr id="1026" name="Picture 2" descr="C:\Users\MENTE\Desktop\Screenshots\Ho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666750"/>
            <a:ext cx="8991600"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13</a:t>
            </a:fld>
            <a:endParaRPr lang="en"/>
          </a:p>
        </p:txBody>
      </p:sp>
    </p:spTree>
    <p:extLst>
      <p:ext uri="{BB962C8B-B14F-4D97-AF65-F5344CB8AC3E}">
        <p14:creationId xmlns:p14="http://schemas.microsoft.com/office/powerpoint/2010/main" val="73790980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4" name="Picture 3" descr="C:\Users\MENTE\Desktop\Screenshots\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83" y="971550"/>
            <a:ext cx="8534400" cy="28956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14</a:t>
            </a:fld>
            <a:endParaRPr lang="en"/>
          </a:p>
        </p:txBody>
      </p:sp>
    </p:spTree>
    <p:extLst>
      <p:ext uri="{BB962C8B-B14F-4D97-AF65-F5344CB8AC3E}">
        <p14:creationId xmlns:p14="http://schemas.microsoft.com/office/powerpoint/2010/main" val="171259479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036" y="133350"/>
            <a:ext cx="8520600" cy="607800"/>
          </a:xfrm>
        </p:spPr>
        <p:txBody>
          <a:bodyPr/>
          <a:lstStyle/>
          <a:p>
            <a:r>
              <a:rPr lang="en-US" dirty="0" smtClean="0"/>
              <a:t>Dashboard</a:t>
            </a:r>
            <a:endParaRPr lang="en-US" dirty="0"/>
          </a:p>
        </p:txBody>
      </p:sp>
      <p:pic>
        <p:nvPicPr>
          <p:cNvPr id="4" name="Picture 2" descr="C:\Users\MENTE\Desktop\Screenshots\Dash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19150"/>
            <a:ext cx="8915400" cy="304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15</a:t>
            </a:fld>
            <a:endParaRPr lang="en"/>
          </a:p>
        </p:txBody>
      </p:sp>
    </p:spTree>
    <p:extLst>
      <p:ext uri="{BB962C8B-B14F-4D97-AF65-F5344CB8AC3E}">
        <p14:creationId xmlns:p14="http://schemas.microsoft.com/office/powerpoint/2010/main" val="225918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550"/>
            <a:ext cx="8520600" cy="607800"/>
          </a:xfrm>
        </p:spPr>
        <p:txBody>
          <a:bodyPr/>
          <a:lstStyle/>
          <a:p>
            <a:r>
              <a:rPr lang="en-US" dirty="0" smtClean="0"/>
              <a:t>Invoice </a:t>
            </a:r>
            <a:endParaRPr lang="en-US" dirty="0"/>
          </a:p>
        </p:txBody>
      </p:sp>
      <p:pic>
        <p:nvPicPr>
          <p:cNvPr id="4" name="Picture 3" descr="C:\Users\MENTE\Desktop\Screenshots\Invoi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19150"/>
            <a:ext cx="8915400" cy="304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16</a:t>
            </a:fld>
            <a:endParaRPr lang="en"/>
          </a:p>
        </p:txBody>
      </p:sp>
    </p:spTree>
    <p:extLst>
      <p:ext uri="{BB962C8B-B14F-4D97-AF65-F5344CB8AC3E}">
        <p14:creationId xmlns:p14="http://schemas.microsoft.com/office/powerpoint/2010/main" val="111263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00" y="33889"/>
            <a:ext cx="8520600" cy="607800"/>
          </a:xfrm>
        </p:spPr>
        <p:txBody>
          <a:bodyPr/>
          <a:lstStyle/>
          <a:p>
            <a:r>
              <a:rPr lang="en-US" dirty="0" smtClean="0"/>
              <a:t>Stats Prediction Page</a:t>
            </a:r>
            <a:endParaRPr lang="en-US" dirty="0"/>
          </a:p>
        </p:txBody>
      </p:sp>
      <p:pic>
        <p:nvPicPr>
          <p:cNvPr id="4" name="Picture 4" descr="C:\Users\MENTE\Desktop\Screenshots\Current Sta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42950"/>
            <a:ext cx="8839200" cy="31242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17</a:t>
            </a:fld>
            <a:endParaRPr lang="en"/>
          </a:p>
        </p:txBody>
      </p:sp>
    </p:spTree>
    <p:extLst>
      <p:ext uri="{BB962C8B-B14F-4D97-AF65-F5344CB8AC3E}">
        <p14:creationId xmlns:p14="http://schemas.microsoft.com/office/powerpoint/2010/main" val="6082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- 1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27092551"/>
              </p:ext>
            </p:extLst>
          </p:nvPr>
        </p:nvGraphicFramePr>
        <p:xfrm>
          <a:off x="609600" y="1200150"/>
          <a:ext cx="6096000" cy="2915920"/>
        </p:xfrm>
        <a:graphic>
          <a:graphicData uri="http://schemas.openxmlformats.org/drawingml/2006/table">
            <a:tbl>
              <a:tblPr firstRow="1" bandRow="1">
                <a:tableStyleId>{00A15C55-8517-42AA-B614-E9B94910E393}</a:tableStyleId>
              </a:tblPr>
              <a:tblGrid>
                <a:gridCol w="3048000"/>
                <a:gridCol w="3048000"/>
              </a:tblGrid>
              <a:tr h="469900">
                <a:tc>
                  <a:txBody>
                    <a:bodyPr/>
                    <a:lstStyle/>
                    <a:p>
                      <a:r>
                        <a:rPr lang="en-US" dirty="0" smtClean="0"/>
                        <a:t>Test</a:t>
                      </a:r>
                      <a:r>
                        <a:rPr lang="en-US" baseline="0" dirty="0" smtClean="0"/>
                        <a:t> Case Id</a:t>
                      </a:r>
                      <a:endParaRPr lang="en-US" dirty="0"/>
                    </a:p>
                  </a:txBody>
                  <a:tcPr/>
                </a:tc>
                <a:tc>
                  <a:txBody>
                    <a:bodyPr/>
                    <a:lstStyle/>
                    <a:p>
                      <a:r>
                        <a:rPr lang="en-US" dirty="0" smtClean="0"/>
                        <a:t>                          1</a:t>
                      </a:r>
                      <a:endParaRPr lang="en-US" dirty="0"/>
                    </a:p>
                  </a:txBody>
                  <a:tcPr/>
                </a:tc>
              </a:tr>
              <a:tr h="469900">
                <a:tc>
                  <a:txBody>
                    <a:bodyPr/>
                    <a:lstStyle/>
                    <a:p>
                      <a:r>
                        <a:rPr lang="en-US" dirty="0" smtClean="0"/>
                        <a:t>Method</a:t>
                      </a:r>
                      <a:r>
                        <a:rPr lang="en-US" baseline="0" dirty="0" smtClean="0"/>
                        <a:t> to be tested</a:t>
                      </a:r>
                      <a:endParaRPr lang="en-US" dirty="0"/>
                    </a:p>
                  </a:txBody>
                  <a:tcPr/>
                </a:tc>
                <a:tc>
                  <a:txBody>
                    <a:bodyPr/>
                    <a:lstStyle/>
                    <a:p>
                      <a:r>
                        <a:rPr lang="en-US" dirty="0" smtClean="0"/>
                        <a:t>Login</a:t>
                      </a:r>
                      <a:r>
                        <a:rPr lang="en-US" baseline="0" dirty="0" smtClean="0"/>
                        <a:t> validation</a:t>
                      </a:r>
                      <a:endParaRPr lang="en-US" dirty="0"/>
                    </a:p>
                  </a:txBody>
                  <a:tcPr/>
                </a:tc>
              </a:tr>
              <a:tr h="469900">
                <a:tc>
                  <a:txBody>
                    <a:bodyPr/>
                    <a:lstStyle/>
                    <a:p>
                      <a:r>
                        <a:rPr lang="en-US" dirty="0" smtClean="0"/>
                        <a:t>Test</a:t>
                      </a:r>
                      <a:r>
                        <a:rPr lang="en-US" baseline="0" dirty="0" smtClean="0"/>
                        <a:t> Data</a:t>
                      </a:r>
                      <a:endParaRPr lang="en-US" dirty="0"/>
                    </a:p>
                  </a:txBody>
                  <a:tcPr/>
                </a:tc>
                <a:tc>
                  <a:txBody>
                    <a:bodyPr/>
                    <a:lstStyle/>
                    <a:p>
                      <a:r>
                        <a:rPr lang="en-US" u="none" dirty="0" smtClean="0"/>
                        <a:t>User</a:t>
                      </a:r>
                      <a:r>
                        <a:rPr lang="en-US" u="none" baseline="0" dirty="0" smtClean="0"/>
                        <a:t>name and Password are valid</a:t>
                      </a:r>
                      <a:r>
                        <a:rPr lang="en-US" u="sng" baseline="0" dirty="0" smtClean="0"/>
                        <a:t> </a:t>
                      </a:r>
                      <a:endParaRPr lang="en-US" u="sng" dirty="0"/>
                    </a:p>
                  </a:txBody>
                  <a:tcPr/>
                </a:tc>
              </a:tr>
              <a:tr h="469900">
                <a:tc>
                  <a:txBody>
                    <a:bodyPr/>
                    <a:lstStyle/>
                    <a:p>
                      <a:r>
                        <a:rPr lang="en-US" dirty="0" smtClean="0"/>
                        <a:t>Description</a:t>
                      </a:r>
                      <a:endParaRPr lang="en-US" dirty="0"/>
                    </a:p>
                  </a:txBody>
                  <a:tcPr/>
                </a:tc>
                <a:tc>
                  <a:txBody>
                    <a:bodyPr/>
                    <a:lstStyle/>
                    <a:p>
                      <a:r>
                        <a:rPr lang="en-US" dirty="0" smtClean="0"/>
                        <a:t>Clicking the</a:t>
                      </a:r>
                      <a:r>
                        <a:rPr lang="en-US" baseline="0" dirty="0" smtClean="0"/>
                        <a:t> login button checks valid user and password</a:t>
                      </a:r>
                      <a:endParaRPr lang="en-US" dirty="0"/>
                    </a:p>
                  </a:txBody>
                  <a:tcPr/>
                </a:tc>
              </a:tr>
              <a:tr h="469900">
                <a:tc>
                  <a:txBody>
                    <a:bodyPr/>
                    <a:lstStyle/>
                    <a:p>
                      <a:r>
                        <a:rPr lang="en-US" dirty="0" smtClean="0"/>
                        <a:t>Expected</a:t>
                      </a:r>
                      <a:r>
                        <a:rPr lang="en-US" baseline="0" dirty="0" smtClean="0"/>
                        <a:t> Output</a:t>
                      </a:r>
                      <a:endParaRPr lang="en-US" dirty="0"/>
                    </a:p>
                  </a:txBody>
                  <a:tcPr/>
                </a:tc>
                <a:tc>
                  <a:txBody>
                    <a:bodyPr/>
                    <a:lstStyle/>
                    <a:p>
                      <a:r>
                        <a:rPr lang="en-US" dirty="0" smtClean="0"/>
                        <a:t>Redirect to specific dashboard</a:t>
                      </a:r>
                      <a:r>
                        <a:rPr lang="en-US" baseline="0" dirty="0" smtClean="0"/>
                        <a:t> page</a:t>
                      </a:r>
                      <a:r>
                        <a:rPr lang="en-US" dirty="0" smtClean="0"/>
                        <a:t> for specific user</a:t>
                      </a:r>
                      <a:endParaRPr lang="en-US" dirty="0"/>
                    </a:p>
                  </a:txBody>
                  <a:tcPr/>
                </a:tc>
              </a:tr>
              <a:tr h="469900">
                <a:tc>
                  <a:txBody>
                    <a:bodyPr/>
                    <a:lstStyle/>
                    <a:p>
                      <a:r>
                        <a:rPr lang="en-US" dirty="0" smtClean="0"/>
                        <a:t>Test</a:t>
                      </a:r>
                      <a:r>
                        <a:rPr lang="en-US" baseline="0" dirty="0" smtClean="0"/>
                        <a:t> Status</a:t>
                      </a:r>
                      <a:endParaRPr lang="en-US" dirty="0"/>
                    </a:p>
                  </a:txBody>
                  <a:tcPr/>
                </a:tc>
                <a:tc>
                  <a:txBody>
                    <a:bodyPr/>
                    <a:lstStyle/>
                    <a:p>
                      <a:r>
                        <a:rPr lang="en-US" dirty="0" smtClean="0"/>
                        <a:t>Pass</a:t>
                      </a:r>
                      <a:endParaRPr lang="en-US" dirty="0"/>
                    </a:p>
                  </a:txBody>
                  <a:tcPr/>
                </a:tc>
              </a:tr>
            </a:tbl>
          </a:graphicData>
        </a:graphic>
      </p:graphicFrame>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18</a:t>
            </a:fld>
            <a:endParaRPr lang="en"/>
          </a:p>
        </p:txBody>
      </p:sp>
    </p:spTree>
    <p:extLst>
      <p:ext uri="{BB962C8B-B14F-4D97-AF65-F5344CB8AC3E}">
        <p14:creationId xmlns:p14="http://schemas.microsoft.com/office/powerpoint/2010/main" val="253120293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- 2</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46654450"/>
              </p:ext>
            </p:extLst>
          </p:nvPr>
        </p:nvGraphicFramePr>
        <p:xfrm>
          <a:off x="609600" y="1352550"/>
          <a:ext cx="6096000" cy="2733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Test Case Id</a:t>
                      </a:r>
                      <a:endParaRPr lang="en-US" dirty="0"/>
                    </a:p>
                  </a:txBody>
                  <a:tcPr/>
                </a:tc>
                <a:tc>
                  <a:txBody>
                    <a:bodyPr/>
                    <a:lstStyle/>
                    <a:p>
                      <a:r>
                        <a:rPr lang="en-US" dirty="0" smtClean="0"/>
                        <a:t>                           2</a:t>
                      </a:r>
                      <a:endParaRPr lang="en-US" dirty="0"/>
                    </a:p>
                  </a:txBody>
                  <a:tcPr/>
                </a:tc>
              </a:tr>
              <a:tr h="370840">
                <a:tc>
                  <a:txBody>
                    <a:bodyPr/>
                    <a:lstStyle/>
                    <a:p>
                      <a:r>
                        <a:rPr lang="en-US" dirty="0" smtClean="0"/>
                        <a:t>Method to be tested</a:t>
                      </a:r>
                      <a:endParaRPr lang="en-US" dirty="0"/>
                    </a:p>
                  </a:txBody>
                  <a:tcPr/>
                </a:tc>
                <a:tc>
                  <a:txBody>
                    <a:bodyPr/>
                    <a:lstStyle/>
                    <a:p>
                      <a:r>
                        <a:rPr lang="en-US" dirty="0" smtClean="0"/>
                        <a:t>Choose the type of transaction</a:t>
                      </a:r>
                      <a:endParaRPr lang="en-US" dirty="0"/>
                    </a:p>
                  </a:txBody>
                  <a:tcPr/>
                </a:tc>
              </a:tr>
              <a:tr h="370840">
                <a:tc>
                  <a:txBody>
                    <a:bodyPr/>
                    <a:lstStyle/>
                    <a:p>
                      <a:r>
                        <a:rPr lang="en-US" dirty="0" smtClean="0"/>
                        <a:t>Test Data</a:t>
                      </a:r>
                      <a:endParaRPr lang="en-US" dirty="0"/>
                    </a:p>
                  </a:txBody>
                  <a:tcPr/>
                </a:tc>
                <a:tc>
                  <a:txBody>
                    <a:bodyPr/>
                    <a:lstStyle/>
                    <a:p>
                      <a:r>
                        <a:rPr lang="en-US" dirty="0" smtClean="0"/>
                        <a:t>Clicking the Buying, Selling and Weigh Bridge buttons</a:t>
                      </a:r>
                      <a:endParaRPr lang="en-US" dirty="0"/>
                    </a:p>
                  </a:txBody>
                  <a:tcPr/>
                </a:tc>
              </a:tr>
              <a:tr h="370840">
                <a:tc>
                  <a:txBody>
                    <a:bodyPr/>
                    <a:lstStyle/>
                    <a:p>
                      <a:r>
                        <a:rPr lang="en-US" dirty="0" smtClean="0"/>
                        <a:t>Description</a:t>
                      </a:r>
                      <a:endParaRPr lang="en-US" dirty="0"/>
                    </a:p>
                  </a:txBody>
                  <a:tcPr/>
                </a:tc>
                <a:tc>
                  <a:txBody>
                    <a:bodyPr/>
                    <a:lstStyle/>
                    <a:p>
                      <a:r>
                        <a:rPr lang="en-US" dirty="0" smtClean="0"/>
                        <a:t>By clicking the</a:t>
                      </a:r>
                      <a:r>
                        <a:rPr lang="en-US" baseline="0" dirty="0" smtClean="0"/>
                        <a:t> specific button should redirect to their respective pages</a:t>
                      </a:r>
                      <a:endParaRPr lang="en-US" dirty="0"/>
                    </a:p>
                  </a:txBody>
                  <a:tcPr/>
                </a:tc>
              </a:tr>
              <a:tr h="370840">
                <a:tc>
                  <a:txBody>
                    <a:bodyPr/>
                    <a:lstStyle/>
                    <a:p>
                      <a:r>
                        <a:rPr lang="en-US" dirty="0" smtClean="0"/>
                        <a:t>Expected Output</a:t>
                      </a:r>
                      <a:endParaRPr lang="en-US" dirty="0"/>
                    </a:p>
                  </a:txBody>
                  <a:tcPr/>
                </a:tc>
                <a:tc>
                  <a:txBody>
                    <a:bodyPr/>
                    <a:lstStyle/>
                    <a:p>
                      <a:r>
                        <a:rPr lang="en-US" dirty="0" smtClean="0"/>
                        <a:t>Redirect to specific</a:t>
                      </a:r>
                      <a:r>
                        <a:rPr lang="en-US" baseline="0" dirty="0" smtClean="0"/>
                        <a:t> type page</a:t>
                      </a:r>
                      <a:endParaRPr lang="en-US" dirty="0"/>
                    </a:p>
                  </a:txBody>
                  <a:tcPr/>
                </a:tc>
              </a:tr>
              <a:tr h="370840">
                <a:tc>
                  <a:txBody>
                    <a:bodyPr/>
                    <a:lstStyle/>
                    <a:p>
                      <a:r>
                        <a:rPr lang="en-US" dirty="0" smtClean="0"/>
                        <a:t>Test Status</a:t>
                      </a:r>
                      <a:endParaRPr lang="en-US" dirty="0"/>
                    </a:p>
                  </a:txBody>
                  <a:tcPr/>
                </a:tc>
                <a:tc>
                  <a:txBody>
                    <a:bodyPr/>
                    <a:lstStyle/>
                    <a:p>
                      <a:r>
                        <a:rPr lang="en-US" dirty="0" smtClean="0"/>
                        <a:t>Pass</a:t>
                      </a:r>
                      <a:endParaRPr lang="en-US" dirty="0"/>
                    </a:p>
                  </a:txBody>
                  <a:tcPr/>
                </a:tc>
              </a:tr>
            </a:tbl>
          </a:graphicData>
        </a:graphic>
      </p:graphicFrame>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19</a:t>
            </a:fld>
            <a:endParaRPr lang="en"/>
          </a:p>
        </p:txBody>
      </p:sp>
    </p:spTree>
    <p:extLst>
      <p:ext uri="{BB962C8B-B14F-4D97-AF65-F5344CB8AC3E}">
        <p14:creationId xmlns:p14="http://schemas.microsoft.com/office/powerpoint/2010/main" val="3392293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38150"/>
            <a:ext cx="2050500" cy="579650"/>
          </a:xfrm>
        </p:spPr>
        <p:txBody>
          <a:bodyPr/>
          <a:lstStyle/>
          <a:p>
            <a:r>
              <a:rPr lang="en-US" dirty="0" smtClean="0"/>
              <a:t>Contents</a:t>
            </a:r>
            <a:endParaRPr lang="en-US" dirty="0"/>
          </a:p>
        </p:txBody>
      </p:sp>
      <p:sp>
        <p:nvSpPr>
          <p:cNvPr id="3" name="Text Placeholder 2"/>
          <p:cNvSpPr>
            <a:spLocks noGrp="1"/>
          </p:cNvSpPr>
          <p:nvPr>
            <p:ph type="body" idx="1"/>
          </p:nvPr>
        </p:nvSpPr>
        <p:spPr>
          <a:xfrm>
            <a:off x="304800" y="1352550"/>
            <a:ext cx="8520600" cy="3339000"/>
          </a:xfrm>
        </p:spPr>
        <p:txBody>
          <a:bodyPr/>
          <a:lstStyle/>
          <a:p>
            <a:r>
              <a:rPr lang="en-US" dirty="0" smtClean="0"/>
              <a:t>Abstract</a:t>
            </a:r>
          </a:p>
          <a:p>
            <a:r>
              <a:rPr lang="en-US" dirty="0" smtClean="0"/>
              <a:t>Introduction</a:t>
            </a:r>
          </a:p>
          <a:p>
            <a:r>
              <a:rPr lang="en-US" dirty="0" smtClean="0"/>
              <a:t>Problem definition</a:t>
            </a:r>
          </a:p>
          <a:p>
            <a:r>
              <a:rPr lang="en-US" dirty="0" smtClean="0"/>
              <a:t>Software Requirements Specification</a:t>
            </a:r>
          </a:p>
          <a:p>
            <a:r>
              <a:rPr lang="en-US" dirty="0" smtClean="0"/>
              <a:t>Design</a:t>
            </a:r>
          </a:p>
          <a:p>
            <a:r>
              <a:rPr lang="en-US" dirty="0" smtClean="0"/>
              <a:t>Screenshots</a:t>
            </a:r>
          </a:p>
          <a:p>
            <a:r>
              <a:rPr lang="en-US" dirty="0" smtClean="0"/>
              <a:t>Test Cases</a:t>
            </a:r>
          </a:p>
          <a:p>
            <a:r>
              <a:rPr lang="en-US" dirty="0" smtClean="0"/>
              <a:t>Conclusion</a:t>
            </a:r>
          </a:p>
          <a:p>
            <a:r>
              <a:rPr lang="en-US" dirty="0" smtClean="0"/>
              <a:t>References</a:t>
            </a:r>
          </a:p>
          <a:p>
            <a:pPr marL="114300" indent="0">
              <a:buNone/>
            </a:pPr>
            <a:endParaRPr lang="en-US" dirty="0" smtClean="0"/>
          </a:p>
          <a:p>
            <a:pPr marL="114300" indent="0">
              <a:buNone/>
            </a:pPr>
            <a:r>
              <a:rPr lang="en-US" dirty="0"/>
              <a:t> </a:t>
            </a:r>
            <a:r>
              <a:rPr lang="en-US" dirty="0" smtClean="0"/>
              <a:t>  </a:t>
            </a:r>
          </a:p>
          <a:p>
            <a:endParaRPr lang="en-US" dirty="0" smtClean="0"/>
          </a:p>
          <a:p>
            <a:pPr marL="114300" indent="0">
              <a:buNone/>
            </a:pPr>
            <a:endParaRPr lang="en-US" dirty="0" smtClean="0"/>
          </a:p>
        </p:txBody>
      </p:sp>
      <p:pic>
        <p:nvPicPr>
          <p:cNvPr id="1026" name="Picture 2" descr="C:\Users\MENTE\Desktop\reg-im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562" y="57150"/>
            <a:ext cx="4238625" cy="3886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a:t>
            </a:fld>
            <a:endParaRPr lang="en"/>
          </a:p>
        </p:txBody>
      </p:sp>
    </p:spTree>
    <p:extLst>
      <p:ext uri="{BB962C8B-B14F-4D97-AF65-F5344CB8AC3E}">
        <p14:creationId xmlns:p14="http://schemas.microsoft.com/office/powerpoint/2010/main" val="28142164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3">
                                            <p:txEl>
                                              <p:pRg st="0" end="0"/>
                                            </p:txEl>
                                          </p:spTgt>
                                        </p:tgtEl>
                                        <p:attrNameLst>
                                          <p:attrName>style.color</p:attrName>
                                        </p:attrNameLst>
                                      </p:cBhvr>
                                      <p:to>
                                        <a:schemeClr val="bg1"/>
                                      </p:to>
                                    </p:animClr>
                                    <p:animClr clrSpc="rgb" dir="cw">
                                      <p:cBhvr>
                                        <p:cTn id="21" dur="250" autoRev="1" fill="remove"/>
                                        <p:tgtEl>
                                          <p:spTgt spid="3">
                                            <p:txEl>
                                              <p:pRg st="0" end="0"/>
                                            </p:txEl>
                                          </p:spTgt>
                                        </p:tgtEl>
                                        <p:attrNameLst>
                                          <p:attrName>fillcolor</p:attrName>
                                        </p:attrNameLst>
                                      </p:cBhvr>
                                      <p:to>
                                        <a:schemeClr val="bg1"/>
                                      </p:to>
                                    </p:animClr>
                                    <p:set>
                                      <p:cBhvr>
                                        <p:cTn id="22" dur="250" autoRev="1" fill="remove"/>
                                        <p:tgtEl>
                                          <p:spTgt spid="3">
                                            <p:txEl>
                                              <p:pRg st="0" end="0"/>
                                            </p:txEl>
                                          </p:spTgt>
                                        </p:tgtEl>
                                        <p:attrNameLst>
                                          <p:attrName>fill.type</p:attrName>
                                        </p:attrNameLst>
                                      </p:cBhvr>
                                      <p:to>
                                        <p:strVal val="solid"/>
                                      </p:to>
                                    </p:set>
                                    <p:set>
                                      <p:cBhvr>
                                        <p:cTn id="23" dur="250" autoRev="1" fill="remove"/>
                                        <p:tgtEl>
                                          <p:spTgt spid="3">
                                            <p:txEl>
                                              <p:pRg st="0" end="0"/>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27" presetClass="emph" presetSubtype="0" fill="remove" grpId="0" nodeType="clickEffect">
                                  <p:stCondLst>
                                    <p:cond delay="0"/>
                                  </p:stCondLst>
                                  <p:childTnLst>
                                    <p:animClr clrSpc="rgb" dir="cw">
                                      <p:cBhvr override="childStyle">
                                        <p:cTn id="27" dur="250" autoRev="1" fill="remove"/>
                                        <p:tgtEl>
                                          <p:spTgt spid="3">
                                            <p:txEl>
                                              <p:pRg st="1" end="1"/>
                                            </p:txEl>
                                          </p:spTgt>
                                        </p:tgtEl>
                                        <p:attrNameLst>
                                          <p:attrName>style.color</p:attrName>
                                        </p:attrNameLst>
                                      </p:cBhvr>
                                      <p:to>
                                        <a:schemeClr val="bg1"/>
                                      </p:to>
                                    </p:animClr>
                                    <p:animClr clrSpc="rgb" dir="cw">
                                      <p:cBhvr>
                                        <p:cTn id="28" dur="250" autoRev="1" fill="remove"/>
                                        <p:tgtEl>
                                          <p:spTgt spid="3">
                                            <p:txEl>
                                              <p:pRg st="1" end="1"/>
                                            </p:txEl>
                                          </p:spTgt>
                                        </p:tgtEl>
                                        <p:attrNameLst>
                                          <p:attrName>fillcolor</p:attrName>
                                        </p:attrNameLst>
                                      </p:cBhvr>
                                      <p:to>
                                        <a:schemeClr val="bg1"/>
                                      </p:to>
                                    </p:animClr>
                                    <p:set>
                                      <p:cBhvr>
                                        <p:cTn id="29" dur="250" autoRev="1" fill="remove"/>
                                        <p:tgtEl>
                                          <p:spTgt spid="3">
                                            <p:txEl>
                                              <p:pRg st="1" end="1"/>
                                            </p:txEl>
                                          </p:spTgt>
                                        </p:tgtEl>
                                        <p:attrNameLst>
                                          <p:attrName>fill.type</p:attrName>
                                        </p:attrNameLst>
                                      </p:cBhvr>
                                      <p:to>
                                        <p:strVal val="solid"/>
                                      </p:to>
                                    </p:set>
                                    <p:set>
                                      <p:cBhvr>
                                        <p:cTn id="30" dur="250" autoRev="1" fill="remove"/>
                                        <p:tgtEl>
                                          <p:spTgt spid="3">
                                            <p:txEl>
                                              <p:pRg st="1" end="1"/>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27" presetClass="emph" presetSubtype="0" fill="remove" grpId="0" nodeType="clickEffect">
                                  <p:stCondLst>
                                    <p:cond delay="0"/>
                                  </p:stCondLst>
                                  <p:childTnLst>
                                    <p:animClr clrSpc="rgb" dir="cw">
                                      <p:cBhvr override="childStyle">
                                        <p:cTn id="34" dur="250" autoRev="1" fill="remove"/>
                                        <p:tgtEl>
                                          <p:spTgt spid="3">
                                            <p:txEl>
                                              <p:pRg st="2" end="2"/>
                                            </p:txEl>
                                          </p:spTgt>
                                        </p:tgtEl>
                                        <p:attrNameLst>
                                          <p:attrName>style.color</p:attrName>
                                        </p:attrNameLst>
                                      </p:cBhvr>
                                      <p:to>
                                        <a:schemeClr val="bg1"/>
                                      </p:to>
                                    </p:animClr>
                                    <p:animClr clrSpc="rgb" dir="cw">
                                      <p:cBhvr>
                                        <p:cTn id="35" dur="250" autoRev="1" fill="remove"/>
                                        <p:tgtEl>
                                          <p:spTgt spid="3">
                                            <p:txEl>
                                              <p:pRg st="2" end="2"/>
                                            </p:txEl>
                                          </p:spTgt>
                                        </p:tgtEl>
                                        <p:attrNameLst>
                                          <p:attrName>fillcolor</p:attrName>
                                        </p:attrNameLst>
                                      </p:cBhvr>
                                      <p:to>
                                        <a:schemeClr val="bg1"/>
                                      </p:to>
                                    </p:animClr>
                                    <p:set>
                                      <p:cBhvr>
                                        <p:cTn id="36" dur="250" autoRev="1" fill="remove"/>
                                        <p:tgtEl>
                                          <p:spTgt spid="3">
                                            <p:txEl>
                                              <p:pRg st="2" end="2"/>
                                            </p:txEl>
                                          </p:spTgt>
                                        </p:tgtEl>
                                        <p:attrNameLst>
                                          <p:attrName>fill.type</p:attrName>
                                        </p:attrNameLst>
                                      </p:cBhvr>
                                      <p:to>
                                        <p:strVal val="solid"/>
                                      </p:to>
                                    </p:set>
                                    <p:set>
                                      <p:cBhvr>
                                        <p:cTn id="37" dur="250" autoRev="1" fill="remove"/>
                                        <p:tgtEl>
                                          <p:spTgt spid="3">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27" presetClass="emph" presetSubtype="0" fill="remove" grpId="0" nodeType="clickEffect">
                                  <p:stCondLst>
                                    <p:cond delay="0"/>
                                  </p:stCondLst>
                                  <p:childTnLst>
                                    <p:animClr clrSpc="rgb" dir="cw">
                                      <p:cBhvr override="childStyle">
                                        <p:cTn id="41" dur="250" autoRev="1" fill="remove"/>
                                        <p:tgtEl>
                                          <p:spTgt spid="3">
                                            <p:txEl>
                                              <p:pRg st="3" end="3"/>
                                            </p:txEl>
                                          </p:spTgt>
                                        </p:tgtEl>
                                        <p:attrNameLst>
                                          <p:attrName>style.color</p:attrName>
                                        </p:attrNameLst>
                                      </p:cBhvr>
                                      <p:to>
                                        <a:schemeClr val="bg1"/>
                                      </p:to>
                                    </p:animClr>
                                    <p:animClr clrSpc="rgb" dir="cw">
                                      <p:cBhvr>
                                        <p:cTn id="42" dur="250" autoRev="1" fill="remove"/>
                                        <p:tgtEl>
                                          <p:spTgt spid="3">
                                            <p:txEl>
                                              <p:pRg st="3" end="3"/>
                                            </p:txEl>
                                          </p:spTgt>
                                        </p:tgtEl>
                                        <p:attrNameLst>
                                          <p:attrName>fillcolor</p:attrName>
                                        </p:attrNameLst>
                                      </p:cBhvr>
                                      <p:to>
                                        <a:schemeClr val="bg1"/>
                                      </p:to>
                                    </p:animClr>
                                    <p:set>
                                      <p:cBhvr>
                                        <p:cTn id="43" dur="250" autoRev="1" fill="remove"/>
                                        <p:tgtEl>
                                          <p:spTgt spid="3">
                                            <p:txEl>
                                              <p:pRg st="3" end="3"/>
                                            </p:txEl>
                                          </p:spTgt>
                                        </p:tgtEl>
                                        <p:attrNameLst>
                                          <p:attrName>fill.type</p:attrName>
                                        </p:attrNameLst>
                                      </p:cBhvr>
                                      <p:to>
                                        <p:strVal val="solid"/>
                                      </p:to>
                                    </p:set>
                                    <p:set>
                                      <p:cBhvr>
                                        <p:cTn id="44" dur="250" autoRev="1" fill="remove"/>
                                        <p:tgtEl>
                                          <p:spTgt spid="3">
                                            <p:txEl>
                                              <p:pRg st="3" end="3"/>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27" presetClass="emph" presetSubtype="0" fill="remove" grpId="0" nodeType="clickEffect">
                                  <p:stCondLst>
                                    <p:cond delay="0"/>
                                  </p:stCondLst>
                                  <p:childTnLst>
                                    <p:animClr clrSpc="rgb" dir="cw">
                                      <p:cBhvr override="childStyle">
                                        <p:cTn id="48" dur="250" autoRev="1" fill="remove"/>
                                        <p:tgtEl>
                                          <p:spTgt spid="3">
                                            <p:txEl>
                                              <p:pRg st="4" end="4"/>
                                            </p:txEl>
                                          </p:spTgt>
                                        </p:tgtEl>
                                        <p:attrNameLst>
                                          <p:attrName>style.color</p:attrName>
                                        </p:attrNameLst>
                                      </p:cBhvr>
                                      <p:to>
                                        <a:schemeClr val="bg1"/>
                                      </p:to>
                                    </p:animClr>
                                    <p:animClr clrSpc="rgb" dir="cw">
                                      <p:cBhvr>
                                        <p:cTn id="49" dur="250" autoRev="1" fill="remove"/>
                                        <p:tgtEl>
                                          <p:spTgt spid="3">
                                            <p:txEl>
                                              <p:pRg st="4" end="4"/>
                                            </p:txEl>
                                          </p:spTgt>
                                        </p:tgtEl>
                                        <p:attrNameLst>
                                          <p:attrName>fillcolor</p:attrName>
                                        </p:attrNameLst>
                                      </p:cBhvr>
                                      <p:to>
                                        <a:schemeClr val="bg1"/>
                                      </p:to>
                                    </p:animClr>
                                    <p:set>
                                      <p:cBhvr>
                                        <p:cTn id="50" dur="250" autoRev="1" fill="remove"/>
                                        <p:tgtEl>
                                          <p:spTgt spid="3">
                                            <p:txEl>
                                              <p:pRg st="4" end="4"/>
                                            </p:txEl>
                                          </p:spTgt>
                                        </p:tgtEl>
                                        <p:attrNameLst>
                                          <p:attrName>fill.type</p:attrName>
                                        </p:attrNameLst>
                                      </p:cBhvr>
                                      <p:to>
                                        <p:strVal val="solid"/>
                                      </p:to>
                                    </p:set>
                                    <p:set>
                                      <p:cBhvr>
                                        <p:cTn id="51" dur="250" autoRev="1" fill="remove"/>
                                        <p:tgtEl>
                                          <p:spTgt spid="3">
                                            <p:txEl>
                                              <p:pRg st="4" end="4"/>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27" presetClass="emph" presetSubtype="0" fill="remove" grpId="0" nodeType="clickEffect">
                                  <p:stCondLst>
                                    <p:cond delay="0"/>
                                  </p:stCondLst>
                                  <p:childTnLst>
                                    <p:animClr clrSpc="rgb" dir="cw">
                                      <p:cBhvr override="childStyle">
                                        <p:cTn id="55" dur="250" autoRev="1" fill="remove"/>
                                        <p:tgtEl>
                                          <p:spTgt spid="3">
                                            <p:txEl>
                                              <p:pRg st="5" end="5"/>
                                            </p:txEl>
                                          </p:spTgt>
                                        </p:tgtEl>
                                        <p:attrNameLst>
                                          <p:attrName>style.color</p:attrName>
                                        </p:attrNameLst>
                                      </p:cBhvr>
                                      <p:to>
                                        <a:schemeClr val="bg1"/>
                                      </p:to>
                                    </p:animClr>
                                    <p:animClr clrSpc="rgb" dir="cw">
                                      <p:cBhvr>
                                        <p:cTn id="56" dur="250" autoRev="1" fill="remove"/>
                                        <p:tgtEl>
                                          <p:spTgt spid="3">
                                            <p:txEl>
                                              <p:pRg st="5" end="5"/>
                                            </p:txEl>
                                          </p:spTgt>
                                        </p:tgtEl>
                                        <p:attrNameLst>
                                          <p:attrName>fillcolor</p:attrName>
                                        </p:attrNameLst>
                                      </p:cBhvr>
                                      <p:to>
                                        <a:schemeClr val="bg1"/>
                                      </p:to>
                                    </p:animClr>
                                    <p:set>
                                      <p:cBhvr>
                                        <p:cTn id="57" dur="250" autoRev="1" fill="remove"/>
                                        <p:tgtEl>
                                          <p:spTgt spid="3">
                                            <p:txEl>
                                              <p:pRg st="5" end="5"/>
                                            </p:txEl>
                                          </p:spTgt>
                                        </p:tgtEl>
                                        <p:attrNameLst>
                                          <p:attrName>fill.type</p:attrName>
                                        </p:attrNameLst>
                                      </p:cBhvr>
                                      <p:to>
                                        <p:strVal val="solid"/>
                                      </p:to>
                                    </p:set>
                                    <p:set>
                                      <p:cBhvr>
                                        <p:cTn id="58" dur="250" autoRev="1" fill="remove"/>
                                        <p:tgtEl>
                                          <p:spTgt spid="3">
                                            <p:txEl>
                                              <p:pRg st="5" end="5"/>
                                            </p:txEl>
                                          </p:spTgt>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27" presetClass="emph" presetSubtype="0" fill="remove" grpId="0" nodeType="clickEffect">
                                  <p:stCondLst>
                                    <p:cond delay="0"/>
                                  </p:stCondLst>
                                  <p:childTnLst>
                                    <p:animClr clrSpc="rgb" dir="cw">
                                      <p:cBhvr override="childStyle">
                                        <p:cTn id="62" dur="250" autoRev="1" fill="remove"/>
                                        <p:tgtEl>
                                          <p:spTgt spid="3">
                                            <p:txEl>
                                              <p:pRg st="6" end="6"/>
                                            </p:txEl>
                                          </p:spTgt>
                                        </p:tgtEl>
                                        <p:attrNameLst>
                                          <p:attrName>style.color</p:attrName>
                                        </p:attrNameLst>
                                      </p:cBhvr>
                                      <p:to>
                                        <a:schemeClr val="bg1"/>
                                      </p:to>
                                    </p:animClr>
                                    <p:animClr clrSpc="rgb" dir="cw">
                                      <p:cBhvr>
                                        <p:cTn id="63" dur="250" autoRev="1" fill="remove"/>
                                        <p:tgtEl>
                                          <p:spTgt spid="3">
                                            <p:txEl>
                                              <p:pRg st="6" end="6"/>
                                            </p:txEl>
                                          </p:spTgt>
                                        </p:tgtEl>
                                        <p:attrNameLst>
                                          <p:attrName>fillcolor</p:attrName>
                                        </p:attrNameLst>
                                      </p:cBhvr>
                                      <p:to>
                                        <a:schemeClr val="bg1"/>
                                      </p:to>
                                    </p:animClr>
                                    <p:set>
                                      <p:cBhvr>
                                        <p:cTn id="64" dur="250" autoRev="1" fill="remove"/>
                                        <p:tgtEl>
                                          <p:spTgt spid="3">
                                            <p:txEl>
                                              <p:pRg st="6" end="6"/>
                                            </p:txEl>
                                          </p:spTgt>
                                        </p:tgtEl>
                                        <p:attrNameLst>
                                          <p:attrName>fill.type</p:attrName>
                                        </p:attrNameLst>
                                      </p:cBhvr>
                                      <p:to>
                                        <p:strVal val="solid"/>
                                      </p:to>
                                    </p:set>
                                    <p:set>
                                      <p:cBhvr>
                                        <p:cTn id="65" dur="250" autoRev="1" fill="remove"/>
                                        <p:tgtEl>
                                          <p:spTgt spid="3">
                                            <p:txEl>
                                              <p:pRg st="6" end="6"/>
                                            </p:txEl>
                                          </p:spTgt>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27" presetClass="emph" presetSubtype="0" fill="remove" grpId="0" nodeType="clickEffect">
                                  <p:stCondLst>
                                    <p:cond delay="0"/>
                                  </p:stCondLst>
                                  <p:childTnLst>
                                    <p:animClr clrSpc="rgb" dir="cw">
                                      <p:cBhvr override="childStyle">
                                        <p:cTn id="69" dur="250" autoRev="1" fill="remove"/>
                                        <p:tgtEl>
                                          <p:spTgt spid="3">
                                            <p:txEl>
                                              <p:pRg st="7" end="7"/>
                                            </p:txEl>
                                          </p:spTgt>
                                        </p:tgtEl>
                                        <p:attrNameLst>
                                          <p:attrName>style.color</p:attrName>
                                        </p:attrNameLst>
                                      </p:cBhvr>
                                      <p:to>
                                        <a:schemeClr val="bg1"/>
                                      </p:to>
                                    </p:animClr>
                                    <p:animClr clrSpc="rgb" dir="cw">
                                      <p:cBhvr>
                                        <p:cTn id="70" dur="250" autoRev="1" fill="remove"/>
                                        <p:tgtEl>
                                          <p:spTgt spid="3">
                                            <p:txEl>
                                              <p:pRg st="7" end="7"/>
                                            </p:txEl>
                                          </p:spTgt>
                                        </p:tgtEl>
                                        <p:attrNameLst>
                                          <p:attrName>fillcolor</p:attrName>
                                        </p:attrNameLst>
                                      </p:cBhvr>
                                      <p:to>
                                        <a:schemeClr val="bg1"/>
                                      </p:to>
                                    </p:animClr>
                                    <p:set>
                                      <p:cBhvr>
                                        <p:cTn id="71" dur="250" autoRev="1" fill="remove"/>
                                        <p:tgtEl>
                                          <p:spTgt spid="3">
                                            <p:txEl>
                                              <p:pRg st="7" end="7"/>
                                            </p:txEl>
                                          </p:spTgt>
                                        </p:tgtEl>
                                        <p:attrNameLst>
                                          <p:attrName>fill.type</p:attrName>
                                        </p:attrNameLst>
                                      </p:cBhvr>
                                      <p:to>
                                        <p:strVal val="solid"/>
                                      </p:to>
                                    </p:set>
                                    <p:set>
                                      <p:cBhvr>
                                        <p:cTn id="72" dur="250" autoRev="1" fill="remove"/>
                                        <p:tgtEl>
                                          <p:spTgt spid="3">
                                            <p:txEl>
                                              <p:pRg st="7" end="7"/>
                                            </p:txEl>
                                          </p:spTgt>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27" presetClass="emph" presetSubtype="0" fill="remove" grpId="0" nodeType="clickEffect">
                                  <p:stCondLst>
                                    <p:cond delay="0"/>
                                  </p:stCondLst>
                                  <p:childTnLst>
                                    <p:animClr clrSpc="rgb" dir="cw">
                                      <p:cBhvr override="childStyle">
                                        <p:cTn id="76" dur="250" autoRev="1" fill="remove"/>
                                        <p:tgtEl>
                                          <p:spTgt spid="3">
                                            <p:txEl>
                                              <p:pRg st="8" end="8"/>
                                            </p:txEl>
                                          </p:spTgt>
                                        </p:tgtEl>
                                        <p:attrNameLst>
                                          <p:attrName>style.color</p:attrName>
                                        </p:attrNameLst>
                                      </p:cBhvr>
                                      <p:to>
                                        <a:schemeClr val="bg1"/>
                                      </p:to>
                                    </p:animClr>
                                    <p:animClr clrSpc="rgb" dir="cw">
                                      <p:cBhvr>
                                        <p:cTn id="77" dur="250" autoRev="1" fill="remove"/>
                                        <p:tgtEl>
                                          <p:spTgt spid="3">
                                            <p:txEl>
                                              <p:pRg st="8" end="8"/>
                                            </p:txEl>
                                          </p:spTgt>
                                        </p:tgtEl>
                                        <p:attrNameLst>
                                          <p:attrName>fillcolor</p:attrName>
                                        </p:attrNameLst>
                                      </p:cBhvr>
                                      <p:to>
                                        <a:schemeClr val="bg1"/>
                                      </p:to>
                                    </p:animClr>
                                    <p:set>
                                      <p:cBhvr>
                                        <p:cTn id="78" dur="250" autoRev="1" fill="remove"/>
                                        <p:tgtEl>
                                          <p:spTgt spid="3">
                                            <p:txEl>
                                              <p:pRg st="8" end="8"/>
                                            </p:txEl>
                                          </p:spTgt>
                                        </p:tgtEl>
                                        <p:attrNameLst>
                                          <p:attrName>fill.type</p:attrName>
                                        </p:attrNameLst>
                                      </p:cBhvr>
                                      <p:to>
                                        <p:strVal val="solid"/>
                                      </p:to>
                                    </p:set>
                                    <p:set>
                                      <p:cBhvr>
                                        <p:cTn id="79" dur="250" autoRev="1" fill="remove"/>
                                        <p:tgtEl>
                                          <p:spTgt spid="3">
                                            <p:txEl>
                                              <p:pRg st="8" end="8"/>
                                            </p:txEl>
                                          </p:spTgt>
                                        </p:tgtEl>
                                        <p:attrNameLst>
                                          <p:attrName>fill.on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27" presetClass="emph" presetSubtype="0" fill="remove" grpId="0" nodeType="clickEffect">
                                  <p:stCondLst>
                                    <p:cond delay="0"/>
                                  </p:stCondLst>
                                  <p:childTnLst>
                                    <p:animClr clrSpc="rgb" dir="cw">
                                      <p:cBhvr override="childStyle">
                                        <p:cTn id="83" dur="250" autoRev="1" fill="remove"/>
                                        <p:tgtEl>
                                          <p:spTgt spid="3">
                                            <p:txEl>
                                              <p:pRg st="10" end="10"/>
                                            </p:txEl>
                                          </p:spTgt>
                                        </p:tgtEl>
                                        <p:attrNameLst>
                                          <p:attrName>style.color</p:attrName>
                                        </p:attrNameLst>
                                      </p:cBhvr>
                                      <p:to>
                                        <a:schemeClr val="bg1"/>
                                      </p:to>
                                    </p:animClr>
                                    <p:animClr clrSpc="rgb" dir="cw">
                                      <p:cBhvr>
                                        <p:cTn id="84" dur="250" autoRev="1" fill="remove"/>
                                        <p:tgtEl>
                                          <p:spTgt spid="3">
                                            <p:txEl>
                                              <p:pRg st="10" end="10"/>
                                            </p:txEl>
                                          </p:spTgt>
                                        </p:tgtEl>
                                        <p:attrNameLst>
                                          <p:attrName>fillcolor</p:attrName>
                                        </p:attrNameLst>
                                      </p:cBhvr>
                                      <p:to>
                                        <a:schemeClr val="bg1"/>
                                      </p:to>
                                    </p:animClr>
                                    <p:set>
                                      <p:cBhvr>
                                        <p:cTn id="85" dur="250" autoRev="1" fill="remove"/>
                                        <p:tgtEl>
                                          <p:spTgt spid="3">
                                            <p:txEl>
                                              <p:pRg st="10" end="10"/>
                                            </p:txEl>
                                          </p:spTgt>
                                        </p:tgtEl>
                                        <p:attrNameLst>
                                          <p:attrName>fill.type</p:attrName>
                                        </p:attrNameLst>
                                      </p:cBhvr>
                                      <p:to>
                                        <p:strVal val="solid"/>
                                      </p:to>
                                    </p:set>
                                    <p:set>
                                      <p:cBhvr>
                                        <p:cTn id="86" dur="250" autoRev="1" fill="remove"/>
                                        <p:tgtEl>
                                          <p:spTgt spid="3">
                                            <p:txEl>
                                              <p:pRg st="10" end="1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- 3</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70127217"/>
              </p:ext>
            </p:extLst>
          </p:nvPr>
        </p:nvGraphicFramePr>
        <p:xfrm>
          <a:off x="609600" y="1504950"/>
          <a:ext cx="6096000" cy="2519680"/>
        </p:xfrm>
        <a:graphic>
          <a:graphicData uri="http://schemas.openxmlformats.org/drawingml/2006/table">
            <a:tbl>
              <a:tblPr firstRow="1" bandRow="1">
                <a:tableStyleId>{00A15C55-8517-42AA-B614-E9B94910E393}</a:tableStyleId>
              </a:tblPr>
              <a:tblGrid>
                <a:gridCol w="3048000"/>
                <a:gridCol w="3048000"/>
              </a:tblGrid>
              <a:tr h="370840">
                <a:tc>
                  <a:txBody>
                    <a:bodyPr/>
                    <a:lstStyle/>
                    <a:p>
                      <a:r>
                        <a:rPr lang="en-US" dirty="0" smtClean="0"/>
                        <a:t>Test Case</a:t>
                      </a:r>
                      <a:r>
                        <a:rPr lang="en-US" baseline="0" dirty="0" smtClean="0"/>
                        <a:t> Id</a:t>
                      </a:r>
                      <a:endParaRPr lang="en-US" dirty="0"/>
                    </a:p>
                  </a:txBody>
                  <a:tcPr/>
                </a:tc>
                <a:tc>
                  <a:txBody>
                    <a:bodyPr/>
                    <a:lstStyle/>
                    <a:p>
                      <a:r>
                        <a:rPr lang="en-US" dirty="0" smtClean="0"/>
                        <a:t>                          3</a:t>
                      </a:r>
                      <a:endParaRPr lang="en-US" dirty="0"/>
                    </a:p>
                  </a:txBody>
                  <a:tcPr/>
                </a:tc>
              </a:tr>
              <a:tr h="370840">
                <a:tc>
                  <a:txBody>
                    <a:bodyPr/>
                    <a:lstStyle/>
                    <a:p>
                      <a:r>
                        <a:rPr lang="en-US" dirty="0" smtClean="0"/>
                        <a:t>Method</a:t>
                      </a:r>
                      <a:r>
                        <a:rPr lang="en-US" baseline="0" dirty="0" smtClean="0"/>
                        <a:t> to be tested</a:t>
                      </a:r>
                      <a:endParaRPr lang="en-US" dirty="0"/>
                    </a:p>
                  </a:txBody>
                  <a:tcPr/>
                </a:tc>
                <a:tc>
                  <a:txBody>
                    <a:bodyPr/>
                    <a:lstStyle/>
                    <a:p>
                      <a:r>
                        <a:rPr lang="en-US" dirty="0" smtClean="0"/>
                        <a:t>Invoice Generation</a:t>
                      </a:r>
                      <a:endParaRPr lang="en-US" dirty="0"/>
                    </a:p>
                  </a:txBody>
                  <a:tcPr/>
                </a:tc>
              </a:tr>
              <a:tr h="370840">
                <a:tc>
                  <a:txBody>
                    <a:bodyPr/>
                    <a:lstStyle/>
                    <a:p>
                      <a:r>
                        <a:rPr lang="en-US" dirty="0" smtClean="0"/>
                        <a:t>Test Data </a:t>
                      </a:r>
                    </a:p>
                  </a:txBody>
                  <a:tcPr/>
                </a:tc>
                <a:tc>
                  <a:txBody>
                    <a:bodyPr/>
                    <a:lstStyle/>
                    <a:p>
                      <a:r>
                        <a:rPr lang="en-US" dirty="0" smtClean="0"/>
                        <a:t>Invoice data from database</a:t>
                      </a:r>
                      <a:endParaRPr lang="en-US" dirty="0"/>
                    </a:p>
                  </a:txBody>
                  <a:tcPr/>
                </a:tc>
              </a:tr>
              <a:tr h="370840">
                <a:tc>
                  <a:txBody>
                    <a:bodyPr/>
                    <a:lstStyle/>
                    <a:p>
                      <a:r>
                        <a:rPr lang="en-US" dirty="0" smtClean="0"/>
                        <a:t>Description</a:t>
                      </a:r>
                      <a:endParaRPr lang="en-US" dirty="0"/>
                    </a:p>
                  </a:txBody>
                  <a:tcPr/>
                </a:tc>
                <a:tc>
                  <a:txBody>
                    <a:bodyPr/>
                    <a:lstStyle/>
                    <a:p>
                      <a:r>
                        <a:rPr lang="en-US" dirty="0" smtClean="0"/>
                        <a:t>Invoice</a:t>
                      </a:r>
                      <a:r>
                        <a:rPr lang="en-US" baseline="0" dirty="0" smtClean="0"/>
                        <a:t> should be generated for the valid user from the database</a:t>
                      </a:r>
                      <a:endParaRPr lang="en-US" dirty="0"/>
                    </a:p>
                  </a:txBody>
                  <a:tcPr/>
                </a:tc>
              </a:tr>
              <a:tr h="370840">
                <a:tc>
                  <a:txBody>
                    <a:bodyPr/>
                    <a:lstStyle/>
                    <a:p>
                      <a:r>
                        <a:rPr lang="en-US" dirty="0" smtClean="0"/>
                        <a:t>Expected</a:t>
                      </a:r>
                      <a:r>
                        <a:rPr lang="en-US" baseline="0" dirty="0" smtClean="0"/>
                        <a:t> output</a:t>
                      </a:r>
                      <a:endParaRPr lang="en-US" dirty="0"/>
                    </a:p>
                  </a:txBody>
                  <a:tcPr/>
                </a:tc>
                <a:tc>
                  <a:txBody>
                    <a:bodyPr/>
                    <a:lstStyle/>
                    <a:p>
                      <a:r>
                        <a:rPr lang="en-US" dirty="0" smtClean="0"/>
                        <a:t>Invoice of particular user transaction</a:t>
                      </a:r>
                      <a:r>
                        <a:rPr lang="en-US" baseline="0" dirty="0" smtClean="0"/>
                        <a:t> will be printed</a:t>
                      </a:r>
                      <a:endParaRPr lang="en-US" dirty="0"/>
                    </a:p>
                  </a:txBody>
                  <a:tcPr/>
                </a:tc>
              </a:tr>
              <a:tr h="370840">
                <a:tc>
                  <a:txBody>
                    <a:bodyPr/>
                    <a:lstStyle/>
                    <a:p>
                      <a:r>
                        <a:rPr lang="en-US" dirty="0" smtClean="0"/>
                        <a:t>Test Status</a:t>
                      </a:r>
                      <a:endParaRPr lang="en-US" dirty="0"/>
                    </a:p>
                  </a:txBody>
                  <a:tcPr/>
                </a:tc>
                <a:tc>
                  <a:txBody>
                    <a:bodyPr/>
                    <a:lstStyle/>
                    <a:p>
                      <a:r>
                        <a:rPr lang="en-US" dirty="0" smtClean="0"/>
                        <a:t>Pass</a:t>
                      </a:r>
                      <a:endParaRPr lang="en-US" dirty="0"/>
                    </a:p>
                  </a:txBody>
                  <a:tcPr/>
                </a:tc>
              </a:tr>
            </a:tbl>
          </a:graphicData>
        </a:graphic>
      </p:graphicFrame>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20</a:t>
            </a:fld>
            <a:endParaRPr lang="en"/>
          </a:p>
        </p:txBody>
      </p:sp>
    </p:spTree>
    <p:extLst>
      <p:ext uri="{BB962C8B-B14F-4D97-AF65-F5344CB8AC3E}">
        <p14:creationId xmlns:p14="http://schemas.microsoft.com/office/powerpoint/2010/main" val="38061495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- 4</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88149659"/>
              </p:ext>
            </p:extLst>
          </p:nvPr>
        </p:nvGraphicFramePr>
        <p:xfrm>
          <a:off x="381000" y="1504950"/>
          <a:ext cx="6096000" cy="2372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Test</a:t>
                      </a:r>
                      <a:r>
                        <a:rPr lang="en-US" baseline="0" dirty="0" smtClean="0"/>
                        <a:t> Case Id</a:t>
                      </a:r>
                      <a:endParaRPr lang="en-US" dirty="0"/>
                    </a:p>
                  </a:txBody>
                  <a:tcPr/>
                </a:tc>
                <a:tc>
                  <a:txBody>
                    <a:bodyPr/>
                    <a:lstStyle/>
                    <a:p>
                      <a:r>
                        <a:rPr lang="en-US" dirty="0" smtClean="0"/>
                        <a:t>                          4</a:t>
                      </a:r>
                      <a:endParaRPr lang="en-US" dirty="0"/>
                    </a:p>
                  </a:txBody>
                  <a:tcPr/>
                </a:tc>
              </a:tr>
              <a:tr h="370840">
                <a:tc>
                  <a:txBody>
                    <a:bodyPr/>
                    <a:lstStyle/>
                    <a:p>
                      <a:r>
                        <a:rPr lang="en-US" dirty="0" smtClean="0"/>
                        <a:t>Methods to be tested</a:t>
                      </a:r>
                      <a:endParaRPr lang="en-US" dirty="0"/>
                    </a:p>
                  </a:txBody>
                  <a:tcPr/>
                </a:tc>
                <a:tc>
                  <a:txBody>
                    <a:bodyPr/>
                    <a:lstStyle/>
                    <a:p>
                      <a:r>
                        <a:rPr lang="en-US" dirty="0" err="1" smtClean="0"/>
                        <a:t>Mstc</a:t>
                      </a:r>
                      <a:r>
                        <a:rPr lang="en-US" baseline="0" dirty="0" smtClean="0"/>
                        <a:t> Page link</a:t>
                      </a:r>
                      <a:endParaRPr lang="en-US" dirty="0"/>
                    </a:p>
                  </a:txBody>
                  <a:tcPr/>
                </a:tc>
              </a:tr>
              <a:tr h="370840">
                <a:tc>
                  <a:txBody>
                    <a:bodyPr/>
                    <a:lstStyle/>
                    <a:p>
                      <a:r>
                        <a:rPr lang="en-US" dirty="0" smtClean="0"/>
                        <a:t>Test Data</a:t>
                      </a:r>
                      <a:endParaRPr lang="en-US" dirty="0"/>
                    </a:p>
                  </a:txBody>
                  <a:tcPr/>
                </a:tc>
                <a:tc>
                  <a:txBody>
                    <a:bodyPr/>
                    <a:lstStyle/>
                    <a:p>
                      <a:r>
                        <a:rPr lang="en-US" dirty="0" smtClean="0"/>
                        <a:t>Clicking</a:t>
                      </a:r>
                      <a:r>
                        <a:rPr lang="en-US" baseline="0" dirty="0" smtClean="0"/>
                        <a:t> the button</a:t>
                      </a:r>
                      <a:endParaRPr lang="en-US" dirty="0"/>
                    </a:p>
                  </a:txBody>
                  <a:tcPr/>
                </a:tc>
              </a:tr>
              <a:tr h="370840">
                <a:tc>
                  <a:txBody>
                    <a:bodyPr/>
                    <a:lstStyle/>
                    <a:p>
                      <a:r>
                        <a:rPr lang="en-US" dirty="0" smtClean="0"/>
                        <a:t>Description</a:t>
                      </a:r>
                      <a:endParaRPr lang="en-US" dirty="0"/>
                    </a:p>
                  </a:txBody>
                  <a:tcPr/>
                </a:tc>
                <a:tc>
                  <a:txBody>
                    <a:bodyPr/>
                    <a:lstStyle/>
                    <a:p>
                      <a:r>
                        <a:rPr lang="en-US" dirty="0" smtClean="0"/>
                        <a:t>By clicking</a:t>
                      </a:r>
                      <a:r>
                        <a:rPr lang="en-US" baseline="0" dirty="0" smtClean="0"/>
                        <a:t> the button should redirect to the </a:t>
                      </a:r>
                      <a:r>
                        <a:rPr lang="en-US" baseline="0" dirty="0" err="1" smtClean="0"/>
                        <a:t>mstc</a:t>
                      </a:r>
                      <a:r>
                        <a:rPr lang="en-US" baseline="0" dirty="0" smtClean="0"/>
                        <a:t> page link</a:t>
                      </a:r>
                      <a:endParaRPr lang="en-US" dirty="0"/>
                    </a:p>
                  </a:txBody>
                  <a:tcPr/>
                </a:tc>
              </a:tr>
              <a:tr h="370840">
                <a:tc>
                  <a:txBody>
                    <a:bodyPr/>
                    <a:lstStyle/>
                    <a:p>
                      <a:r>
                        <a:rPr lang="en-US" dirty="0" smtClean="0"/>
                        <a:t>Expected output</a:t>
                      </a:r>
                      <a:endParaRPr lang="en-US" dirty="0"/>
                    </a:p>
                  </a:txBody>
                  <a:tcPr/>
                </a:tc>
                <a:tc>
                  <a:txBody>
                    <a:bodyPr/>
                    <a:lstStyle/>
                    <a:p>
                      <a:r>
                        <a:rPr lang="en-US" dirty="0" smtClean="0"/>
                        <a:t>Redirect to the</a:t>
                      </a:r>
                      <a:r>
                        <a:rPr lang="en-US" baseline="0" dirty="0" smtClean="0"/>
                        <a:t> valid page link</a:t>
                      </a:r>
                      <a:endParaRPr lang="en-US" dirty="0"/>
                    </a:p>
                  </a:txBody>
                  <a:tcPr/>
                </a:tc>
              </a:tr>
              <a:tr h="370840">
                <a:tc>
                  <a:txBody>
                    <a:bodyPr/>
                    <a:lstStyle/>
                    <a:p>
                      <a:r>
                        <a:rPr lang="en-US" dirty="0" smtClean="0"/>
                        <a:t>Test Status</a:t>
                      </a:r>
                      <a:endParaRPr lang="en-US" dirty="0"/>
                    </a:p>
                  </a:txBody>
                  <a:tcPr/>
                </a:tc>
                <a:tc>
                  <a:txBody>
                    <a:bodyPr/>
                    <a:lstStyle/>
                    <a:p>
                      <a:r>
                        <a:rPr lang="en-US" dirty="0" smtClean="0"/>
                        <a:t>Pass</a:t>
                      </a:r>
                      <a:endParaRPr lang="en-US" dirty="0"/>
                    </a:p>
                  </a:txBody>
                  <a:tcPr/>
                </a:tc>
              </a:tr>
            </a:tbl>
          </a:graphicData>
        </a:graphic>
      </p:graphicFrame>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21</a:t>
            </a:fld>
            <a:endParaRPr lang="en"/>
          </a:p>
        </p:txBody>
      </p:sp>
    </p:spTree>
    <p:extLst>
      <p:ext uri="{BB962C8B-B14F-4D97-AF65-F5344CB8AC3E}">
        <p14:creationId xmlns:p14="http://schemas.microsoft.com/office/powerpoint/2010/main" val="242471544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Text Placeholder 2"/>
          <p:cNvSpPr>
            <a:spLocks noGrp="1"/>
          </p:cNvSpPr>
          <p:nvPr>
            <p:ph type="body" idx="1"/>
          </p:nvPr>
        </p:nvSpPr>
        <p:spPr/>
        <p:txBody>
          <a:bodyPr/>
          <a:lstStyle/>
          <a:p>
            <a:pPr marL="114300" indent="0" algn="just">
              <a:buNone/>
            </a:pPr>
            <a:r>
              <a:rPr lang="en-US" dirty="0"/>
              <a:t>The proposed system can be extended by installing a IOT device to weighing machine which </a:t>
            </a:r>
            <a:r>
              <a:rPr lang="en-US" dirty="0" smtClean="0"/>
              <a:t>scan </a:t>
            </a:r>
            <a:r>
              <a:rPr lang="en-US" dirty="0"/>
              <a:t>the type of metal and automatically give the details of the material and its quantity. This avoid the </a:t>
            </a:r>
            <a:r>
              <a:rPr lang="en-US" dirty="0" smtClean="0"/>
              <a:t>manual entering </a:t>
            </a:r>
            <a:r>
              <a:rPr lang="en-US" dirty="0"/>
              <a:t>of transactions. This automation will scans the type</a:t>
            </a:r>
            <a:r>
              <a:rPr lang="en-US" dirty="0" smtClean="0"/>
              <a:t>, quantity </a:t>
            </a:r>
            <a:r>
              <a:rPr lang="en-US" dirty="0"/>
              <a:t>and price of a particular </a:t>
            </a:r>
            <a:r>
              <a:rPr lang="en-US" dirty="0" smtClean="0"/>
              <a:t>material</a:t>
            </a:r>
            <a:r>
              <a:rPr lang="en-US" dirty="0"/>
              <a:t>. It can also extended by maintaining user tender details in the database and can also predict the </a:t>
            </a:r>
            <a:r>
              <a:rPr lang="en-US" dirty="0" smtClean="0"/>
              <a:t>profit </a:t>
            </a:r>
            <a:r>
              <a:rPr lang="en-US" dirty="0"/>
              <a:t>of buying that particular tender. A chat bot can be used to give information and also take </a:t>
            </a:r>
            <a:r>
              <a:rPr lang="en-US" dirty="0" smtClean="0"/>
              <a:t>feedback </a:t>
            </a:r>
            <a:r>
              <a:rPr lang="en-US" dirty="0"/>
              <a:t>from the user which increases the interaction between the user and the application can </a:t>
            </a:r>
            <a:r>
              <a:rPr lang="en-US" dirty="0" smtClean="0"/>
              <a:t>be updated </a:t>
            </a:r>
            <a:r>
              <a:rPr lang="en-US" dirty="0"/>
              <a:t>on the basis of user requirements. </a:t>
            </a:r>
          </a:p>
          <a:p>
            <a:pPr marL="114300" indent="0" algn="just">
              <a:buNone/>
            </a:pPr>
            <a:r>
              <a:rPr lang="en-US" dirty="0"/>
              <a:t/>
            </a:r>
            <a:br>
              <a:rPr lang="en-US" dirty="0"/>
            </a:br>
            <a:r>
              <a:rPr lang="en-US" dirty="0"/>
              <a:t/>
            </a:r>
            <a:br>
              <a:rPr lang="en-US" dirty="0"/>
            </a:br>
            <a:endParaRPr lang="en-US" dirty="0">
              <a:effectLst/>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22</a:t>
            </a:fld>
            <a:endParaRPr lang="en"/>
          </a:p>
        </p:txBody>
      </p:sp>
    </p:spTree>
    <p:extLst>
      <p:ext uri="{BB962C8B-B14F-4D97-AF65-F5344CB8AC3E}">
        <p14:creationId xmlns:p14="http://schemas.microsoft.com/office/powerpoint/2010/main" val="35756440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
            <a:ext cx="8520600" cy="607800"/>
          </a:xfrm>
        </p:spPr>
        <p:txBody>
          <a:bodyPr/>
          <a:lstStyle/>
          <a:p>
            <a:r>
              <a:rPr lang="en-US" dirty="0" smtClean="0"/>
              <a:t>Conclusion</a:t>
            </a:r>
            <a:endParaRPr lang="en-US" dirty="0"/>
          </a:p>
        </p:txBody>
      </p:sp>
      <p:sp>
        <p:nvSpPr>
          <p:cNvPr id="3" name="Text Placeholder 2"/>
          <p:cNvSpPr>
            <a:spLocks noGrp="1"/>
          </p:cNvSpPr>
          <p:nvPr>
            <p:ph type="body" idx="1"/>
          </p:nvPr>
        </p:nvSpPr>
        <p:spPr>
          <a:xfrm>
            <a:off x="304800" y="590550"/>
            <a:ext cx="8520600" cy="3339000"/>
          </a:xfrm>
        </p:spPr>
        <p:txBody>
          <a:bodyPr/>
          <a:lstStyle/>
          <a:p>
            <a:pPr marL="114300" indent="0" algn="just">
              <a:buNone/>
            </a:pPr>
            <a:r>
              <a:rPr lang="en-US" dirty="0"/>
              <a:t>This application “Weigh and Pay ” is developed mainly to overcome the problem faced </a:t>
            </a:r>
            <a:r>
              <a:rPr lang="en-US" dirty="0" smtClean="0"/>
              <a:t>by </a:t>
            </a:r>
            <a:r>
              <a:rPr lang="en-US" dirty="0"/>
              <a:t>the scrap industries while entering their daily </a:t>
            </a:r>
            <a:r>
              <a:rPr lang="en-US" dirty="0" smtClean="0"/>
              <a:t>transactions manually. The </a:t>
            </a:r>
            <a:r>
              <a:rPr lang="en-US" dirty="0"/>
              <a:t>proposed system </a:t>
            </a:r>
            <a:r>
              <a:rPr lang="en-US" dirty="0" smtClean="0"/>
              <a:t>overcomes </a:t>
            </a:r>
            <a:r>
              <a:rPr lang="en-US" dirty="0"/>
              <a:t>all the problems faced by the scrap industries by providing a robust system suitable for </a:t>
            </a:r>
            <a:r>
              <a:rPr lang="en-US" dirty="0" smtClean="0"/>
              <a:t>market. This application </a:t>
            </a:r>
            <a:r>
              <a:rPr lang="en-US" dirty="0"/>
              <a:t>is completed and tested successfully by using the test cases. It provides all the </a:t>
            </a:r>
            <a:r>
              <a:rPr lang="en-US" dirty="0" smtClean="0"/>
              <a:t>features </a:t>
            </a:r>
            <a:r>
              <a:rPr lang="en-US" dirty="0"/>
              <a:t>which are essential for the development of every organization</a:t>
            </a:r>
            <a:r>
              <a:rPr lang="en-US" dirty="0" smtClean="0"/>
              <a:t>. However</a:t>
            </a:r>
            <a:r>
              <a:rPr lang="en-US" dirty="0"/>
              <a:t>, this application also provide forecasting of coming year income in graph which helps </a:t>
            </a:r>
            <a:r>
              <a:rPr lang="en-US" dirty="0" smtClean="0"/>
              <a:t>the organization </a:t>
            </a:r>
            <a:r>
              <a:rPr lang="en-US" dirty="0"/>
              <a:t>to take decisions accordingly. There are no applications till now developed to give support </a:t>
            </a:r>
            <a:r>
              <a:rPr lang="en-US" dirty="0" smtClean="0"/>
              <a:t>to </a:t>
            </a:r>
            <a:r>
              <a:rPr lang="en-US" dirty="0"/>
              <a:t>the scrap industries and features needed for them to </a:t>
            </a:r>
            <a:r>
              <a:rPr lang="en-US" dirty="0" smtClean="0"/>
              <a:t>develop. This </a:t>
            </a:r>
            <a:r>
              <a:rPr lang="en-US" dirty="0"/>
              <a:t>application will provide them a </a:t>
            </a:r>
            <a:r>
              <a:rPr lang="en-US" dirty="0" smtClean="0"/>
              <a:t>good </a:t>
            </a:r>
            <a:r>
              <a:rPr lang="en-US" dirty="0"/>
              <a:t>platform </a:t>
            </a:r>
            <a:r>
              <a:rPr lang="en-US" dirty="0" smtClean="0"/>
              <a:t>for </a:t>
            </a:r>
            <a:r>
              <a:rPr lang="en-US" dirty="0"/>
              <a:t>transaction automation, view the tender details and analysis of income </a:t>
            </a:r>
            <a:r>
              <a:rPr lang="en-US" dirty="0" smtClean="0"/>
              <a:t>data. </a:t>
            </a:r>
            <a:endParaRPr lang="en-US" dirty="0">
              <a:effectLst/>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23</a:t>
            </a:fld>
            <a:endParaRPr lang="en"/>
          </a:p>
        </p:txBody>
      </p:sp>
    </p:spTree>
    <p:extLst>
      <p:ext uri="{BB962C8B-B14F-4D97-AF65-F5344CB8AC3E}">
        <p14:creationId xmlns:p14="http://schemas.microsoft.com/office/powerpoint/2010/main" val="177278972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idx="1"/>
          </p:nvPr>
        </p:nvSpPr>
        <p:spPr/>
        <p:txBody>
          <a:bodyPr/>
          <a:lstStyle/>
          <a:p>
            <a:r>
              <a:rPr lang="en-US" dirty="0" smtClean="0"/>
              <a:t>www.google.com</a:t>
            </a:r>
          </a:p>
          <a:p>
            <a:r>
              <a:rPr lang="en-US" dirty="0">
                <a:hlinkClick r:id="rId2"/>
              </a:rPr>
              <a:t>http://</a:t>
            </a:r>
            <a:r>
              <a:rPr lang="en-US" dirty="0" smtClean="0">
                <a:hlinkClick r:id="rId2"/>
              </a:rPr>
              <a:t>www.mstcindia.co.in/TenderEntry/tender_auction_Vizag.aspx</a:t>
            </a:r>
            <a:endParaRPr lang="en-US" dirty="0" smtClean="0"/>
          </a:p>
          <a:p>
            <a:r>
              <a:rPr lang="en-US" dirty="0" smtClean="0"/>
              <a:t>www.Stackoverflow.com</a:t>
            </a:r>
          </a:p>
          <a:p>
            <a:endParaRPr lang="en-US" dirty="0" smtClean="0"/>
          </a:p>
          <a:p>
            <a:pPr marL="114300" indent="0">
              <a:buNone/>
            </a:pP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24</a:t>
            </a:fld>
            <a:endParaRPr lang="en"/>
          </a:p>
        </p:txBody>
      </p:sp>
    </p:spTree>
    <p:extLst>
      <p:ext uri="{BB962C8B-B14F-4D97-AF65-F5344CB8AC3E}">
        <p14:creationId xmlns:p14="http://schemas.microsoft.com/office/powerpoint/2010/main" val="393525159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1733550"/>
            <a:ext cx="1600200" cy="607800"/>
          </a:xfrm>
        </p:spPr>
        <p:txBody>
          <a:bodyPr/>
          <a:lstStyle/>
          <a:p>
            <a:r>
              <a:rPr lang="en-US" dirty="0" smtClean="0"/>
              <a:t>Queries</a:t>
            </a:r>
            <a:endParaRPr lang="en-US"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25</a:t>
            </a:fld>
            <a:endParaRPr lang="en"/>
          </a:p>
        </p:txBody>
      </p:sp>
    </p:spTree>
    <p:extLst>
      <p:ext uri="{BB962C8B-B14F-4D97-AF65-F5344CB8AC3E}">
        <p14:creationId xmlns:p14="http://schemas.microsoft.com/office/powerpoint/2010/main" val="32240222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809750"/>
            <a:ext cx="2355300" cy="607800"/>
          </a:xfrm>
        </p:spPr>
        <p:txBody>
          <a:bodyPr/>
          <a:lstStyle/>
          <a:p>
            <a:r>
              <a:rPr lang="en-US" dirty="0" smtClean="0"/>
              <a:t>THANK YOU</a:t>
            </a:r>
            <a:endParaRPr lang="en-US"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26</a:t>
            </a:fld>
            <a:endParaRPr lang="en"/>
          </a:p>
        </p:txBody>
      </p:sp>
    </p:spTree>
    <p:extLst>
      <p:ext uri="{BB962C8B-B14F-4D97-AF65-F5344CB8AC3E}">
        <p14:creationId xmlns:p14="http://schemas.microsoft.com/office/powerpoint/2010/main" val="206435705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flipH="1">
            <a:off x="34575" y="0"/>
            <a:ext cx="8939700" cy="453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spcBef>
                <a:spcPts val="0"/>
              </a:spcBef>
              <a:spcAft>
                <a:spcPts val="0"/>
              </a:spcAft>
              <a:buNone/>
            </a:pPr>
            <a:r>
              <a:rPr lang="en" dirty="0"/>
              <a:t>ABSTRACT</a:t>
            </a:r>
            <a:endParaRPr dirty="0"/>
          </a:p>
        </p:txBody>
      </p:sp>
      <p:sp>
        <p:nvSpPr>
          <p:cNvPr id="92" name="Shape 92"/>
          <p:cNvSpPr txBox="1">
            <a:spLocks noGrp="1"/>
          </p:cNvSpPr>
          <p:nvPr>
            <p:ph type="body" idx="1"/>
          </p:nvPr>
        </p:nvSpPr>
        <p:spPr>
          <a:xfrm>
            <a:off x="83525" y="513150"/>
            <a:ext cx="9060600" cy="4320000"/>
          </a:xfrm>
          <a:prstGeom prst="rect">
            <a:avLst/>
          </a:prstGeom>
          <a:ln w="9525" cap="flat" cmpd="sng">
            <a:noFill/>
            <a:prstDash val="solid"/>
            <a:round/>
            <a:headEnd type="none" w="med" len="med"/>
            <a:tailEnd type="none" w="med" len="med"/>
          </a:ln>
        </p:spPr>
        <p:txBody>
          <a:bodyPr spcFirstLastPara="1" wrap="square" lIns="91425" tIns="91425" rIns="91425" bIns="91425" anchor="t" anchorCtr="0">
            <a:noAutofit/>
          </a:bodyPr>
          <a:lstStyle/>
          <a:p>
            <a:pPr marL="114300" indent="0">
              <a:buNone/>
            </a:pPr>
            <a:r>
              <a:rPr lang="en-US" sz="1600" dirty="0"/>
              <a:t>Every office is now transforming into a paperless system after the advancement of technology. The transactions made in the small scrap industries are entered on papers manually which results in paper wastage and time consuming process. To overcome this problem we introduced an application through which the scrap industries can enter their daily </a:t>
            </a:r>
            <a:r>
              <a:rPr lang="en-US" sz="1600" dirty="0" smtClean="0"/>
              <a:t>transactions. </a:t>
            </a:r>
            <a:r>
              <a:rPr lang="en-US" sz="1600" dirty="0"/>
              <a:t>The transactions are classified as </a:t>
            </a:r>
            <a:r>
              <a:rPr lang="en-US" sz="1600" dirty="0" err="1"/>
              <a:t>buying,selling</a:t>
            </a:r>
            <a:r>
              <a:rPr lang="en-US" sz="1600" dirty="0"/>
              <a:t> and weigh bridge process. The buying and selling transactions are daily process. The weigh bridge process is optional for the scrap industries which include large amount of materials in tons. The profit of coming year is predicted by the application based on the previous year incomes. This helps the organization to make their decisions for the coming years. The transaction history is maintained which is useful for the user to see his past transaction. The predicted values are presented on the graph. The user can also send invoice to the customers through email service provided in the application. The users can also view the tender details through </a:t>
            </a:r>
            <a:r>
              <a:rPr lang="en-US" sz="1600" dirty="0" err="1"/>
              <a:t>mstc</a:t>
            </a:r>
            <a:r>
              <a:rPr lang="en-US" sz="1600" dirty="0"/>
              <a:t> link, this helps the user to buy the materials through tenders</a:t>
            </a:r>
            <a:r>
              <a:rPr lang="en-US" sz="1600" dirty="0" smtClean="0"/>
              <a:t>.</a:t>
            </a:r>
            <a:r>
              <a:rPr lang="en-US" sz="1600" dirty="0"/>
              <a:t/>
            </a:r>
            <a:br>
              <a:rPr lang="en-US" sz="1600" dirty="0"/>
            </a:br>
            <a:r>
              <a:rPr lang="en-US" sz="1600" dirty="0"/>
              <a:t/>
            </a:r>
            <a:br>
              <a:rPr lang="en-US" sz="1600" dirty="0"/>
            </a:br>
            <a:endParaRPr lang="en-US" sz="1600" dirty="0"/>
          </a:p>
          <a:p>
            <a:pPr marL="0" lvl="0" indent="0">
              <a:spcBef>
                <a:spcPts val="0"/>
              </a:spcBef>
              <a:spcAft>
                <a:spcPts val="0"/>
              </a:spcAft>
              <a:buNone/>
            </a:pPr>
            <a:r>
              <a:rPr lang="en" sz="1400" b="1" u="sng" dirty="0" smtClean="0">
                <a:solidFill>
                  <a:srgbClr val="000000"/>
                </a:solidFill>
                <a:latin typeface="Arial"/>
                <a:ea typeface="Arial"/>
                <a:cs typeface="Arial"/>
                <a:sym typeface="Arial"/>
              </a:rPr>
              <a:t>                     </a:t>
            </a:r>
            <a:endParaRPr sz="1400" b="1" u="sng" dirty="0" smtClean="0">
              <a:solidFill>
                <a:srgbClr val="000000"/>
              </a:solidFill>
              <a:latin typeface="Arial"/>
              <a:ea typeface="Arial"/>
              <a:cs typeface="Arial"/>
              <a:sym typeface="Arial"/>
            </a:endParaRPr>
          </a:p>
          <a:p>
            <a:pPr marL="0" lvl="0" indent="0">
              <a:spcBef>
                <a:spcPts val="1600"/>
              </a:spcBef>
              <a:spcAft>
                <a:spcPts val="0"/>
              </a:spcAft>
              <a:buNone/>
            </a:pPr>
            <a:endParaRPr sz="1400" b="1" dirty="0" smtClean="0">
              <a:solidFill>
                <a:srgbClr val="000000"/>
              </a:solidFill>
              <a:latin typeface="Arial"/>
              <a:ea typeface="Arial"/>
              <a:cs typeface="Arial"/>
              <a:sym typeface="Arial"/>
            </a:endParaRPr>
          </a:p>
          <a:p>
            <a:pPr marL="0" lvl="0" indent="0">
              <a:spcBef>
                <a:spcPts val="1600"/>
              </a:spcBef>
              <a:spcAft>
                <a:spcPts val="1600"/>
              </a:spcAft>
              <a:buNone/>
            </a:pP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3</a:t>
            </a:fld>
            <a:endParaRPr lang="en"/>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2">
                                            <p:txEl>
                                              <p:pRg st="0" end="0"/>
                                            </p:txEl>
                                          </p:spTgt>
                                        </p:tgtEl>
                                        <p:attrNameLst>
                                          <p:attrName>style.visibility</p:attrName>
                                        </p:attrNameLst>
                                      </p:cBhvr>
                                      <p:to>
                                        <p:strVal val="visible"/>
                                      </p:to>
                                    </p:set>
                                    <p:animEffect transition="in" filter="barn(inVertical)">
                                      <p:cBhvr>
                                        <p:cTn id="12" dur="500"/>
                                        <p:tgtEl>
                                          <p:spTgt spid="9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2">
                                            <p:txEl>
                                              <p:pRg st="1" end="1"/>
                                            </p:txEl>
                                          </p:spTgt>
                                        </p:tgtEl>
                                        <p:attrNameLst>
                                          <p:attrName>style.visibility</p:attrName>
                                        </p:attrNameLst>
                                      </p:cBhvr>
                                      <p:to>
                                        <p:strVal val="visible"/>
                                      </p:to>
                                    </p:set>
                                    <p:animEffect transition="in" filter="barn(inVertical)">
                                      <p:cBhvr>
                                        <p:cTn id="17" dur="500"/>
                                        <p:tgtEl>
                                          <p:spTgt spid="9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5475" y="95475"/>
            <a:ext cx="8736900" cy="48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INTRODUCTION</a:t>
            </a:r>
            <a:endParaRPr dirty="0"/>
          </a:p>
        </p:txBody>
      </p:sp>
      <p:sp>
        <p:nvSpPr>
          <p:cNvPr id="98" name="Shape 98"/>
          <p:cNvSpPr txBox="1">
            <a:spLocks noGrp="1"/>
          </p:cNvSpPr>
          <p:nvPr>
            <p:ph type="body" idx="1"/>
          </p:nvPr>
        </p:nvSpPr>
        <p:spPr>
          <a:xfrm>
            <a:off x="95475" y="644425"/>
            <a:ext cx="8902800" cy="4105200"/>
          </a:xfrm>
          <a:prstGeom prst="rect">
            <a:avLst/>
          </a:prstGeom>
          <a:ln w="9525" cap="flat" cmpd="sng">
            <a:noFill/>
            <a:prstDash val="solid"/>
            <a:round/>
            <a:headEnd type="none" w="med" len="med"/>
            <a:tailEnd type="none" w="med" len="med"/>
          </a:ln>
        </p:spPr>
        <p:txBody>
          <a:bodyPr spcFirstLastPara="1" wrap="square" lIns="91425" tIns="91425" rIns="91425" bIns="91425" anchor="t" anchorCtr="0">
            <a:noAutofit/>
          </a:bodyPr>
          <a:lstStyle/>
          <a:p>
            <a:pPr marL="285750" lvl="0" indent="-285750" algn="just">
              <a:spcBef>
                <a:spcPts val="0"/>
              </a:spcBef>
              <a:spcAft>
                <a:spcPts val="1600"/>
              </a:spcAft>
              <a:buFont typeface="Arial" pitchFamily="34" charset="0"/>
              <a:buChar char="•"/>
            </a:pPr>
            <a:r>
              <a:rPr lang="en-US" dirty="0" smtClean="0"/>
              <a:t>Paperless System : We are providing a responsive web application using bootstrap and python with firebase as a database.</a:t>
            </a:r>
          </a:p>
          <a:p>
            <a:pPr marL="285750" lvl="0" indent="-285750" algn="just">
              <a:spcBef>
                <a:spcPts val="0"/>
              </a:spcBef>
              <a:spcAft>
                <a:spcPts val="1600"/>
              </a:spcAft>
              <a:buFont typeface="Arial" pitchFamily="34" charset="0"/>
              <a:buChar char="•"/>
            </a:pPr>
            <a:r>
              <a:rPr lang="en-US" dirty="0" smtClean="0"/>
              <a:t>Machine Learning: We use machine learning for training the datasets </a:t>
            </a:r>
            <a:r>
              <a:rPr lang="en-US" dirty="0" err="1" smtClean="0"/>
              <a:t>i.e</a:t>
            </a:r>
            <a:r>
              <a:rPr lang="en-US" dirty="0" smtClean="0"/>
              <a:t>, analyzing and predicting the results for the observations.</a:t>
            </a:r>
          </a:p>
          <a:p>
            <a:pPr marL="285750" lvl="0" indent="-285750" algn="just">
              <a:spcBef>
                <a:spcPts val="0"/>
              </a:spcBef>
              <a:spcAft>
                <a:spcPts val="1600"/>
              </a:spcAft>
              <a:buFont typeface="Arial" pitchFamily="34" charset="0"/>
              <a:buChar char="•"/>
            </a:pPr>
            <a:r>
              <a:rPr lang="en-US" dirty="0" err="1" smtClean="0"/>
              <a:t>Arima</a:t>
            </a:r>
            <a:r>
              <a:rPr lang="en-US" dirty="0" smtClean="0"/>
              <a:t> Model: We use </a:t>
            </a:r>
            <a:r>
              <a:rPr lang="en-US" dirty="0" err="1" smtClean="0"/>
              <a:t>Matplotlib</a:t>
            </a:r>
            <a:r>
              <a:rPr lang="en-US" dirty="0" smtClean="0"/>
              <a:t> environment for representing the results in graphs. Finally the graphs are produced after analysis of observations using this </a:t>
            </a:r>
            <a:r>
              <a:rPr lang="en-US" dirty="0" err="1" smtClean="0"/>
              <a:t>model.For</a:t>
            </a:r>
            <a:r>
              <a:rPr lang="en-US" dirty="0" smtClean="0"/>
              <a:t> analysis of the observations required following stages :</a:t>
            </a:r>
            <a:r>
              <a:rPr lang="en-US" dirty="0" err="1" smtClean="0"/>
              <a:t>environment,problem</a:t>
            </a:r>
            <a:r>
              <a:rPr lang="en-US" dirty="0" smtClean="0"/>
              <a:t> </a:t>
            </a:r>
            <a:r>
              <a:rPr lang="en-US" dirty="0" err="1" smtClean="0"/>
              <a:t>description,validation</a:t>
            </a:r>
            <a:r>
              <a:rPr lang="en-US" dirty="0" smtClean="0"/>
              <a:t> </a:t>
            </a:r>
            <a:r>
              <a:rPr lang="en-US" dirty="0" err="1" smtClean="0"/>
              <a:t>datasets,persistence,data</a:t>
            </a:r>
            <a:r>
              <a:rPr lang="en-US" dirty="0" smtClean="0"/>
              <a:t> </a:t>
            </a:r>
            <a:r>
              <a:rPr lang="en-US" dirty="0" err="1" smtClean="0"/>
              <a:t>analysis,arima</a:t>
            </a:r>
            <a:r>
              <a:rPr lang="en-US" dirty="0" smtClean="0"/>
              <a:t> model.</a:t>
            </a:r>
            <a:endParaRPr lang="en-US"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4</a:t>
            </a:fld>
            <a:endParaRPr lang="en"/>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down)">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8">
                                            <p:txEl>
                                              <p:pRg st="0" end="0"/>
                                            </p:txEl>
                                          </p:spTgt>
                                        </p:tgtEl>
                                        <p:attrNameLst>
                                          <p:attrName>style.visibility</p:attrName>
                                        </p:attrNameLst>
                                      </p:cBhvr>
                                      <p:to>
                                        <p:strVal val="visible"/>
                                      </p:to>
                                    </p:set>
                                    <p:animEffect transition="in" filter="barn(inVertical)">
                                      <p:cBhvr>
                                        <p:cTn id="12" dur="500"/>
                                        <p:tgtEl>
                                          <p:spTgt spid="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8">
                                            <p:txEl>
                                              <p:pRg st="1" end="1"/>
                                            </p:txEl>
                                          </p:spTgt>
                                        </p:tgtEl>
                                        <p:attrNameLst>
                                          <p:attrName>style.visibility</p:attrName>
                                        </p:attrNameLst>
                                      </p:cBhvr>
                                      <p:to>
                                        <p:strVal val="visible"/>
                                      </p:to>
                                    </p:set>
                                    <p:animEffect transition="in" filter="barn(inVertical)">
                                      <p:cBhvr>
                                        <p:cTn id="17" dur="500"/>
                                        <p:tgtEl>
                                          <p:spTgt spid="9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8">
                                            <p:txEl>
                                              <p:pRg st="2" end="2"/>
                                            </p:txEl>
                                          </p:spTgt>
                                        </p:tgtEl>
                                        <p:attrNameLst>
                                          <p:attrName>style.visibility</p:attrName>
                                        </p:attrNameLst>
                                      </p:cBhvr>
                                      <p:to>
                                        <p:strVal val="visible"/>
                                      </p:to>
                                    </p:set>
                                    <p:animEffect transition="in" filter="barn(inVertical)">
                                      <p:cBhvr>
                                        <p:cTn id="22" dur="500"/>
                                        <p:tgtEl>
                                          <p:spTgt spid="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Text Placeholder 2"/>
          <p:cNvSpPr>
            <a:spLocks noGrp="1"/>
          </p:cNvSpPr>
          <p:nvPr>
            <p:ph type="body" idx="1"/>
          </p:nvPr>
        </p:nvSpPr>
        <p:spPr/>
        <p:txBody>
          <a:bodyPr/>
          <a:lstStyle/>
          <a:p>
            <a:pPr algn="just"/>
            <a:r>
              <a:rPr lang="en-US" dirty="0"/>
              <a:t>The following part explains the existing problems in the reality and what we propose to improve the system drastically such that the outcome is simplified and sustainable.</a:t>
            </a:r>
          </a:p>
          <a:p>
            <a:pPr algn="just"/>
            <a:endParaRPr lang="en-US" dirty="0" smtClean="0"/>
          </a:p>
          <a:p>
            <a:pPr algn="just"/>
            <a:r>
              <a:rPr lang="en-US" dirty="0" smtClean="0"/>
              <a:t>In the existing system the main problem was data is entered manually on papers which is time taken process. Forecasting of </a:t>
            </a:r>
            <a:r>
              <a:rPr lang="en-US" dirty="0" smtClean="0"/>
              <a:t>income is </a:t>
            </a:r>
            <a:r>
              <a:rPr lang="en-US" dirty="0" smtClean="0"/>
              <a:t>difficult in this system.</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5</a:t>
            </a:fld>
            <a:endParaRPr lang="en"/>
          </a:p>
        </p:txBody>
      </p:sp>
    </p:spTree>
    <p:extLst>
      <p:ext uri="{BB962C8B-B14F-4D97-AF65-F5344CB8AC3E}">
        <p14:creationId xmlns:p14="http://schemas.microsoft.com/office/powerpoint/2010/main" val="421124214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9550"/>
            <a:ext cx="8520600" cy="607800"/>
          </a:xfrm>
        </p:spPr>
        <p:txBody>
          <a:bodyPr/>
          <a:lstStyle/>
          <a:p>
            <a:r>
              <a:rPr lang="en-US" dirty="0" smtClean="0"/>
              <a:t>Proposed System</a:t>
            </a:r>
            <a:endParaRPr lang="en-US" dirty="0"/>
          </a:p>
        </p:txBody>
      </p:sp>
      <p:sp>
        <p:nvSpPr>
          <p:cNvPr id="3" name="Text Placeholder 2"/>
          <p:cNvSpPr>
            <a:spLocks noGrp="1"/>
          </p:cNvSpPr>
          <p:nvPr>
            <p:ph type="body" idx="1"/>
          </p:nvPr>
        </p:nvSpPr>
        <p:spPr>
          <a:xfrm>
            <a:off x="304800" y="971550"/>
            <a:ext cx="8520600" cy="3339000"/>
          </a:xfrm>
        </p:spPr>
        <p:txBody>
          <a:bodyPr/>
          <a:lstStyle/>
          <a:p>
            <a:pPr lvl="0" algn="just"/>
            <a:r>
              <a:rPr lang="en-US" dirty="0">
                <a:solidFill>
                  <a:srgbClr val="000000"/>
                </a:solidFill>
              </a:rPr>
              <a:t>Providing a paperless transaction system for small scale scrap </a:t>
            </a:r>
            <a:r>
              <a:rPr lang="en-US" dirty="0" smtClean="0">
                <a:solidFill>
                  <a:srgbClr val="000000"/>
                </a:solidFill>
              </a:rPr>
              <a:t>industry </a:t>
            </a:r>
            <a:r>
              <a:rPr lang="en-US" dirty="0">
                <a:solidFill>
                  <a:srgbClr val="000000"/>
                </a:solidFill>
              </a:rPr>
              <a:t>makes easy </a:t>
            </a:r>
            <a:r>
              <a:rPr lang="en-US" dirty="0" smtClean="0">
                <a:solidFill>
                  <a:srgbClr val="000000"/>
                </a:solidFill>
              </a:rPr>
              <a:t>to enter the transactions without the use of calculator.</a:t>
            </a:r>
            <a:endParaRPr lang="en-US" dirty="0" smtClean="0">
              <a:solidFill>
                <a:srgbClr val="000000"/>
              </a:solidFill>
            </a:endParaRPr>
          </a:p>
          <a:p>
            <a:pPr marL="114300" lvl="0" indent="0" algn="just">
              <a:buNone/>
            </a:pPr>
            <a:endParaRPr lang="en-US" dirty="0" smtClean="0">
              <a:solidFill>
                <a:srgbClr val="000000"/>
              </a:solidFill>
            </a:endParaRPr>
          </a:p>
          <a:p>
            <a:pPr lvl="0" algn="just"/>
            <a:r>
              <a:rPr lang="en-US" dirty="0" smtClean="0">
                <a:solidFill>
                  <a:srgbClr val="000000"/>
                </a:solidFill>
              </a:rPr>
              <a:t>By </a:t>
            </a:r>
            <a:r>
              <a:rPr lang="en-US" dirty="0">
                <a:solidFill>
                  <a:srgbClr val="000000"/>
                </a:solidFill>
              </a:rPr>
              <a:t>this application they can </a:t>
            </a:r>
            <a:r>
              <a:rPr lang="en-US" dirty="0" smtClean="0">
                <a:solidFill>
                  <a:srgbClr val="000000"/>
                </a:solidFill>
              </a:rPr>
              <a:t>preview the transaction history and tender details.</a:t>
            </a:r>
            <a:endParaRPr lang="en-US" dirty="0" smtClean="0">
              <a:solidFill>
                <a:srgbClr val="000000"/>
              </a:solidFill>
            </a:endParaRPr>
          </a:p>
          <a:p>
            <a:pPr lvl="0" algn="just"/>
            <a:endParaRPr lang="en-US" dirty="0" smtClean="0">
              <a:solidFill>
                <a:srgbClr val="000000"/>
              </a:solidFill>
            </a:endParaRPr>
          </a:p>
          <a:p>
            <a:pPr lvl="0" algn="just"/>
            <a:r>
              <a:rPr lang="en-US" dirty="0" smtClean="0">
                <a:solidFill>
                  <a:srgbClr val="000000"/>
                </a:solidFill>
              </a:rPr>
              <a:t>We </a:t>
            </a:r>
            <a:r>
              <a:rPr lang="en-US" dirty="0">
                <a:solidFill>
                  <a:srgbClr val="000000"/>
                </a:solidFill>
              </a:rPr>
              <a:t>provide the analysis of the </a:t>
            </a:r>
            <a:r>
              <a:rPr lang="en-US" dirty="0" smtClean="0">
                <a:solidFill>
                  <a:srgbClr val="000000"/>
                </a:solidFill>
              </a:rPr>
              <a:t>business </a:t>
            </a:r>
            <a:r>
              <a:rPr lang="en-US" dirty="0">
                <a:solidFill>
                  <a:srgbClr val="000000"/>
                </a:solidFill>
              </a:rPr>
              <a:t>yearly which helps the user to make decision for </a:t>
            </a:r>
            <a:r>
              <a:rPr lang="en-US" dirty="0" smtClean="0">
                <a:solidFill>
                  <a:srgbClr val="000000"/>
                </a:solidFill>
              </a:rPr>
              <a:t>upcoming year</a:t>
            </a:r>
            <a:r>
              <a:rPr lang="en-US" dirty="0">
                <a:solidFill>
                  <a:srgbClr val="000000"/>
                </a:solidFill>
              </a:rPr>
              <a:t>.</a:t>
            </a:r>
            <a:endParaRPr lang="en-US" sz="1100" dirty="0">
              <a:solidFill>
                <a:srgbClr val="000000"/>
              </a:solidFill>
            </a:endParaRPr>
          </a:p>
          <a:p>
            <a:pPr algn="just"/>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6</a:t>
            </a:fld>
            <a:endParaRPr lang="en"/>
          </a:p>
        </p:txBody>
      </p:sp>
    </p:spTree>
    <p:extLst>
      <p:ext uri="{BB962C8B-B14F-4D97-AF65-F5344CB8AC3E}">
        <p14:creationId xmlns:p14="http://schemas.microsoft.com/office/powerpoint/2010/main" val="2870375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71600" y="83525"/>
            <a:ext cx="8760600" cy="596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spcBef>
                <a:spcPts val="0"/>
              </a:spcBef>
              <a:spcAft>
                <a:spcPts val="0"/>
              </a:spcAft>
              <a:buNone/>
            </a:pPr>
            <a:r>
              <a:rPr lang="en" dirty="0"/>
              <a:t>SOFTWARE REQUIREMENTS</a:t>
            </a:r>
            <a:endParaRPr dirty="0"/>
          </a:p>
        </p:txBody>
      </p:sp>
      <p:sp>
        <p:nvSpPr>
          <p:cNvPr id="2" name="Text Placeholder 1"/>
          <p:cNvSpPr>
            <a:spLocks noGrp="1"/>
          </p:cNvSpPr>
          <p:nvPr>
            <p:ph type="body" idx="1"/>
          </p:nvPr>
        </p:nvSpPr>
        <p:spPr>
          <a:xfrm>
            <a:off x="228600" y="971550"/>
            <a:ext cx="8520600" cy="3339000"/>
          </a:xfrm>
        </p:spPr>
        <p:txBody>
          <a:bodyPr/>
          <a:lstStyle/>
          <a:p>
            <a:pPr lvl="0"/>
            <a:r>
              <a:rPr lang="en-US" b="1" dirty="0"/>
              <a:t>Languages:</a:t>
            </a:r>
            <a:r>
              <a:rPr lang="en-US" dirty="0"/>
              <a:t/>
            </a:r>
            <a:br>
              <a:rPr lang="en-US" dirty="0"/>
            </a:br>
            <a:r>
              <a:rPr lang="en-US" dirty="0" err="1"/>
              <a:t>HTML,CSS,BOOTSTRAP,JS,Python,ML</a:t>
            </a:r>
            <a:r>
              <a:rPr lang="en-US" dirty="0"/>
              <a:t>(</a:t>
            </a:r>
            <a:r>
              <a:rPr lang="en-US" dirty="0" err="1"/>
              <a:t>Arima</a:t>
            </a:r>
            <a:r>
              <a:rPr lang="en-US" dirty="0"/>
              <a:t> Model)</a:t>
            </a:r>
          </a:p>
          <a:p>
            <a:pPr lvl="0"/>
            <a:endParaRPr lang="en-US" b="1" dirty="0"/>
          </a:p>
          <a:p>
            <a:pPr lvl="0"/>
            <a:r>
              <a:rPr lang="en-US" b="1" dirty="0"/>
              <a:t>Databases:</a:t>
            </a:r>
            <a:r>
              <a:rPr lang="en-US" dirty="0"/>
              <a:t/>
            </a:r>
            <a:br>
              <a:rPr lang="en-US" dirty="0"/>
            </a:br>
            <a:r>
              <a:rPr lang="en-US" dirty="0"/>
              <a:t>FIREBASE from GOOGLE</a:t>
            </a:r>
          </a:p>
          <a:p>
            <a:pPr lvl="0"/>
            <a:endParaRPr lang="en-US" b="1" dirty="0"/>
          </a:p>
          <a:p>
            <a:pPr lvl="0"/>
            <a:r>
              <a:rPr lang="en-US" b="1" dirty="0"/>
              <a:t>Operating System: </a:t>
            </a:r>
            <a:br>
              <a:rPr lang="en-US" b="1" dirty="0"/>
            </a:br>
            <a:r>
              <a:rPr lang="en-US" dirty="0" err="1" smtClean="0"/>
              <a:t>MAC,Ubuntu</a:t>
            </a:r>
            <a:r>
              <a:rPr lang="en-US" dirty="0" smtClean="0"/>
              <a:t> </a:t>
            </a:r>
            <a:r>
              <a:rPr lang="en-US" dirty="0"/>
              <a:t>and any windows OS</a:t>
            </a:r>
            <a:endParaRPr lang="en-US" b="1" dirty="0"/>
          </a:p>
          <a:p>
            <a:endParaRPr lang="en-US"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7</a:t>
            </a:fld>
            <a:endParaRPr lang="en"/>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down)">
                                      <p:cBhvr>
                                        <p:cTn id="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Diagram</a:t>
            </a:r>
            <a:endParaRPr lang="en-US" dirty="0"/>
          </a:p>
        </p:txBody>
      </p:sp>
      <p:pic>
        <p:nvPicPr>
          <p:cNvPr id="3" name="Picture 2" descr="C:\Users\MENTE\Desktop\Review-1\UML Diagrams\Usecas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451" y="1047750"/>
            <a:ext cx="5029200" cy="3733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8</a:t>
            </a:fld>
            <a:endParaRPr lang="en"/>
          </a:p>
        </p:txBody>
      </p:sp>
    </p:spTree>
    <p:extLst>
      <p:ext uri="{BB962C8B-B14F-4D97-AF65-F5344CB8AC3E}">
        <p14:creationId xmlns:p14="http://schemas.microsoft.com/office/powerpoint/2010/main" val="287747264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42" y="209550"/>
            <a:ext cx="2964900" cy="561550"/>
          </a:xfrm>
        </p:spPr>
        <p:txBody>
          <a:bodyPr/>
          <a:lstStyle/>
          <a:p>
            <a:r>
              <a:rPr lang="en-US" dirty="0" smtClean="0"/>
              <a:t>Activity Diagram</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27359"/>
            <a:ext cx="54864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pPr marL="0" lvl="0" indent="0">
                <a:spcBef>
                  <a:spcPts val="0"/>
                </a:spcBef>
                <a:spcAft>
                  <a:spcPts val="0"/>
                </a:spcAft>
                <a:buNone/>
              </a:pPr>
              <a:t>9</a:t>
            </a:fld>
            <a:endParaRPr lang="en"/>
          </a:p>
        </p:txBody>
      </p:sp>
    </p:spTree>
    <p:extLst>
      <p:ext uri="{BB962C8B-B14F-4D97-AF65-F5344CB8AC3E}">
        <p14:creationId xmlns:p14="http://schemas.microsoft.com/office/powerpoint/2010/main" val="18468197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circle(in)">
                                      <p:cBhvr>
                                        <p:cTn id="12"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1398</TotalTime>
  <Words>937</Words>
  <Application>Microsoft Office PowerPoint</Application>
  <PresentationFormat>On-screen Show (16:9)</PresentationFormat>
  <Paragraphs>141</Paragraphs>
  <Slides>26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Roboto</vt:lpstr>
      <vt:lpstr>Geometric</vt:lpstr>
      <vt:lpstr>                  WEIGH AND PAY SYSTEM</vt:lpstr>
      <vt:lpstr>Contents</vt:lpstr>
      <vt:lpstr>ABSTRACT</vt:lpstr>
      <vt:lpstr>INTRODUCTION</vt:lpstr>
      <vt:lpstr>Problem Definition</vt:lpstr>
      <vt:lpstr>Proposed System</vt:lpstr>
      <vt:lpstr>SOFTWARE REQUIREMENTS</vt:lpstr>
      <vt:lpstr>Use-case Diagram</vt:lpstr>
      <vt:lpstr>Activity Diagram</vt:lpstr>
      <vt:lpstr>Class Diagram</vt:lpstr>
      <vt:lpstr>Sequence Diagram</vt:lpstr>
      <vt:lpstr>Component and Deployment Diagram</vt:lpstr>
      <vt:lpstr>Screenshots </vt:lpstr>
      <vt:lpstr>Login Page</vt:lpstr>
      <vt:lpstr>Dashboard</vt:lpstr>
      <vt:lpstr>Invoice </vt:lpstr>
      <vt:lpstr>Stats Prediction Page</vt:lpstr>
      <vt:lpstr>Test Case - 1 </vt:lpstr>
      <vt:lpstr>Test case - 2</vt:lpstr>
      <vt:lpstr>Test case - 3</vt:lpstr>
      <vt:lpstr>Test case - 4</vt:lpstr>
      <vt:lpstr>Future Scope</vt:lpstr>
      <vt:lpstr>Conclusion</vt:lpstr>
      <vt:lpstr>References</vt:lpstr>
      <vt:lpstr>Queries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THEFT SECURITY</dc:title>
  <dc:creator>MENTE</dc:creator>
  <cp:lastModifiedBy>MENTE</cp:lastModifiedBy>
  <cp:revision>95</cp:revision>
  <dcterms:modified xsi:type="dcterms:W3CDTF">2018-04-07T03:10:25Z</dcterms:modified>
</cp:coreProperties>
</file>