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32"/>
  </p:notesMasterIdLst>
  <p:sldIdLst>
    <p:sldId id="344" r:id="rId2"/>
    <p:sldId id="345" r:id="rId3"/>
    <p:sldId id="346" r:id="rId4"/>
    <p:sldId id="347" r:id="rId5"/>
    <p:sldId id="348" r:id="rId6"/>
    <p:sldId id="349" r:id="rId7"/>
    <p:sldId id="350" r:id="rId8"/>
    <p:sldId id="351" r:id="rId9"/>
    <p:sldId id="352" r:id="rId10"/>
    <p:sldId id="353" r:id="rId11"/>
    <p:sldId id="354" r:id="rId12"/>
    <p:sldId id="355" r:id="rId13"/>
    <p:sldId id="356" r:id="rId14"/>
    <p:sldId id="357" r:id="rId15"/>
    <p:sldId id="358" r:id="rId16"/>
    <p:sldId id="359" r:id="rId17"/>
    <p:sldId id="360" r:id="rId18"/>
    <p:sldId id="361" r:id="rId19"/>
    <p:sldId id="362" r:id="rId20"/>
    <p:sldId id="363" r:id="rId21"/>
    <p:sldId id="364" r:id="rId22"/>
    <p:sldId id="365" r:id="rId23"/>
    <p:sldId id="366" r:id="rId24"/>
    <p:sldId id="367" r:id="rId25"/>
    <p:sldId id="368" r:id="rId26"/>
    <p:sldId id="369" r:id="rId27"/>
    <p:sldId id="370" r:id="rId28"/>
    <p:sldId id="371" r:id="rId29"/>
    <p:sldId id="372" r:id="rId30"/>
    <p:sldId id="37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F33586-BB7A-49CC-B347-179A9A3A144C}">
          <p14:sldIdLst>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65056" autoAdjust="0"/>
  </p:normalViewPr>
  <p:slideViewPr>
    <p:cSldViewPr snapToGrid="0">
      <p:cViewPr varScale="1">
        <p:scale>
          <a:sx n="56" d="100"/>
          <a:sy n="56" d="100"/>
        </p:scale>
        <p:origin x="168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545F50-22B9-D54C-8E03-11910889F03A}" type="datetimeFigureOut">
              <a:rPr lang="en-US" smtClean="0"/>
              <a:t>11/21/2017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13CE7B-2951-7240-B80C-775E395D4F57}" type="slidenum">
              <a:rPr lang="en-US" smtClean="0"/>
              <a:t>‹#›</a:t>
            </a:fld>
            <a:endParaRPr lang="en-US" dirty="0"/>
          </a:p>
        </p:txBody>
      </p:sp>
    </p:spTree>
    <p:extLst>
      <p:ext uri="{BB962C8B-B14F-4D97-AF65-F5344CB8AC3E}">
        <p14:creationId xmlns:p14="http://schemas.microsoft.com/office/powerpoint/2010/main" val="1392048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Result: FAILED by 4 vs. 5</a:t>
            </a:r>
          </a:p>
          <a:p>
            <a:endParaRPr lang="en-US" dirty="0"/>
          </a:p>
          <a:p>
            <a:r>
              <a:rPr lang="en-US" b="1" u="sng" dirty="0"/>
              <a:t>Votes:</a:t>
            </a:r>
          </a:p>
          <a:p>
            <a:r>
              <a:rPr lang="en-US" dirty="0"/>
              <a:t>YES - CSCC, FRCC, CCB, ABQCC</a:t>
            </a:r>
          </a:p>
          <a:p>
            <a:r>
              <a:rPr lang="en-US" dirty="0"/>
              <a:t>NO - CCCC, FRCC, LCC, DCC, RCC</a:t>
            </a:r>
          </a:p>
          <a:p>
            <a:r>
              <a:rPr lang="en-US" dirty="0"/>
              <a:t>ABSTAIN - BCC ,UNM, YCC </a:t>
            </a:r>
          </a:p>
        </p:txBody>
      </p:sp>
      <p:sp>
        <p:nvSpPr>
          <p:cNvPr id="4" name="Slide Number Placeholder 3"/>
          <p:cNvSpPr>
            <a:spLocks noGrp="1"/>
          </p:cNvSpPr>
          <p:nvPr>
            <p:ph type="sldNum" sz="quarter" idx="10"/>
          </p:nvPr>
        </p:nvSpPr>
        <p:spPr/>
        <p:txBody>
          <a:bodyPr/>
          <a:lstStyle/>
          <a:p>
            <a:fld id="{7113CE7B-2951-7240-B80C-775E395D4F57}" type="slidenum">
              <a:rPr lang="en-US" smtClean="0"/>
              <a:t>1</a:t>
            </a:fld>
            <a:endParaRPr lang="en-US" dirty="0"/>
          </a:p>
        </p:txBody>
      </p:sp>
    </p:spTree>
    <p:extLst>
      <p:ext uri="{BB962C8B-B14F-4D97-AF65-F5344CB8AC3E}">
        <p14:creationId xmlns:p14="http://schemas.microsoft.com/office/powerpoint/2010/main" val="3776393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RESULT: PASS BY 6 VS. 3</a:t>
            </a:r>
          </a:p>
          <a:p>
            <a:endParaRPr lang="en-US" dirty="0"/>
          </a:p>
          <a:p>
            <a:r>
              <a:rPr lang="en-US" b="1" u="sng" dirty="0"/>
              <a:t>VOTES:</a:t>
            </a:r>
          </a:p>
          <a:p>
            <a:r>
              <a:rPr lang="en-US" dirty="0"/>
              <a:t>YES – CCB,LCC,FRCC,FCCC,CCCC,DCC</a:t>
            </a:r>
          </a:p>
          <a:p>
            <a:r>
              <a:rPr lang="en-US" dirty="0"/>
              <a:t>NO – BCC,CSCC,RCC</a:t>
            </a:r>
          </a:p>
          <a:p>
            <a:r>
              <a:rPr lang="en-US" dirty="0"/>
              <a:t>ABSTAIN – ABQCC, UNM, YCC</a:t>
            </a:r>
          </a:p>
          <a:p>
            <a:endParaRPr lang="en-US" dirty="0"/>
          </a:p>
          <a:p>
            <a:r>
              <a:rPr lang="en-US" b="1" u="sng" dirty="0"/>
              <a:t>NOTES:</a:t>
            </a:r>
          </a:p>
          <a:p>
            <a:r>
              <a:rPr lang="en-US" dirty="0"/>
              <a:t>PLAYER GETTING INJURED AND SUING LEAGUE AND LEAGUE OFFICERS IS BIGGEST CONCERN. REVIEW AND IF NECESSARY MAKE AMENDMENT TO WAIVER FORM SO RESPONSIBILITY LIES WITH SIGNING PLAYER OR GUARDIAN INSTEAD OF LEAGUE OFFICERS.</a:t>
            </a:r>
          </a:p>
          <a:p>
            <a:endParaRPr lang="en-US" dirty="0"/>
          </a:p>
        </p:txBody>
      </p:sp>
      <p:sp>
        <p:nvSpPr>
          <p:cNvPr id="4" name="Slide Number Placeholder 3"/>
          <p:cNvSpPr>
            <a:spLocks noGrp="1"/>
          </p:cNvSpPr>
          <p:nvPr>
            <p:ph type="sldNum" sz="quarter" idx="10"/>
          </p:nvPr>
        </p:nvSpPr>
        <p:spPr/>
        <p:txBody>
          <a:bodyPr/>
          <a:lstStyle/>
          <a:p>
            <a:fld id="{7113CE7B-2951-7240-B80C-775E395D4F57}" type="slidenum">
              <a:rPr lang="en-US" smtClean="0"/>
              <a:t>10</a:t>
            </a:fld>
            <a:endParaRPr lang="en-US" dirty="0"/>
          </a:p>
        </p:txBody>
      </p:sp>
    </p:spTree>
    <p:extLst>
      <p:ext uri="{BB962C8B-B14F-4D97-AF65-F5344CB8AC3E}">
        <p14:creationId xmlns:p14="http://schemas.microsoft.com/office/powerpoint/2010/main" val="1794662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RESULT: FAILED BY 6 VS. 3</a:t>
            </a:r>
          </a:p>
          <a:p>
            <a:endParaRPr lang="en-US" b="1" u="sng" dirty="0"/>
          </a:p>
          <a:p>
            <a:r>
              <a:rPr lang="en-US" b="1" u="sng" dirty="0"/>
              <a:t>VOTES:</a:t>
            </a:r>
          </a:p>
          <a:p>
            <a:r>
              <a:rPr lang="en-US" dirty="0"/>
              <a:t>YES – CSCC, BCC,RCC</a:t>
            </a:r>
          </a:p>
          <a:p>
            <a:r>
              <a:rPr lang="en-US" dirty="0"/>
              <a:t>NO - CCB,LCC,FRCC,FCCC,CCCC,DCC</a:t>
            </a:r>
          </a:p>
          <a:p>
            <a:r>
              <a:rPr lang="en-US" dirty="0"/>
              <a:t>ABSTAIN – ABQCC, UNM, YCC</a:t>
            </a:r>
          </a:p>
          <a:p>
            <a:endParaRPr lang="en-US" dirty="0"/>
          </a:p>
        </p:txBody>
      </p:sp>
      <p:sp>
        <p:nvSpPr>
          <p:cNvPr id="4" name="Slide Number Placeholder 3"/>
          <p:cNvSpPr>
            <a:spLocks noGrp="1"/>
          </p:cNvSpPr>
          <p:nvPr>
            <p:ph type="sldNum" sz="quarter" idx="10"/>
          </p:nvPr>
        </p:nvSpPr>
        <p:spPr/>
        <p:txBody>
          <a:bodyPr/>
          <a:lstStyle/>
          <a:p>
            <a:fld id="{7113CE7B-2951-7240-B80C-775E395D4F57}" type="slidenum">
              <a:rPr lang="en-US" smtClean="0"/>
              <a:t>11</a:t>
            </a:fld>
            <a:endParaRPr lang="en-US" dirty="0"/>
          </a:p>
        </p:txBody>
      </p:sp>
    </p:spTree>
    <p:extLst>
      <p:ext uri="{BB962C8B-B14F-4D97-AF65-F5344CB8AC3E}">
        <p14:creationId xmlns:p14="http://schemas.microsoft.com/office/powerpoint/2010/main" val="2731151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CCCC:</a:t>
            </a:r>
          </a:p>
          <a:p>
            <a:endParaRPr lang="en-US" b="1" u="sng" dirty="0"/>
          </a:p>
          <a:p>
            <a:r>
              <a:rPr lang="en-US" b="1" u="sng" dirty="0"/>
              <a:t>RESULT: PASSED BY 5 VS 4</a:t>
            </a:r>
          </a:p>
          <a:p>
            <a:endParaRPr lang="en-US" b="1" u="sng" dirty="0"/>
          </a:p>
          <a:p>
            <a:r>
              <a:rPr lang="en-US" b="1" u="sng" dirty="0"/>
              <a:t>VOTES:</a:t>
            </a:r>
          </a:p>
          <a:p>
            <a:r>
              <a:rPr lang="en-US" dirty="0"/>
              <a:t>YES – FCCC, FRCC, CCCC, DCC, RCC</a:t>
            </a:r>
          </a:p>
          <a:p>
            <a:r>
              <a:rPr lang="en-US" dirty="0"/>
              <a:t>NO – CSCC,BCC,LCC,CCB</a:t>
            </a:r>
          </a:p>
          <a:p>
            <a:r>
              <a:rPr lang="en-US" dirty="0"/>
              <a:t>ABSTAIN – ABQCC, UNM, YCC</a:t>
            </a:r>
          </a:p>
          <a:p>
            <a:endParaRPr lang="en-US" dirty="0"/>
          </a:p>
          <a:p>
            <a:r>
              <a:rPr lang="en-US" b="1" u="sng" dirty="0"/>
              <a:t>DCC:</a:t>
            </a:r>
          </a:p>
          <a:p>
            <a:r>
              <a:rPr lang="en-US" b="1" u="sng" dirty="0"/>
              <a:t>RESULT: FAILED BY 8 VS 1</a:t>
            </a:r>
          </a:p>
          <a:p>
            <a:endParaRPr lang="en-US" b="1" u="sng" dirty="0"/>
          </a:p>
          <a:p>
            <a:r>
              <a:rPr lang="en-US" b="1" u="sng" dirty="0"/>
              <a:t>VOTES:</a:t>
            </a:r>
          </a:p>
          <a:p>
            <a:r>
              <a:rPr lang="en-US" dirty="0"/>
              <a:t>YES – DCC</a:t>
            </a:r>
          </a:p>
          <a:p>
            <a:r>
              <a:rPr lang="en-US" dirty="0"/>
              <a:t>NO – FCCC, FRCC, CCCC, RCC, CSCC,BCC,LCC,CCB</a:t>
            </a:r>
          </a:p>
          <a:p>
            <a:r>
              <a:rPr lang="en-US" dirty="0"/>
              <a:t>ABSTAIN – ABQCC, UNM, YCC</a:t>
            </a:r>
          </a:p>
          <a:p>
            <a:endParaRPr lang="en-US" dirty="0"/>
          </a:p>
        </p:txBody>
      </p:sp>
      <p:sp>
        <p:nvSpPr>
          <p:cNvPr id="4" name="Slide Number Placeholder 3"/>
          <p:cNvSpPr>
            <a:spLocks noGrp="1"/>
          </p:cNvSpPr>
          <p:nvPr>
            <p:ph type="sldNum" sz="quarter" idx="10"/>
          </p:nvPr>
        </p:nvSpPr>
        <p:spPr/>
        <p:txBody>
          <a:bodyPr/>
          <a:lstStyle/>
          <a:p>
            <a:fld id="{7113CE7B-2951-7240-B80C-775E395D4F57}" type="slidenum">
              <a:rPr lang="en-US" smtClean="0"/>
              <a:t>12</a:t>
            </a:fld>
            <a:endParaRPr lang="en-US" dirty="0"/>
          </a:p>
        </p:txBody>
      </p:sp>
    </p:spTree>
    <p:extLst>
      <p:ext uri="{BB962C8B-B14F-4D97-AF65-F5344CB8AC3E}">
        <p14:creationId xmlns:p14="http://schemas.microsoft.com/office/powerpoint/2010/main" val="71015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RESULT: PASSED BY 6 VS 3</a:t>
            </a:r>
          </a:p>
          <a:p>
            <a:endParaRPr lang="en-US" b="1" u="sng" dirty="0"/>
          </a:p>
          <a:p>
            <a:r>
              <a:rPr lang="en-US" b="1" u="sng" dirty="0"/>
              <a:t>VOTES:</a:t>
            </a:r>
          </a:p>
          <a:p>
            <a:r>
              <a:rPr lang="en-US" dirty="0"/>
              <a:t>YES – CSCC,FCCC,CCCC,DCC,BCC,CCB</a:t>
            </a:r>
          </a:p>
          <a:p>
            <a:r>
              <a:rPr lang="en-US" dirty="0"/>
              <a:t>NO – RCC,LCC,FRCC</a:t>
            </a:r>
          </a:p>
          <a:p>
            <a:r>
              <a:rPr lang="en-US" dirty="0"/>
              <a:t>ABSTAIN – ABQCC, UNM, YCC</a:t>
            </a:r>
          </a:p>
          <a:p>
            <a:endParaRPr lang="en-US" dirty="0"/>
          </a:p>
        </p:txBody>
      </p:sp>
      <p:sp>
        <p:nvSpPr>
          <p:cNvPr id="4" name="Slide Number Placeholder 3"/>
          <p:cNvSpPr>
            <a:spLocks noGrp="1"/>
          </p:cNvSpPr>
          <p:nvPr>
            <p:ph type="sldNum" sz="quarter" idx="10"/>
          </p:nvPr>
        </p:nvSpPr>
        <p:spPr/>
        <p:txBody>
          <a:bodyPr/>
          <a:lstStyle/>
          <a:p>
            <a:fld id="{7113CE7B-2951-7240-B80C-775E395D4F57}" type="slidenum">
              <a:rPr lang="en-US" smtClean="0"/>
              <a:t>13</a:t>
            </a:fld>
            <a:endParaRPr lang="en-US" dirty="0"/>
          </a:p>
        </p:txBody>
      </p:sp>
    </p:spTree>
    <p:extLst>
      <p:ext uri="{BB962C8B-B14F-4D97-AF65-F5344CB8AC3E}">
        <p14:creationId xmlns:p14="http://schemas.microsoft.com/office/powerpoint/2010/main" val="1515593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RESULT: PASSED BY 8 VS 0</a:t>
            </a:r>
          </a:p>
          <a:p>
            <a:endParaRPr lang="en-US" b="1" u="sng" dirty="0"/>
          </a:p>
          <a:p>
            <a:r>
              <a:rPr lang="en-US" b="1" u="sng" dirty="0"/>
              <a:t>VOTES: </a:t>
            </a:r>
          </a:p>
          <a:p>
            <a:r>
              <a:rPr lang="en-US" dirty="0"/>
              <a:t>YES – CCB,CSCC,LCC,FCCC, FRCC, CCCC,RCC,DCC</a:t>
            </a:r>
          </a:p>
          <a:p>
            <a:r>
              <a:rPr lang="en-US" dirty="0"/>
              <a:t>NO -</a:t>
            </a:r>
          </a:p>
          <a:p>
            <a:r>
              <a:rPr lang="en-US" dirty="0"/>
              <a:t>ABSTAIN – ABQCC, UNM, YCC, BCC</a:t>
            </a:r>
          </a:p>
          <a:p>
            <a:endParaRPr lang="en-US" dirty="0"/>
          </a:p>
        </p:txBody>
      </p:sp>
      <p:sp>
        <p:nvSpPr>
          <p:cNvPr id="4" name="Slide Number Placeholder 3"/>
          <p:cNvSpPr>
            <a:spLocks noGrp="1"/>
          </p:cNvSpPr>
          <p:nvPr>
            <p:ph type="sldNum" sz="quarter" idx="10"/>
          </p:nvPr>
        </p:nvSpPr>
        <p:spPr/>
        <p:txBody>
          <a:bodyPr/>
          <a:lstStyle/>
          <a:p>
            <a:fld id="{7113CE7B-2951-7240-B80C-775E395D4F57}" type="slidenum">
              <a:rPr lang="en-US" smtClean="0"/>
              <a:t>14</a:t>
            </a:fld>
            <a:endParaRPr lang="en-US" dirty="0"/>
          </a:p>
        </p:txBody>
      </p:sp>
    </p:spTree>
    <p:extLst>
      <p:ext uri="{BB962C8B-B14F-4D97-AF65-F5344CB8AC3E}">
        <p14:creationId xmlns:p14="http://schemas.microsoft.com/office/powerpoint/2010/main" val="1903436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RESULT: FAILED BY 8 VS 1</a:t>
            </a:r>
          </a:p>
          <a:p>
            <a:endParaRPr lang="en-US" b="1" u="sng" dirty="0"/>
          </a:p>
          <a:p>
            <a:r>
              <a:rPr lang="en-US" b="1" u="sng" dirty="0"/>
              <a:t>VOTES:</a:t>
            </a:r>
          </a:p>
          <a:p>
            <a:r>
              <a:rPr lang="en-US" dirty="0"/>
              <a:t>YES – CCCC</a:t>
            </a:r>
          </a:p>
          <a:p>
            <a:r>
              <a:rPr lang="en-US" dirty="0"/>
              <a:t>NO –  CCB,CSCC,LCC,FCCC, FRCC, CCCC,RCC,DCC</a:t>
            </a:r>
          </a:p>
          <a:p>
            <a:r>
              <a:rPr lang="en-US" dirty="0"/>
              <a:t>ABSTAIN – ABQCC, UNM, YCC</a:t>
            </a:r>
          </a:p>
          <a:p>
            <a:endParaRPr lang="en-US" dirty="0"/>
          </a:p>
        </p:txBody>
      </p:sp>
      <p:sp>
        <p:nvSpPr>
          <p:cNvPr id="4" name="Slide Number Placeholder 3"/>
          <p:cNvSpPr>
            <a:spLocks noGrp="1"/>
          </p:cNvSpPr>
          <p:nvPr>
            <p:ph type="sldNum" sz="quarter" idx="10"/>
          </p:nvPr>
        </p:nvSpPr>
        <p:spPr/>
        <p:txBody>
          <a:bodyPr/>
          <a:lstStyle/>
          <a:p>
            <a:fld id="{7113CE7B-2951-7240-B80C-775E395D4F57}" type="slidenum">
              <a:rPr lang="en-US" smtClean="0"/>
              <a:t>15</a:t>
            </a:fld>
            <a:endParaRPr lang="en-US" dirty="0"/>
          </a:p>
        </p:txBody>
      </p:sp>
    </p:spTree>
    <p:extLst>
      <p:ext uri="{BB962C8B-B14F-4D97-AF65-F5344CB8AC3E}">
        <p14:creationId xmlns:p14="http://schemas.microsoft.com/office/powerpoint/2010/main" val="1132951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RESULT: PASSED BY EVERYONE</a:t>
            </a:r>
          </a:p>
          <a:p>
            <a:endParaRPr lang="en-US" dirty="0"/>
          </a:p>
          <a:p>
            <a:r>
              <a:rPr lang="en-US" b="1" u="sng" dirty="0"/>
              <a:t>VOTES:</a:t>
            </a:r>
          </a:p>
          <a:p>
            <a:r>
              <a:rPr lang="en-US" dirty="0"/>
              <a:t>YES – CCB,CSCC,LCC,FCCC, FRCC, CCCC,RCC,DCC, CCCC</a:t>
            </a:r>
          </a:p>
          <a:p>
            <a:r>
              <a:rPr lang="en-US" dirty="0"/>
              <a:t>NO – </a:t>
            </a:r>
          </a:p>
          <a:p>
            <a:r>
              <a:rPr lang="en-US" dirty="0"/>
              <a:t>ABSTAIN – ABQCC, UNM, YCC</a:t>
            </a:r>
          </a:p>
        </p:txBody>
      </p:sp>
      <p:sp>
        <p:nvSpPr>
          <p:cNvPr id="4" name="Slide Number Placeholder 3"/>
          <p:cNvSpPr>
            <a:spLocks noGrp="1"/>
          </p:cNvSpPr>
          <p:nvPr>
            <p:ph type="sldNum" sz="quarter" idx="10"/>
          </p:nvPr>
        </p:nvSpPr>
        <p:spPr/>
        <p:txBody>
          <a:bodyPr/>
          <a:lstStyle/>
          <a:p>
            <a:fld id="{7113CE7B-2951-7240-B80C-775E395D4F57}" type="slidenum">
              <a:rPr lang="en-US" smtClean="0"/>
              <a:t>16</a:t>
            </a:fld>
            <a:endParaRPr lang="en-US" dirty="0"/>
          </a:p>
        </p:txBody>
      </p:sp>
    </p:spTree>
    <p:extLst>
      <p:ext uri="{BB962C8B-B14F-4D97-AF65-F5344CB8AC3E}">
        <p14:creationId xmlns:p14="http://schemas.microsoft.com/office/powerpoint/2010/main" val="27060247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RESULT: FAILED BY 4 VS 4</a:t>
            </a:r>
          </a:p>
          <a:p>
            <a:endParaRPr lang="en-US" b="1" u="sng" dirty="0"/>
          </a:p>
          <a:p>
            <a:r>
              <a:rPr lang="en-US" b="1" u="sng" dirty="0"/>
              <a:t>VOTES:</a:t>
            </a:r>
            <a:endParaRPr lang="en-US" dirty="0"/>
          </a:p>
          <a:p>
            <a:r>
              <a:rPr lang="en-US" dirty="0"/>
              <a:t>YES – CSCC, LCC, CCB, CCCC</a:t>
            </a:r>
          </a:p>
          <a:p>
            <a:r>
              <a:rPr lang="en-US" dirty="0"/>
              <a:t>NO – FRCC,BCC,RCC, DCC, </a:t>
            </a:r>
          </a:p>
          <a:p>
            <a:r>
              <a:rPr lang="en-US" dirty="0"/>
              <a:t>ABSTAIN – ABQCC, UNM, YCC, FCCC</a:t>
            </a:r>
          </a:p>
          <a:p>
            <a:endParaRPr lang="en-US" dirty="0"/>
          </a:p>
        </p:txBody>
      </p:sp>
      <p:sp>
        <p:nvSpPr>
          <p:cNvPr id="4" name="Slide Number Placeholder 3"/>
          <p:cNvSpPr>
            <a:spLocks noGrp="1"/>
          </p:cNvSpPr>
          <p:nvPr>
            <p:ph type="sldNum" sz="quarter" idx="10"/>
          </p:nvPr>
        </p:nvSpPr>
        <p:spPr/>
        <p:txBody>
          <a:bodyPr/>
          <a:lstStyle/>
          <a:p>
            <a:fld id="{7113CE7B-2951-7240-B80C-775E395D4F57}" type="slidenum">
              <a:rPr lang="en-US" smtClean="0"/>
              <a:t>17</a:t>
            </a:fld>
            <a:endParaRPr lang="en-US" dirty="0"/>
          </a:p>
        </p:txBody>
      </p:sp>
    </p:spTree>
    <p:extLst>
      <p:ext uri="{BB962C8B-B14F-4D97-AF65-F5344CB8AC3E}">
        <p14:creationId xmlns:p14="http://schemas.microsoft.com/office/powerpoint/2010/main" val="1466285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RESULT: PASSED BY 5 VS 4</a:t>
            </a:r>
          </a:p>
          <a:p>
            <a:endParaRPr lang="en-US" b="1" u="sng" dirty="0"/>
          </a:p>
          <a:p>
            <a:r>
              <a:rPr lang="en-US" b="1" u="sng" dirty="0"/>
              <a:t>VOTES:</a:t>
            </a:r>
            <a:endParaRPr lang="en-US" dirty="0"/>
          </a:p>
          <a:p>
            <a:r>
              <a:rPr lang="en-US" dirty="0"/>
              <a:t>YES – CSCC, CCB,LCC, FCCC, RCC</a:t>
            </a:r>
          </a:p>
          <a:p>
            <a:r>
              <a:rPr lang="en-US" dirty="0"/>
              <a:t>NO – CCCC,FRCC,BCC</a:t>
            </a:r>
          </a:p>
          <a:p>
            <a:r>
              <a:rPr lang="en-US" dirty="0"/>
              <a:t>ABSTAIN – ABQCC, UNM, YCC</a:t>
            </a:r>
          </a:p>
          <a:p>
            <a:endParaRPr lang="en-US" dirty="0"/>
          </a:p>
        </p:txBody>
      </p:sp>
      <p:sp>
        <p:nvSpPr>
          <p:cNvPr id="4" name="Slide Number Placeholder 3"/>
          <p:cNvSpPr>
            <a:spLocks noGrp="1"/>
          </p:cNvSpPr>
          <p:nvPr>
            <p:ph type="sldNum" sz="quarter" idx="10"/>
          </p:nvPr>
        </p:nvSpPr>
        <p:spPr/>
        <p:txBody>
          <a:bodyPr/>
          <a:lstStyle/>
          <a:p>
            <a:fld id="{7113CE7B-2951-7240-B80C-775E395D4F57}" type="slidenum">
              <a:rPr lang="en-US" smtClean="0"/>
              <a:t>18</a:t>
            </a:fld>
            <a:endParaRPr lang="en-US" dirty="0"/>
          </a:p>
        </p:txBody>
      </p:sp>
    </p:spTree>
    <p:extLst>
      <p:ext uri="{BB962C8B-B14F-4D97-AF65-F5344CB8AC3E}">
        <p14:creationId xmlns:p14="http://schemas.microsoft.com/office/powerpoint/2010/main" val="1908370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RESULT: PASSED BY EVERYONE</a:t>
            </a:r>
          </a:p>
          <a:p>
            <a:endParaRPr lang="en-US" dirty="0"/>
          </a:p>
          <a:p>
            <a:r>
              <a:rPr lang="en-US" b="1" u="sng" dirty="0"/>
              <a:t>VOTES:</a:t>
            </a:r>
          </a:p>
          <a:p>
            <a:r>
              <a:rPr lang="en-US" dirty="0"/>
              <a:t>YES – ALL TEAM IN FAVOR</a:t>
            </a:r>
          </a:p>
          <a:p>
            <a:r>
              <a:rPr lang="en-US" dirty="0"/>
              <a:t>NO – </a:t>
            </a:r>
          </a:p>
          <a:p>
            <a:r>
              <a:rPr lang="en-US" dirty="0"/>
              <a:t>ABSTAIN – ABQCC, UNM, YCC</a:t>
            </a:r>
          </a:p>
          <a:p>
            <a:endParaRPr lang="en-US" dirty="0"/>
          </a:p>
          <a:p>
            <a:endParaRPr lang="en-US" dirty="0"/>
          </a:p>
        </p:txBody>
      </p:sp>
      <p:sp>
        <p:nvSpPr>
          <p:cNvPr id="4" name="Slide Number Placeholder 3"/>
          <p:cNvSpPr>
            <a:spLocks noGrp="1"/>
          </p:cNvSpPr>
          <p:nvPr>
            <p:ph type="sldNum" sz="quarter" idx="10"/>
          </p:nvPr>
        </p:nvSpPr>
        <p:spPr/>
        <p:txBody>
          <a:bodyPr/>
          <a:lstStyle/>
          <a:p>
            <a:fld id="{7113CE7B-2951-7240-B80C-775E395D4F57}" type="slidenum">
              <a:rPr lang="en-US" smtClean="0"/>
              <a:t>19</a:t>
            </a:fld>
            <a:endParaRPr lang="en-US" dirty="0"/>
          </a:p>
        </p:txBody>
      </p:sp>
    </p:spTree>
    <p:extLst>
      <p:ext uri="{BB962C8B-B14F-4D97-AF65-F5344CB8AC3E}">
        <p14:creationId xmlns:p14="http://schemas.microsoft.com/office/powerpoint/2010/main" val="1608103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BCC:</a:t>
            </a:r>
          </a:p>
          <a:p>
            <a:r>
              <a:rPr lang="en-US" b="1" u="sng" dirty="0"/>
              <a:t>Result: FAILED by 4 vs. 5</a:t>
            </a:r>
          </a:p>
          <a:p>
            <a:endParaRPr lang="en-US" b="1" dirty="0"/>
          </a:p>
          <a:p>
            <a:r>
              <a:rPr lang="en-US" b="1" u="sng" dirty="0"/>
              <a:t>Votes:</a:t>
            </a:r>
            <a:endParaRPr lang="en-US" b="1" dirty="0"/>
          </a:p>
          <a:p>
            <a:r>
              <a:rPr lang="en-US" dirty="0"/>
              <a:t>YES – BCC, FCCC, CCCC, RCC</a:t>
            </a:r>
          </a:p>
          <a:p>
            <a:r>
              <a:rPr lang="en-US" dirty="0"/>
              <a:t>NO – CCB, CSCC, LCC, FRCC, DCC</a:t>
            </a:r>
          </a:p>
          <a:p>
            <a:r>
              <a:rPr lang="en-US" dirty="0"/>
              <a:t>ABSTAIN – UNM ABQCC, YCC</a:t>
            </a:r>
          </a:p>
          <a:p>
            <a:endParaRPr lang="en-US" dirty="0"/>
          </a:p>
          <a:p>
            <a:r>
              <a:rPr lang="en-US" b="1" dirty="0"/>
              <a:t>FCCC:</a:t>
            </a:r>
          </a:p>
          <a:p>
            <a:r>
              <a:rPr lang="en-US" b="1" u="sng" dirty="0"/>
              <a:t>Result: FAILED by 4 vs. 5</a:t>
            </a:r>
          </a:p>
          <a:p>
            <a:endParaRPr lang="en-US" b="1" u="sng" dirty="0"/>
          </a:p>
          <a:p>
            <a:r>
              <a:rPr lang="en-US" b="1" u="sng" dirty="0"/>
              <a:t>Votes:</a:t>
            </a:r>
            <a:endParaRPr lang="en-US" dirty="0"/>
          </a:p>
          <a:p>
            <a:r>
              <a:rPr lang="en-US" dirty="0"/>
              <a:t>YES – BCC, FCCC, DCC, RCC</a:t>
            </a:r>
          </a:p>
          <a:p>
            <a:r>
              <a:rPr lang="en-US" dirty="0"/>
              <a:t>NO – CCB, CSCC, CCCC, LCCC FRCC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ABSTAIN - UNM ABQCC, YCC</a:t>
            </a:r>
          </a:p>
        </p:txBody>
      </p:sp>
      <p:sp>
        <p:nvSpPr>
          <p:cNvPr id="4" name="Slide Number Placeholder 3"/>
          <p:cNvSpPr>
            <a:spLocks noGrp="1"/>
          </p:cNvSpPr>
          <p:nvPr>
            <p:ph type="sldNum" sz="quarter" idx="10"/>
          </p:nvPr>
        </p:nvSpPr>
        <p:spPr/>
        <p:txBody>
          <a:bodyPr/>
          <a:lstStyle/>
          <a:p>
            <a:fld id="{7113CE7B-2951-7240-B80C-775E395D4F57}" type="slidenum">
              <a:rPr lang="en-US" smtClean="0"/>
              <a:t>2</a:t>
            </a:fld>
            <a:endParaRPr lang="en-US" dirty="0"/>
          </a:p>
        </p:txBody>
      </p:sp>
    </p:spTree>
    <p:extLst>
      <p:ext uri="{BB962C8B-B14F-4D97-AF65-F5344CB8AC3E}">
        <p14:creationId xmlns:p14="http://schemas.microsoft.com/office/powerpoint/2010/main" val="36194368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RESULT</a:t>
            </a:r>
            <a:r>
              <a:rPr lang="en-US" dirty="0"/>
              <a:t>: DEFERRED TO LMC FOR CLARITY AND DISCUSSION. RCC WILL COME UP WITH DOCUMENTATION OF CLEAR SCENARIOS. CACU WILL REVIEW AND UPDATE DOCUMENTATION AND PUBLISH TO LMC.</a:t>
            </a:r>
          </a:p>
        </p:txBody>
      </p:sp>
      <p:sp>
        <p:nvSpPr>
          <p:cNvPr id="4" name="Slide Number Placeholder 3"/>
          <p:cNvSpPr>
            <a:spLocks noGrp="1"/>
          </p:cNvSpPr>
          <p:nvPr>
            <p:ph type="sldNum" sz="quarter" idx="10"/>
          </p:nvPr>
        </p:nvSpPr>
        <p:spPr/>
        <p:txBody>
          <a:bodyPr/>
          <a:lstStyle/>
          <a:p>
            <a:fld id="{7113CE7B-2951-7240-B80C-775E395D4F57}" type="slidenum">
              <a:rPr lang="en-US" smtClean="0"/>
              <a:t>20</a:t>
            </a:fld>
            <a:endParaRPr lang="en-US" dirty="0"/>
          </a:p>
        </p:txBody>
      </p:sp>
    </p:spTree>
    <p:extLst>
      <p:ext uri="{BB962C8B-B14F-4D97-AF65-F5344CB8AC3E}">
        <p14:creationId xmlns:p14="http://schemas.microsoft.com/office/powerpoint/2010/main" val="2367339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RESULT</a:t>
            </a:r>
            <a:r>
              <a:rPr lang="en-US" dirty="0"/>
              <a:t>: DEFERRED TO LMC FOR CLARITY AND DISCUSSION. RCC WILL COME UP WITH DOCUMENTATION OF CLEAR SCENARIOS. CACU WILL REVIEW AND UPDATE DOCUMENTATION AND PUBLISH TO LMC.</a:t>
            </a:r>
          </a:p>
        </p:txBody>
      </p:sp>
      <p:sp>
        <p:nvSpPr>
          <p:cNvPr id="4" name="Slide Number Placeholder 3"/>
          <p:cNvSpPr>
            <a:spLocks noGrp="1"/>
          </p:cNvSpPr>
          <p:nvPr>
            <p:ph type="sldNum" sz="quarter" idx="10"/>
          </p:nvPr>
        </p:nvSpPr>
        <p:spPr/>
        <p:txBody>
          <a:bodyPr/>
          <a:lstStyle/>
          <a:p>
            <a:fld id="{7113CE7B-2951-7240-B80C-775E395D4F57}" type="slidenum">
              <a:rPr lang="en-US" smtClean="0"/>
              <a:t>21</a:t>
            </a:fld>
            <a:endParaRPr lang="en-US" dirty="0"/>
          </a:p>
        </p:txBody>
      </p:sp>
    </p:spTree>
    <p:extLst>
      <p:ext uri="{BB962C8B-B14F-4D97-AF65-F5344CB8AC3E}">
        <p14:creationId xmlns:p14="http://schemas.microsoft.com/office/powerpoint/2010/main" val="711167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RESULT</a:t>
            </a:r>
            <a:r>
              <a:rPr lang="en-US" dirty="0"/>
              <a:t>: DEFERRED TO LMC FOR CLARITY AND DISCUSSION.</a:t>
            </a:r>
          </a:p>
        </p:txBody>
      </p:sp>
      <p:sp>
        <p:nvSpPr>
          <p:cNvPr id="4" name="Slide Number Placeholder 3"/>
          <p:cNvSpPr>
            <a:spLocks noGrp="1"/>
          </p:cNvSpPr>
          <p:nvPr>
            <p:ph type="sldNum" sz="quarter" idx="10"/>
          </p:nvPr>
        </p:nvSpPr>
        <p:spPr/>
        <p:txBody>
          <a:bodyPr/>
          <a:lstStyle/>
          <a:p>
            <a:fld id="{7113CE7B-2951-7240-B80C-775E395D4F57}" type="slidenum">
              <a:rPr lang="en-US" smtClean="0"/>
              <a:t>22</a:t>
            </a:fld>
            <a:endParaRPr lang="en-US" dirty="0"/>
          </a:p>
        </p:txBody>
      </p:sp>
    </p:spTree>
    <p:extLst>
      <p:ext uri="{BB962C8B-B14F-4D97-AF65-F5344CB8AC3E}">
        <p14:creationId xmlns:p14="http://schemas.microsoft.com/office/powerpoint/2010/main" val="36528595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RESULT</a:t>
            </a:r>
            <a:r>
              <a:rPr lang="en-US" dirty="0"/>
              <a:t>: </a:t>
            </a:r>
            <a:r>
              <a:rPr lang="en-US" b="1" dirty="0"/>
              <a:t>PASSED BY 8 VS 1</a:t>
            </a:r>
          </a:p>
          <a:p>
            <a:endParaRPr lang="en-US" dirty="0"/>
          </a:p>
          <a:p>
            <a:r>
              <a:rPr lang="en-US" b="1" u="sng" dirty="0"/>
              <a:t>VOTES:</a:t>
            </a:r>
          </a:p>
          <a:p>
            <a:r>
              <a:rPr lang="en-US" dirty="0"/>
              <a:t>YES – CSCC, CCB, FCCC, RCC, CCCC,FRCC,BCC</a:t>
            </a:r>
          </a:p>
          <a:p>
            <a:r>
              <a:rPr lang="en-US" dirty="0"/>
              <a:t>NO – LCC</a:t>
            </a:r>
          </a:p>
          <a:p>
            <a:r>
              <a:rPr lang="en-US" dirty="0"/>
              <a:t>ABSTAIN – ABQCC, UNM, YCC</a:t>
            </a:r>
          </a:p>
          <a:p>
            <a:endParaRPr lang="en-US" dirty="0"/>
          </a:p>
        </p:txBody>
      </p:sp>
      <p:sp>
        <p:nvSpPr>
          <p:cNvPr id="4" name="Slide Number Placeholder 3"/>
          <p:cNvSpPr>
            <a:spLocks noGrp="1"/>
          </p:cNvSpPr>
          <p:nvPr>
            <p:ph type="sldNum" sz="quarter" idx="10"/>
          </p:nvPr>
        </p:nvSpPr>
        <p:spPr/>
        <p:txBody>
          <a:bodyPr/>
          <a:lstStyle/>
          <a:p>
            <a:fld id="{7113CE7B-2951-7240-B80C-775E395D4F57}" type="slidenum">
              <a:rPr lang="en-US" smtClean="0"/>
              <a:t>23</a:t>
            </a:fld>
            <a:endParaRPr lang="en-US" dirty="0"/>
          </a:p>
        </p:txBody>
      </p:sp>
    </p:spTree>
    <p:extLst>
      <p:ext uri="{BB962C8B-B14F-4D97-AF65-F5344CB8AC3E}">
        <p14:creationId xmlns:p14="http://schemas.microsoft.com/office/powerpoint/2010/main" val="19540071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RESULT: </a:t>
            </a:r>
            <a:r>
              <a:rPr lang="en-US" dirty="0"/>
              <a:t>AFTER REMOVING PENAULTY CLAUSE, THERE WAS NOTHING TO VOTE FOR AS CLUB TASKS AND INITIATIVE WAS ALREADY APPROVED IN PREVIOUS AGM.</a:t>
            </a:r>
            <a:endParaRPr lang="en-US" b="1" u="sng" dirty="0"/>
          </a:p>
        </p:txBody>
      </p:sp>
      <p:sp>
        <p:nvSpPr>
          <p:cNvPr id="4" name="Slide Number Placeholder 3"/>
          <p:cNvSpPr>
            <a:spLocks noGrp="1"/>
          </p:cNvSpPr>
          <p:nvPr>
            <p:ph type="sldNum" sz="quarter" idx="10"/>
          </p:nvPr>
        </p:nvSpPr>
        <p:spPr/>
        <p:txBody>
          <a:bodyPr/>
          <a:lstStyle/>
          <a:p>
            <a:fld id="{7113CE7B-2951-7240-B80C-775E395D4F57}" type="slidenum">
              <a:rPr lang="en-US" smtClean="0"/>
              <a:t>24</a:t>
            </a:fld>
            <a:endParaRPr lang="en-US" dirty="0"/>
          </a:p>
        </p:txBody>
      </p:sp>
    </p:spTree>
    <p:extLst>
      <p:ext uri="{BB962C8B-B14F-4D97-AF65-F5344CB8AC3E}">
        <p14:creationId xmlns:p14="http://schemas.microsoft.com/office/powerpoint/2010/main" val="573303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RESULT: PASSED 8 VS 1</a:t>
            </a:r>
          </a:p>
          <a:p>
            <a:endParaRPr lang="en-US" dirty="0"/>
          </a:p>
          <a:p>
            <a:r>
              <a:rPr lang="en-US" b="1" u="sng" dirty="0"/>
              <a:t>VOTES:</a:t>
            </a:r>
          </a:p>
          <a:p>
            <a:r>
              <a:rPr lang="en-US" dirty="0"/>
              <a:t>YES – CSCC, CCB,LCC, FCCC, RCC, CCCC,FRCC,BCC</a:t>
            </a:r>
          </a:p>
          <a:p>
            <a:r>
              <a:rPr lang="en-US" dirty="0"/>
              <a:t>NO – DCC</a:t>
            </a:r>
          </a:p>
          <a:p>
            <a:r>
              <a:rPr lang="en-US" dirty="0"/>
              <a:t>ABSTAIN – ABQCC, UNM, YCC</a:t>
            </a:r>
          </a:p>
          <a:p>
            <a:endParaRPr lang="en-US" dirty="0"/>
          </a:p>
        </p:txBody>
      </p:sp>
      <p:sp>
        <p:nvSpPr>
          <p:cNvPr id="4" name="Slide Number Placeholder 3"/>
          <p:cNvSpPr>
            <a:spLocks noGrp="1"/>
          </p:cNvSpPr>
          <p:nvPr>
            <p:ph type="sldNum" sz="quarter" idx="10"/>
          </p:nvPr>
        </p:nvSpPr>
        <p:spPr/>
        <p:txBody>
          <a:bodyPr/>
          <a:lstStyle/>
          <a:p>
            <a:fld id="{7113CE7B-2951-7240-B80C-775E395D4F57}" type="slidenum">
              <a:rPr lang="en-US" smtClean="0"/>
              <a:t>25</a:t>
            </a:fld>
            <a:endParaRPr lang="en-US" dirty="0"/>
          </a:p>
        </p:txBody>
      </p:sp>
    </p:spTree>
    <p:extLst>
      <p:ext uri="{BB962C8B-B14F-4D97-AF65-F5344CB8AC3E}">
        <p14:creationId xmlns:p14="http://schemas.microsoft.com/office/powerpoint/2010/main" val="31775174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RESULT: PASSED BY 5 VS 4</a:t>
            </a:r>
          </a:p>
          <a:p>
            <a:endParaRPr lang="en-US" dirty="0"/>
          </a:p>
          <a:p>
            <a:r>
              <a:rPr lang="en-US" b="1" u="sng" dirty="0"/>
              <a:t>VOTES:</a:t>
            </a:r>
          </a:p>
          <a:p>
            <a:r>
              <a:rPr lang="en-US" dirty="0"/>
              <a:t>YES – CSCC, CCCC, FCCC, CCB, LCC</a:t>
            </a:r>
          </a:p>
          <a:p>
            <a:r>
              <a:rPr lang="en-US" dirty="0"/>
              <a:t>NO – BCC, FRCC, RCC, DCC</a:t>
            </a:r>
          </a:p>
          <a:p>
            <a:r>
              <a:rPr lang="en-US" dirty="0"/>
              <a:t>ABSTAIN – ABQCC, UNM, YCC</a:t>
            </a:r>
          </a:p>
          <a:p>
            <a:endParaRPr lang="en-US" dirty="0"/>
          </a:p>
        </p:txBody>
      </p:sp>
      <p:sp>
        <p:nvSpPr>
          <p:cNvPr id="4" name="Slide Number Placeholder 3"/>
          <p:cNvSpPr>
            <a:spLocks noGrp="1"/>
          </p:cNvSpPr>
          <p:nvPr>
            <p:ph type="sldNum" sz="quarter" idx="10"/>
          </p:nvPr>
        </p:nvSpPr>
        <p:spPr/>
        <p:txBody>
          <a:bodyPr/>
          <a:lstStyle/>
          <a:p>
            <a:fld id="{7113CE7B-2951-7240-B80C-775E395D4F57}" type="slidenum">
              <a:rPr lang="en-US" smtClean="0"/>
              <a:t>26</a:t>
            </a:fld>
            <a:endParaRPr lang="en-US" dirty="0"/>
          </a:p>
        </p:txBody>
      </p:sp>
    </p:spTree>
    <p:extLst>
      <p:ext uri="{BB962C8B-B14F-4D97-AF65-F5344CB8AC3E}">
        <p14:creationId xmlns:p14="http://schemas.microsoft.com/office/powerpoint/2010/main" val="20087993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RESULT: PASSED BY EVERYONE</a:t>
            </a:r>
          </a:p>
          <a:p>
            <a:endParaRPr lang="en-US" dirty="0"/>
          </a:p>
          <a:p>
            <a:r>
              <a:rPr lang="en-US" b="1" u="sng" dirty="0"/>
              <a:t>VOTES:</a:t>
            </a:r>
          </a:p>
          <a:p>
            <a:r>
              <a:rPr lang="en-US" dirty="0"/>
              <a:t>YES – CSCC, CCCC, FCCC, CCB, LCC, BCC, FRCC, RCC, DCC</a:t>
            </a:r>
          </a:p>
          <a:p>
            <a:r>
              <a:rPr lang="en-US" dirty="0"/>
              <a:t>NO – </a:t>
            </a:r>
          </a:p>
          <a:p>
            <a:r>
              <a:rPr lang="en-US" dirty="0"/>
              <a:t>ABSTAIN – ABQCC, UNM, YCC</a:t>
            </a:r>
          </a:p>
          <a:p>
            <a:endParaRPr lang="en-US" dirty="0"/>
          </a:p>
        </p:txBody>
      </p:sp>
      <p:sp>
        <p:nvSpPr>
          <p:cNvPr id="4" name="Slide Number Placeholder 3"/>
          <p:cNvSpPr>
            <a:spLocks noGrp="1"/>
          </p:cNvSpPr>
          <p:nvPr>
            <p:ph type="sldNum" sz="quarter" idx="10"/>
          </p:nvPr>
        </p:nvSpPr>
        <p:spPr/>
        <p:txBody>
          <a:bodyPr/>
          <a:lstStyle/>
          <a:p>
            <a:fld id="{7113CE7B-2951-7240-B80C-775E395D4F57}" type="slidenum">
              <a:rPr lang="en-US" smtClean="0"/>
              <a:t>27</a:t>
            </a:fld>
            <a:endParaRPr lang="en-US" dirty="0"/>
          </a:p>
        </p:txBody>
      </p:sp>
    </p:spTree>
    <p:extLst>
      <p:ext uri="{BB962C8B-B14F-4D97-AF65-F5344CB8AC3E}">
        <p14:creationId xmlns:p14="http://schemas.microsoft.com/office/powerpoint/2010/main" val="40147494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RESULT: PASSED BY EVERYONE</a:t>
            </a:r>
          </a:p>
          <a:p>
            <a:endParaRPr lang="en-US" dirty="0"/>
          </a:p>
          <a:p>
            <a:r>
              <a:rPr lang="en-US" dirty="0"/>
              <a:t>YES – CSCC, CCCC, FCCC, CCB, LCC, BCC, FRCC, RCC, DCC</a:t>
            </a:r>
          </a:p>
          <a:p>
            <a:r>
              <a:rPr lang="en-US" dirty="0"/>
              <a:t>NO – </a:t>
            </a:r>
          </a:p>
          <a:p>
            <a:r>
              <a:rPr lang="en-US" dirty="0"/>
              <a:t>ABSTAIN – ABQCC, UNM, YCC</a:t>
            </a:r>
          </a:p>
          <a:p>
            <a:endParaRPr lang="en-US" dirty="0"/>
          </a:p>
        </p:txBody>
      </p:sp>
      <p:sp>
        <p:nvSpPr>
          <p:cNvPr id="4" name="Slide Number Placeholder 3"/>
          <p:cNvSpPr>
            <a:spLocks noGrp="1"/>
          </p:cNvSpPr>
          <p:nvPr>
            <p:ph type="sldNum" sz="quarter" idx="10"/>
          </p:nvPr>
        </p:nvSpPr>
        <p:spPr/>
        <p:txBody>
          <a:bodyPr/>
          <a:lstStyle/>
          <a:p>
            <a:fld id="{7113CE7B-2951-7240-B80C-775E395D4F57}" type="slidenum">
              <a:rPr lang="en-US" smtClean="0"/>
              <a:t>28</a:t>
            </a:fld>
            <a:endParaRPr lang="en-US" dirty="0"/>
          </a:p>
        </p:txBody>
      </p:sp>
    </p:spTree>
    <p:extLst>
      <p:ext uri="{BB962C8B-B14F-4D97-AF65-F5344CB8AC3E}">
        <p14:creationId xmlns:p14="http://schemas.microsoft.com/office/powerpoint/2010/main" val="14153690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RESULT: DEFERRED TO LMC FOR DISCUSSION AND VOTING, SHOULD PASS BY END OF DECEMBER.</a:t>
            </a:r>
          </a:p>
        </p:txBody>
      </p:sp>
      <p:sp>
        <p:nvSpPr>
          <p:cNvPr id="4" name="Slide Number Placeholder 3"/>
          <p:cNvSpPr>
            <a:spLocks noGrp="1"/>
          </p:cNvSpPr>
          <p:nvPr>
            <p:ph type="sldNum" sz="quarter" idx="10"/>
          </p:nvPr>
        </p:nvSpPr>
        <p:spPr/>
        <p:txBody>
          <a:bodyPr/>
          <a:lstStyle/>
          <a:p>
            <a:fld id="{7113CE7B-2951-7240-B80C-775E395D4F57}" type="slidenum">
              <a:rPr lang="en-US" smtClean="0"/>
              <a:t>29</a:t>
            </a:fld>
            <a:endParaRPr lang="en-US" dirty="0"/>
          </a:p>
        </p:txBody>
      </p:sp>
    </p:spTree>
    <p:extLst>
      <p:ext uri="{BB962C8B-B14F-4D97-AF65-F5344CB8AC3E}">
        <p14:creationId xmlns:p14="http://schemas.microsoft.com/office/powerpoint/2010/main" val="3774008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Result: PASS by 8 vs. 1</a:t>
            </a:r>
          </a:p>
          <a:p>
            <a:endParaRPr lang="en-US" b="1" dirty="0"/>
          </a:p>
          <a:p>
            <a:r>
              <a:rPr lang="en-US" b="1" u="sng" dirty="0"/>
              <a:t>Votes:</a:t>
            </a:r>
            <a:endParaRPr lang="en-US" b="1" dirty="0"/>
          </a:p>
          <a:p>
            <a:r>
              <a:rPr lang="en-US" dirty="0"/>
              <a:t>YES – CCB, DCC, CSCC, FCCC, RCC, LCC, BCC, FRCC</a:t>
            </a:r>
          </a:p>
          <a:p>
            <a:r>
              <a:rPr lang="en-US" dirty="0"/>
              <a:t>NO – CCCC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ABSTAIN – ABQCC, UNM, YCC</a:t>
            </a:r>
          </a:p>
        </p:txBody>
      </p:sp>
      <p:sp>
        <p:nvSpPr>
          <p:cNvPr id="4" name="Slide Number Placeholder 3"/>
          <p:cNvSpPr>
            <a:spLocks noGrp="1"/>
          </p:cNvSpPr>
          <p:nvPr>
            <p:ph type="sldNum" sz="quarter" idx="10"/>
          </p:nvPr>
        </p:nvSpPr>
        <p:spPr/>
        <p:txBody>
          <a:bodyPr/>
          <a:lstStyle/>
          <a:p>
            <a:fld id="{7113CE7B-2951-7240-B80C-775E395D4F57}" type="slidenum">
              <a:rPr lang="en-US" smtClean="0"/>
              <a:t>3</a:t>
            </a:fld>
            <a:endParaRPr lang="en-US" dirty="0"/>
          </a:p>
        </p:txBody>
      </p:sp>
    </p:spTree>
    <p:extLst>
      <p:ext uri="{BB962C8B-B14F-4D97-AF65-F5344CB8AC3E}">
        <p14:creationId xmlns:p14="http://schemas.microsoft.com/office/powerpoint/2010/main" val="4817081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RESULT: PASSED BY EVERYONE</a:t>
            </a:r>
          </a:p>
          <a:p>
            <a:endParaRPr lang="en-US" dirty="0"/>
          </a:p>
          <a:p>
            <a:r>
              <a:rPr lang="en-US" dirty="0"/>
              <a:t>YES – CSCC, CCCC, FCCC, CCB, LCC, BCC, FRCC, RCC, DCC</a:t>
            </a:r>
          </a:p>
          <a:p>
            <a:r>
              <a:rPr lang="en-US" dirty="0"/>
              <a:t>NO – </a:t>
            </a:r>
          </a:p>
          <a:p>
            <a:r>
              <a:rPr lang="en-US" dirty="0"/>
              <a:t>ABSTAIN – ABQCC, UNM, YCC</a:t>
            </a:r>
          </a:p>
          <a:p>
            <a:endParaRPr lang="en-US" dirty="0"/>
          </a:p>
        </p:txBody>
      </p:sp>
      <p:sp>
        <p:nvSpPr>
          <p:cNvPr id="4" name="Slide Number Placeholder 3"/>
          <p:cNvSpPr>
            <a:spLocks noGrp="1"/>
          </p:cNvSpPr>
          <p:nvPr>
            <p:ph type="sldNum" sz="quarter" idx="10"/>
          </p:nvPr>
        </p:nvSpPr>
        <p:spPr/>
        <p:txBody>
          <a:bodyPr/>
          <a:lstStyle/>
          <a:p>
            <a:fld id="{7113CE7B-2951-7240-B80C-775E395D4F57}" type="slidenum">
              <a:rPr lang="en-US" smtClean="0"/>
              <a:t>30</a:t>
            </a:fld>
            <a:endParaRPr lang="en-US" dirty="0"/>
          </a:p>
        </p:txBody>
      </p:sp>
    </p:spTree>
    <p:extLst>
      <p:ext uri="{BB962C8B-B14F-4D97-AF65-F5344CB8AC3E}">
        <p14:creationId xmlns:p14="http://schemas.microsoft.com/office/powerpoint/2010/main" val="148208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Result: PASS by 6 vs. 3</a:t>
            </a:r>
          </a:p>
          <a:p>
            <a:endParaRPr lang="en-US" b="1" dirty="0"/>
          </a:p>
          <a:p>
            <a:r>
              <a:rPr lang="en-US" b="1" u="sng" dirty="0"/>
              <a:t>Votes:</a:t>
            </a:r>
            <a:endParaRPr lang="en-US" b="1" dirty="0"/>
          </a:p>
          <a:p>
            <a:r>
              <a:rPr lang="en-US" dirty="0"/>
              <a:t>YES – BCC, CCCC, FCCC, RCC, LCC, CCB</a:t>
            </a:r>
          </a:p>
          <a:p>
            <a:r>
              <a:rPr lang="en-US" dirty="0"/>
              <a:t>NO – DCC, CSCC, FRCC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ABSTAIN – ABQCC, UNM, YCC</a:t>
            </a:r>
          </a:p>
        </p:txBody>
      </p:sp>
      <p:sp>
        <p:nvSpPr>
          <p:cNvPr id="4" name="Slide Number Placeholder 3"/>
          <p:cNvSpPr>
            <a:spLocks noGrp="1"/>
          </p:cNvSpPr>
          <p:nvPr>
            <p:ph type="sldNum" sz="quarter" idx="10"/>
          </p:nvPr>
        </p:nvSpPr>
        <p:spPr/>
        <p:txBody>
          <a:bodyPr/>
          <a:lstStyle/>
          <a:p>
            <a:fld id="{7113CE7B-2951-7240-B80C-775E395D4F57}" type="slidenum">
              <a:rPr lang="en-US" smtClean="0"/>
              <a:t>4</a:t>
            </a:fld>
            <a:endParaRPr lang="en-US" dirty="0"/>
          </a:p>
        </p:txBody>
      </p:sp>
    </p:spTree>
    <p:extLst>
      <p:ext uri="{BB962C8B-B14F-4D97-AF65-F5344CB8AC3E}">
        <p14:creationId xmlns:p14="http://schemas.microsoft.com/office/powerpoint/2010/main" val="2536370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BCC:</a:t>
            </a:r>
          </a:p>
          <a:p>
            <a:r>
              <a:rPr lang="en-US" b="1" u="sng" dirty="0"/>
              <a:t>Result: FAILED by 5 vs. 4</a:t>
            </a:r>
          </a:p>
          <a:p>
            <a:endParaRPr lang="en-US" b="1" dirty="0"/>
          </a:p>
          <a:p>
            <a:r>
              <a:rPr lang="en-US" b="1" u="sng" dirty="0"/>
              <a:t>Votes:</a:t>
            </a:r>
            <a:endParaRPr lang="en-US" b="1" dirty="0"/>
          </a:p>
          <a:p>
            <a:r>
              <a:rPr lang="en-US" dirty="0"/>
              <a:t>YES – BCC, CCB, CSCC, LCC</a:t>
            </a:r>
          </a:p>
          <a:p>
            <a:r>
              <a:rPr lang="en-US" dirty="0"/>
              <a:t>NO – CCCC, DCC, FCCC, FRCC, RCC</a:t>
            </a:r>
          </a:p>
          <a:p>
            <a:r>
              <a:rPr lang="en-US" dirty="0"/>
              <a:t>ABSTAIN – ABQCC, UNM, YCC</a:t>
            </a:r>
          </a:p>
          <a:p>
            <a:endParaRPr lang="en-US" dirty="0"/>
          </a:p>
          <a:p>
            <a:endParaRPr lang="en-US" dirty="0"/>
          </a:p>
          <a:p>
            <a:r>
              <a:rPr lang="en-US" b="1" dirty="0"/>
              <a:t>CCB: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Result: FAILED by 8 vs. 1</a:t>
            </a:r>
          </a:p>
          <a:p>
            <a:endParaRPr lang="en-US" b="1" dirty="0"/>
          </a:p>
          <a:p>
            <a:r>
              <a:rPr lang="en-US" b="1" u="sng" dirty="0"/>
              <a:t>Votes:</a:t>
            </a:r>
            <a:endParaRPr lang="en-US" b="1" dirty="0"/>
          </a:p>
          <a:p>
            <a:r>
              <a:rPr lang="en-US" dirty="0"/>
              <a:t>YES – CCB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 CCCC, DCC, FCCC, FRCC, RCC, BCC, CSCC, LCC</a:t>
            </a:r>
          </a:p>
          <a:p>
            <a:r>
              <a:rPr lang="en-US" dirty="0"/>
              <a:t>ABSTAIN – ABQCC, UNM, YCC</a:t>
            </a:r>
          </a:p>
        </p:txBody>
      </p:sp>
      <p:sp>
        <p:nvSpPr>
          <p:cNvPr id="4" name="Slide Number Placeholder 3"/>
          <p:cNvSpPr>
            <a:spLocks noGrp="1"/>
          </p:cNvSpPr>
          <p:nvPr>
            <p:ph type="sldNum" sz="quarter" idx="10"/>
          </p:nvPr>
        </p:nvSpPr>
        <p:spPr/>
        <p:txBody>
          <a:bodyPr/>
          <a:lstStyle/>
          <a:p>
            <a:fld id="{7113CE7B-2951-7240-B80C-775E395D4F57}" type="slidenum">
              <a:rPr lang="en-US" smtClean="0"/>
              <a:t>5</a:t>
            </a:fld>
            <a:endParaRPr lang="en-US" dirty="0"/>
          </a:p>
        </p:txBody>
      </p:sp>
    </p:spTree>
    <p:extLst>
      <p:ext uri="{BB962C8B-B14F-4D97-AF65-F5344CB8AC3E}">
        <p14:creationId xmlns:p14="http://schemas.microsoft.com/office/powerpoint/2010/main" val="268114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BCC / CCB:</a:t>
            </a:r>
          </a:p>
          <a:p>
            <a:r>
              <a:rPr lang="en-US" b="1" u="sng" dirty="0"/>
              <a:t>Result: PASSED by 6 vs. 3</a:t>
            </a:r>
          </a:p>
          <a:p>
            <a:endParaRPr lang="en-US" b="1" dirty="0"/>
          </a:p>
          <a:p>
            <a:r>
              <a:rPr lang="en-US" b="1" u="sng" dirty="0"/>
              <a:t>Votes:</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 - CCB, CCCC, BCC, FCCC, DCC, RCC</a:t>
            </a:r>
          </a:p>
          <a:p>
            <a:r>
              <a:rPr lang="en-US" dirty="0"/>
              <a:t>NO – FRCC, LCC, CSCC</a:t>
            </a:r>
          </a:p>
          <a:p>
            <a:r>
              <a:rPr lang="en-US" dirty="0"/>
              <a:t>ABSTAIN – ABQCC, UNM, YCC</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LCC:</a:t>
            </a:r>
          </a:p>
          <a:p>
            <a:r>
              <a:rPr lang="en-US" b="1" u="sng" dirty="0"/>
              <a:t>Result: FAILED by 5 vs. 4</a:t>
            </a:r>
          </a:p>
          <a:p>
            <a:endParaRPr lang="en-US" b="1" dirty="0"/>
          </a:p>
          <a:p>
            <a:r>
              <a:rPr lang="en-US" b="1" u="sng" dirty="0"/>
              <a:t>Votes:</a:t>
            </a:r>
            <a:endParaRPr lang="en-US" b="1" dirty="0"/>
          </a:p>
          <a:p>
            <a:endParaRPr lang="en-US" dirty="0"/>
          </a:p>
          <a:p>
            <a:r>
              <a:rPr lang="en-US" dirty="0"/>
              <a:t>YES – CCB,LCC,DCC,RCC</a:t>
            </a:r>
          </a:p>
          <a:p>
            <a:r>
              <a:rPr lang="en-US" dirty="0"/>
              <a:t>NO – CSCC,CCCC,BCC,FRCC</a:t>
            </a:r>
          </a:p>
          <a:p>
            <a:r>
              <a:rPr lang="en-US" dirty="0"/>
              <a:t>ABSTAIN – ABQCC, UNM, YCC</a:t>
            </a:r>
          </a:p>
        </p:txBody>
      </p:sp>
      <p:sp>
        <p:nvSpPr>
          <p:cNvPr id="4" name="Slide Number Placeholder 3"/>
          <p:cNvSpPr>
            <a:spLocks noGrp="1"/>
          </p:cNvSpPr>
          <p:nvPr>
            <p:ph type="sldNum" sz="quarter" idx="10"/>
          </p:nvPr>
        </p:nvSpPr>
        <p:spPr/>
        <p:txBody>
          <a:bodyPr/>
          <a:lstStyle/>
          <a:p>
            <a:fld id="{7113CE7B-2951-7240-B80C-775E395D4F57}" type="slidenum">
              <a:rPr lang="en-US" smtClean="0"/>
              <a:t>6</a:t>
            </a:fld>
            <a:endParaRPr lang="en-US" dirty="0"/>
          </a:p>
        </p:txBody>
      </p:sp>
    </p:spTree>
    <p:extLst>
      <p:ext uri="{BB962C8B-B14F-4D97-AF65-F5344CB8AC3E}">
        <p14:creationId xmlns:p14="http://schemas.microsoft.com/office/powerpoint/2010/main" val="3076723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LCC:</a:t>
            </a:r>
          </a:p>
          <a:p>
            <a:r>
              <a:rPr lang="en-US" b="1" u="sng" dirty="0"/>
              <a:t>Result: PASSED by 7 vs. 0</a:t>
            </a:r>
          </a:p>
          <a:p>
            <a:endParaRPr lang="en-US" dirty="0"/>
          </a:p>
          <a:p>
            <a:r>
              <a:rPr lang="en-US" b="1" u="sng" dirty="0"/>
              <a:t>Votes:</a:t>
            </a:r>
            <a:endParaRPr lang="en-US" dirty="0"/>
          </a:p>
          <a:p>
            <a:r>
              <a:rPr lang="en-US" dirty="0"/>
              <a:t>YES – BCC, CCB,CCCC,LCC,FRCC, FCCC,RCC</a:t>
            </a:r>
          </a:p>
          <a:p>
            <a:r>
              <a:rPr lang="en-US" dirty="0"/>
              <a:t>NO - </a:t>
            </a:r>
          </a:p>
          <a:p>
            <a:r>
              <a:rPr lang="en-US" dirty="0"/>
              <a:t>ABSTAIN – ABQCC, UNM, YCC,DCC,CSCC</a:t>
            </a:r>
          </a:p>
          <a:p>
            <a:endParaRPr lang="en-US" dirty="0"/>
          </a:p>
        </p:txBody>
      </p:sp>
      <p:sp>
        <p:nvSpPr>
          <p:cNvPr id="4" name="Slide Number Placeholder 3"/>
          <p:cNvSpPr>
            <a:spLocks noGrp="1"/>
          </p:cNvSpPr>
          <p:nvPr>
            <p:ph type="sldNum" sz="quarter" idx="10"/>
          </p:nvPr>
        </p:nvSpPr>
        <p:spPr/>
        <p:txBody>
          <a:bodyPr/>
          <a:lstStyle/>
          <a:p>
            <a:fld id="{7113CE7B-2951-7240-B80C-775E395D4F57}" type="slidenum">
              <a:rPr lang="en-US" smtClean="0"/>
              <a:t>7</a:t>
            </a:fld>
            <a:endParaRPr lang="en-US" dirty="0"/>
          </a:p>
        </p:txBody>
      </p:sp>
    </p:spTree>
    <p:extLst>
      <p:ext uri="{BB962C8B-B14F-4D97-AF65-F5344CB8AC3E}">
        <p14:creationId xmlns:p14="http://schemas.microsoft.com/office/powerpoint/2010/main" val="371464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Result: </a:t>
            </a:r>
            <a:r>
              <a:rPr lang="en-US" dirty="0"/>
              <a:t>DEFERRED FOR DISCUSSION AND VOTING IN LMC</a:t>
            </a:r>
          </a:p>
        </p:txBody>
      </p:sp>
      <p:sp>
        <p:nvSpPr>
          <p:cNvPr id="4" name="Slide Number Placeholder 3"/>
          <p:cNvSpPr>
            <a:spLocks noGrp="1"/>
          </p:cNvSpPr>
          <p:nvPr>
            <p:ph type="sldNum" sz="quarter" idx="10"/>
          </p:nvPr>
        </p:nvSpPr>
        <p:spPr/>
        <p:txBody>
          <a:bodyPr/>
          <a:lstStyle/>
          <a:p>
            <a:fld id="{7113CE7B-2951-7240-B80C-775E395D4F57}" type="slidenum">
              <a:rPr lang="en-US" smtClean="0"/>
              <a:t>8</a:t>
            </a:fld>
            <a:endParaRPr lang="en-US" dirty="0"/>
          </a:p>
        </p:txBody>
      </p:sp>
    </p:spTree>
    <p:extLst>
      <p:ext uri="{BB962C8B-B14F-4D97-AF65-F5344CB8AC3E}">
        <p14:creationId xmlns:p14="http://schemas.microsoft.com/office/powerpoint/2010/main" val="3895168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RESULT: </a:t>
            </a:r>
            <a:r>
              <a:rPr lang="en-US" dirty="0"/>
              <a:t>DEFERRED FOR DISCUSSION AND VOTING IN LMC.</a:t>
            </a:r>
          </a:p>
        </p:txBody>
      </p:sp>
      <p:sp>
        <p:nvSpPr>
          <p:cNvPr id="4" name="Slide Number Placeholder 3"/>
          <p:cNvSpPr>
            <a:spLocks noGrp="1"/>
          </p:cNvSpPr>
          <p:nvPr>
            <p:ph type="sldNum" sz="quarter" idx="10"/>
          </p:nvPr>
        </p:nvSpPr>
        <p:spPr/>
        <p:txBody>
          <a:bodyPr/>
          <a:lstStyle/>
          <a:p>
            <a:fld id="{7113CE7B-2951-7240-B80C-775E395D4F57}" type="slidenum">
              <a:rPr lang="en-US" smtClean="0"/>
              <a:t>9</a:t>
            </a:fld>
            <a:endParaRPr lang="en-US" dirty="0"/>
          </a:p>
        </p:txBody>
      </p:sp>
    </p:spTree>
    <p:extLst>
      <p:ext uri="{BB962C8B-B14F-4D97-AF65-F5344CB8AC3E}">
        <p14:creationId xmlns:p14="http://schemas.microsoft.com/office/powerpoint/2010/main" val="1370026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11/21/2017</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Drag picture to placeholder or click icon to add</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t>11/21/2017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113E31D-E2AB-40D1-8B51-AFA5AFEF393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11/21/2017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11/21/2017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11/21/2017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11/21/2017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11/21/2017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Drag picture to placeholder or click icon to add</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11/21/2017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duotone>
              <a:schemeClr val="bg2">
                <a:shade val="76000"/>
                <a:satMod val="180000"/>
              </a:schemeClr>
              <a:schemeClr val="bg2">
                <a:tint val="80000"/>
                <a:satMod val="120000"/>
                <a:lumMod val="180000"/>
              </a:schemeClr>
            </a:duotone>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624D31-43A5-475A-80CF-332C9F6DCF35}" type="datetimeFigureOut">
              <a:rPr lang="en-US" smtClean="0"/>
              <a:t>11/21/2017</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70847448"/>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BEBA8EAE-BF5A-486C-A8C5-ECC9F3942E4B}">
                <a14:imgProps xmlns:a14="http://schemas.microsoft.com/office/drawing/2010/main">
                  <a14:imgLayer r:embed="rId4">
                    <a14:imgEffect>
                      <a14:sharpenSoften amount="29000"/>
                    </a14:imgEffect>
                    <a14:imgEffect>
                      <a14:brightnessContrast contrast="-29000"/>
                    </a14:imgEffect>
                  </a14:imgLayer>
                </a14:imgProps>
              </a:ext>
              <a:ext uri="{28A0092B-C50C-407E-A947-70E740481C1C}">
                <a14:useLocalDpi xmlns:a14="http://schemas.microsoft.com/office/drawing/2010/main" val="0"/>
              </a:ext>
            </a:extLst>
          </a:blip>
          <a:srcRect/>
          <a:stretch/>
        </p:blipFill>
        <p:spPr>
          <a:xfrm>
            <a:off x="8785907" y="2535331"/>
            <a:ext cx="2717116" cy="2717116"/>
          </a:xfrm>
          <a:prstGeom prst="roundRect">
            <a:avLst>
              <a:gd name="adj" fmla="val 4380"/>
            </a:avLst>
          </a:prstGeom>
          <a:solidFill>
            <a:schemeClr val="bg2">
              <a:lumMod val="90000"/>
              <a:alpha val="35000"/>
            </a:schemeClr>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p:cNvSpPr>
            <a:spLocks noGrp="1"/>
          </p:cNvSpPr>
          <p:nvPr>
            <p:ph type="title"/>
          </p:nvPr>
        </p:nvSpPr>
        <p:spPr>
          <a:xfrm>
            <a:off x="1484311" y="685800"/>
            <a:ext cx="10018713" cy="1185333"/>
          </a:xfrm>
        </p:spPr>
        <p:txBody>
          <a:bodyPr>
            <a:normAutofit/>
          </a:bodyPr>
          <a:lstStyle/>
          <a:p>
            <a:pPr algn="l">
              <a:lnSpc>
                <a:spcPct val="90000"/>
              </a:lnSpc>
            </a:pPr>
            <a:r>
              <a:rPr lang="en-US" sz="3700" b="1" dirty="0">
                <a:latin typeface="Franklin Gothic Book" panose="020B0503020102020204" pitchFamily="34" charset="0"/>
              </a:rPr>
              <a:t>ABQCC – Promote Cricket in Albuquerque - </a:t>
            </a:r>
            <a:r>
              <a:rPr lang="en-US" sz="3700" b="1" dirty="0">
                <a:highlight>
                  <a:srgbClr val="FF0000"/>
                </a:highlight>
                <a:latin typeface="Franklin Gothic Book" panose="020B0503020102020204" pitchFamily="34" charset="0"/>
              </a:rPr>
              <a:t>FAIL</a:t>
            </a:r>
          </a:p>
        </p:txBody>
      </p:sp>
      <p:sp>
        <p:nvSpPr>
          <p:cNvPr id="3" name="Content Placeholder 2"/>
          <p:cNvSpPr>
            <a:spLocks noGrp="1"/>
          </p:cNvSpPr>
          <p:nvPr>
            <p:ph idx="1"/>
          </p:nvPr>
        </p:nvSpPr>
        <p:spPr>
          <a:xfrm>
            <a:off x="1484311" y="1998133"/>
            <a:ext cx="6855356" cy="3793067"/>
          </a:xfrm>
        </p:spPr>
        <p:txBody>
          <a:bodyPr>
            <a:normAutofit/>
          </a:bodyPr>
          <a:lstStyle/>
          <a:p>
            <a:pPr marL="0" indent="0">
              <a:buNone/>
            </a:pPr>
            <a:r>
              <a:rPr lang="en-US" dirty="0"/>
              <a:t>Each team should travel to </a:t>
            </a:r>
            <a:r>
              <a:rPr lang="en-US" dirty="0" err="1"/>
              <a:t>albuquerque</a:t>
            </a:r>
            <a:r>
              <a:rPr lang="en-US" dirty="0"/>
              <a:t>  atleast once every 2 years. this will mean that probably 4 teams will travel for away games each year. this helps us in hosting teams at our true home ground and promote cricket here as well. also this allows us to participate in both formats of the league. </a:t>
            </a:r>
          </a:p>
          <a:p>
            <a:pPr marL="0" indent="0">
              <a:buNone/>
            </a:pPr>
            <a:r>
              <a:rPr lang="en-US" dirty="0"/>
              <a:t>we hope that this year our proposal is passed and helps ABQCC feel integral part of CCL organization</a:t>
            </a:r>
          </a:p>
        </p:txBody>
      </p:sp>
    </p:spTree>
    <p:extLst>
      <p:ext uri="{BB962C8B-B14F-4D97-AF65-F5344CB8AC3E}">
        <p14:creationId xmlns:p14="http://schemas.microsoft.com/office/powerpoint/2010/main" val="910769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BEBA8EAE-BF5A-486C-A8C5-ECC9F3942E4B}">
                <a14:imgProps xmlns:a14="http://schemas.microsoft.com/office/drawing/2010/main">
                  <a14:imgLayer r:embed="rId4">
                    <a14:imgEffect>
                      <a14:sharpenSoften amount="29000"/>
                    </a14:imgEffect>
                    <a14:imgEffect>
                      <a14:brightnessContrast contrast="-29000"/>
                    </a14:imgEffect>
                  </a14:imgLayer>
                </a14:imgProps>
              </a:ext>
              <a:ext uri="{28A0092B-C50C-407E-A947-70E740481C1C}">
                <a14:useLocalDpi xmlns:a14="http://schemas.microsoft.com/office/drawing/2010/main" val="0"/>
              </a:ext>
            </a:extLst>
          </a:blip>
          <a:srcRect/>
          <a:stretch/>
        </p:blipFill>
        <p:spPr>
          <a:xfrm>
            <a:off x="8785907" y="2535331"/>
            <a:ext cx="2717116" cy="2717116"/>
          </a:xfrm>
          <a:prstGeom prst="roundRect">
            <a:avLst>
              <a:gd name="adj" fmla="val 4380"/>
            </a:avLst>
          </a:prstGeom>
          <a:solidFill>
            <a:schemeClr val="bg2">
              <a:lumMod val="90000"/>
              <a:alpha val="35000"/>
            </a:schemeClr>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p:cNvSpPr>
            <a:spLocks noGrp="1"/>
          </p:cNvSpPr>
          <p:nvPr>
            <p:ph type="title"/>
          </p:nvPr>
        </p:nvSpPr>
        <p:spPr>
          <a:xfrm>
            <a:off x="1484311" y="685800"/>
            <a:ext cx="10018713" cy="1185333"/>
          </a:xfrm>
        </p:spPr>
        <p:txBody>
          <a:bodyPr>
            <a:normAutofit/>
          </a:bodyPr>
          <a:lstStyle/>
          <a:p>
            <a:pPr algn="l">
              <a:lnSpc>
                <a:spcPct val="90000"/>
              </a:lnSpc>
            </a:pPr>
            <a:r>
              <a:rPr lang="en-US" sz="3700" b="1" dirty="0">
                <a:latin typeface="Franklin Gothic Book" panose="020B0503020102020204" pitchFamily="34" charset="0"/>
              </a:rPr>
              <a:t>CCB / CCCC / LCC– Bouncers - </a:t>
            </a:r>
            <a:r>
              <a:rPr lang="en-US" sz="3700" b="1" dirty="0">
                <a:highlight>
                  <a:srgbClr val="00FF00"/>
                </a:highlight>
                <a:latin typeface="Franklin Gothic Book" panose="020B0503020102020204" pitchFamily="34" charset="0"/>
              </a:rPr>
              <a:t>PASS</a:t>
            </a:r>
            <a:br>
              <a:rPr lang="en-US" sz="3700" b="1" dirty="0">
                <a:latin typeface="Franklin Gothic Book" panose="020B0503020102020204" pitchFamily="34" charset="0"/>
              </a:rPr>
            </a:br>
            <a:r>
              <a:rPr lang="en-US" sz="3700" b="1" dirty="0">
                <a:latin typeface="Franklin Gothic Book" panose="020B0503020102020204" pitchFamily="34" charset="0"/>
              </a:rPr>
              <a:t>(Game Rules 6.2)</a:t>
            </a:r>
          </a:p>
        </p:txBody>
      </p:sp>
      <p:sp>
        <p:nvSpPr>
          <p:cNvPr id="3" name="Content Placeholder 2"/>
          <p:cNvSpPr>
            <a:spLocks noGrp="1"/>
          </p:cNvSpPr>
          <p:nvPr>
            <p:ph idx="1"/>
          </p:nvPr>
        </p:nvSpPr>
        <p:spPr>
          <a:xfrm>
            <a:off x="1484311" y="1998133"/>
            <a:ext cx="6855356" cy="3793067"/>
          </a:xfrm>
        </p:spPr>
        <p:txBody>
          <a:bodyPr>
            <a:normAutofit fontScale="77500" lnSpcReduction="20000"/>
          </a:bodyPr>
          <a:lstStyle/>
          <a:p>
            <a:pPr marL="0" indent="0">
              <a:lnSpc>
                <a:spcPct val="90000"/>
              </a:lnSpc>
              <a:buNone/>
            </a:pPr>
            <a:endParaRPr lang="en-US" b="1" dirty="0"/>
          </a:p>
          <a:p>
            <a:pPr marL="0" indent="0">
              <a:lnSpc>
                <a:spcPct val="90000"/>
              </a:lnSpc>
              <a:buNone/>
            </a:pPr>
            <a:r>
              <a:rPr lang="en-US" b="1" dirty="0"/>
              <a:t>CCB:</a:t>
            </a:r>
          </a:p>
          <a:p>
            <a:pPr marL="0" indent="0">
              <a:lnSpc>
                <a:spcPct val="90000"/>
              </a:lnSpc>
              <a:buNone/>
            </a:pPr>
            <a:r>
              <a:rPr lang="en-US" dirty="0"/>
              <a:t>With the use of white balls, allow bowler to bowl one bouncer per over. anything above the head would be called as wide not no ball. Second bouncer will be called as no ball if it's above the shoulder. Follow ICC rules to call the first bouncer.</a:t>
            </a:r>
          </a:p>
          <a:p>
            <a:pPr marL="0" indent="0">
              <a:lnSpc>
                <a:spcPct val="90000"/>
              </a:lnSpc>
              <a:buNone/>
            </a:pPr>
            <a:endParaRPr lang="en-US" b="1" dirty="0"/>
          </a:p>
          <a:p>
            <a:pPr marL="0" indent="0">
              <a:lnSpc>
                <a:spcPct val="90000"/>
              </a:lnSpc>
              <a:buNone/>
            </a:pPr>
            <a:r>
              <a:rPr lang="en-US" b="1" dirty="0"/>
              <a:t>CCCC:</a:t>
            </a:r>
          </a:p>
          <a:p>
            <a:pPr marL="0" indent="0">
              <a:lnSpc>
                <a:spcPct val="90000"/>
              </a:lnSpc>
              <a:buNone/>
            </a:pPr>
            <a:r>
              <a:rPr lang="en-US" dirty="0"/>
              <a:t>Allow one bouncer per over in both T20s and P40s.</a:t>
            </a:r>
          </a:p>
          <a:p>
            <a:pPr marL="0" indent="0">
              <a:lnSpc>
                <a:spcPct val="90000"/>
              </a:lnSpc>
              <a:buNone/>
            </a:pPr>
            <a:endParaRPr lang="en-US" dirty="0"/>
          </a:p>
          <a:p>
            <a:pPr marL="0" indent="0">
              <a:lnSpc>
                <a:spcPct val="90000"/>
              </a:lnSpc>
              <a:buNone/>
            </a:pPr>
            <a:r>
              <a:rPr lang="en-US" b="1" dirty="0"/>
              <a:t>LCC</a:t>
            </a:r>
            <a:r>
              <a:rPr lang="en-US" dirty="0"/>
              <a:t>:</a:t>
            </a:r>
          </a:p>
          <a:p>
            <a:pPr marL="0" indent="0">
              <a:lnSpc>
                <a:spcPct val="90000"/>
              </a:lnSpc>
              <a:buNone/>
            </a:pPr>
            <a:r>
              <a:rPr lang="en-US" dirty="0"/>
              <a:t>One bouncer per over should be allowed as per ICC/MCC rule.</a:t>
            </a:r>
          </a:p>
          <a:p>
            <a:pPr marL="0" indent="0">
              <a:lnSpc>
                <a:spcPct val="90000"/>
              </a:lnSpc>
              <a:buNone/>
            </a:pPr>
            <a:endParaRPr lang="en-US" dirty="0"/>
          </a:p>
          <a:p>
            <a:pPr marL="0" indent="0">
              <a:lnSpc>
                <a:spcPct val="90000"/>
              </a:lnSpc>
              <a:buNone/>
            </a:pPr>
            <a:endParaRPr lang="en-US" b="1" dirty="0"/>
          </a:p>
        </p:txBody>
      </p:sp>
    </p:spTree>
    <p:extLst>
      <p:ext uri="{BB962C8B-B14F-4D97-AF65-F5344CB8AC3E}">
        <p14:creationId xmlns:p14="http://schemas.microsoft.com/office/powerpoint/2010/main" val="3126629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BEBA8EAE-BF5A-486C-A8C5-ECC9F3942E4B}">
                <a14:imgProps xmlns:a14="http://schemas.microsoft.com/office/drawing/2010/main">
                  <a14:imgLayer r:embed="rId4">
                    <a14:imgEffect>
                      <a14:sharpenSoften amount="29000"/>
                    </a14:imgEffect>
                    <a14:imgEffect>
                      <a14:brightnessContrast contrast="-29000"/>
                    </a14:imgEffect>
                  </a14:imgLayer>
                </a14:imgProps>
              </a:ext>
              <a:ext uri="{28A0092B-C50C-407E-A947-70E740481C1C}">
                <a14:useLocalDpi xmlns:a14="http://schemas.microsoft.com/office/drawing/2010/main" val="0"/>
              </a:ext>
            </a:extLst>
          </a:blip>
          <a:srcRect/>
          <a:stretch/>
        </p:blipFill>
        <p:spPr>
          <a:xfrm>
            <a:off x="8785907" y="2535331"/>
            <a:ext cx="2717116" cy="2717116"/>
          </a:xfrm>
          <a:prstGeom prst="roundRect">
            <a:avLst>
              <a:gd name="adj" fmla="val 4380"/>
            </a:avLst>
          </a:prstGeom>
          <a:solidFill>
            <a:schemeClr val="bg2">
              <a:lumMod val="90000"/>
              <a:alpha val="35000"/>
            </a:schemeClr>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p:cNvSpPr>
            <a:spLocks noGrp="1"/>
          </p:cNvSpPr>
          <p:nvPr>
            <p:ph type="title"/>
          </p:nvPr>
        </p:nvSpPr>
        <p:spPr>
          <a:xfrm>
            <a:off x="1484311" y="685800"/>
            <a:ext cx="10018713" cy="1185333"/>
          </a:xfrm>
        </p:spPr>
        <p:txBody>
          <a:bodyPr>
            <a:normAutofit/>
          </a:bodyPr>
          <a:lstStyle/>
          <a:p>
            <a:pPr algn="l">
              <a:lnSpc>
                <a:spcPct val="90000"/>
              </a:lnSpc>
            </a:pPr>
            <a:r>
              <a:rPr lang="en-US" sz="3700" b="1" dirty="0">
                <a:latin typeface="Franklin Gothic Book" panose="020B0503020102020204" pitchFamily="34" charset="0"/>
              </a:rPr>
              <a:t>CSCC– Bouncers - </a:t>
            </a:r>
            <a:r>
              <a:rPr lang="en-US" sz="3700" b="1" dirty="0">
                <a:highlight>
                  <a:srgbClr val="FF0000"/>
                </a:highlight>
                <a:latin typeface="Franklin Gothic Book" panose="020B0503020102020204" pitchFamily="34" charset="0"/>
              </a:rPr>
              <a:t>FAIL</a:t>
            </a:r>
            <a:br>
              <a:rPr lang="en-US" sz="3700" b="1" dirty="0">
                <a:latin typeface="Franklin Gothic Book" panose="020B0503020102020204" pitchFamily="34" charset="0"/>
              </a:rPr>
            </a:br>
            <a:r>
              <a:rPr lang="en-US" sz="3700" b="1" dirty="0">
                <a:latin typeface="Franklin Gothic Book" panose="020B0503020102020204" pitchFamily="34" charset="0"/>
              </a:rPr>
              <a:t>(Game Rules # 6.2)</a:t>
            </a:r>
          </a:p>
        </p:txBody>
      </p:sp>
      <p:sp>
        <p:nvSpPr>
          <p:cNvPr id="3" name="Content Placeholder 2"/>
          <p:cNvSpPr>
            <a:spLocks noGrp="1"/>
          </p:cNvSpPr>
          <p:nvPr>
            <p:ph idx="1"/>
          </p:nvPr>
        </p:nvSpPr>
        <p:spPr>
          <a:xfrm>
            <a:off x="1484311" y="1998133"/>
            <a:ext cx="6855356" cy="3793067"/>
          </a:xfrm>
        </p:spPr>
        <p:txBody>
          <a:bodyPr>
            <a:normAutofit/>
          </a:bodyPr>
          <a:lstStyle/>
          <a:p>
            <a:pPr marL="0" indent="0">
              <a:lnSpc>
                <a:spcPct val="90000"/>
              </a:lnSpc>
              <a:buNone/>
            </a:pPr>
            <a:r>
              <a:rPr lang="en-US" dirty="0"/>
              <a:t>If the bouncer rule passes we want to add an addendum.</a:t>
            </a:r>
          </a:p>
          <a:p>
            <a:pPr marL="0" indent="0">
              <a:lnSpc>
                <a:spcPct val="90000"/>
              </a:lnSpc>
              <a:buNone/>
            </a:pPr>
            <a:r>
              <a:rPr lang="en-US" dirty="0"/>
              <a:t>Use of bouncers must be agreed to by both captains at the toss. If they don’t agree, bouncers should not be allowed</a:t>
            </a:r>
          </a:p>
          <a:p>
            <a:pPr marL="0" indent="0">
              <a:lnSpc>
                <a:spcPct val="90000"/>
              </a:lnSpc>
              <a:buNone/>
            </a:pPr>
            <a:r>
              <a:rPr lang="en-US" dirty="0"/>
              <a:t>Reason: CSCC thinks this rule will affect our clubs membership and ability to field two teams.</a:t>
            </a:r>
          </a:p>
        </p:txBody>
      </p:sp>
    </p:spTree>
    <p:extLst>
      <p:ext uri="{BB962C8B-B14F-4D97-AF65-F5344CB8AC3E}">
        <p14:creationId xmlns:p14="http://schemas.microsoft.com/office/powerpoint/2010/main" val="4092625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BEBA8EAE-BF5A-486C-A8C5-ECC9F3942E4B}">
                <a14:imgProps xmlns:a14="http://schemas.microsoft.com/office/drawing/2010/main">
                  <a14:imgLayer r:embed="rId4">
                    <a14:imgEffect>
                      <a14:sharpenSoften amount="29000"/>
                    </a14:imgEffect>
                    <a14:imgEffect>
                      <a14:brightnessContrast contrast="-29000"/>
                    </a14:imgEffect>
                  </a14:imgLayer>
                </a14:imgProps>
              </a:ext>
              <a:ext uri="{28A0092B-C50C-407E-A947-70E740481C1C}">
                <a14:useLocalDpi xmlns:a14="http://schemas.microsoft.com/office/drawing/2010/main" val="0"/>
              </a:ext>
            </a:extLst>
          </a:blip>
          <a:srcRect/>
          <a:stretch/>
        </p:blipFill>
        <p:spPr>
          <a:xfrm>
            <a:off x="8785907" y="2535331"/>
            <a:ext cx="2717116" cy="2717116"/>
          </a:xfrm>
          <a:prstGeom prst="roundRect">
            <a:avLst>
              <a:gd name="adj" fmla="val 4380"/>
            </a:avLst>
          </a:prstGeom>
          <a:solidFill>
            <a:schemeClr val="bg2">
              <a:lumMod val="90000"/>
              <a:alpha val="35000"/>
            </a:schemeClr>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p:cNvSpPr>
            <a:spLocks noGrp="1"/>
          </p:cNvSpPr>
          <p:nvPr>
            <p:ph type="title"/>
          </p:nvPr>
        </p:nvSpPr>
        <p:spPr>
          <a:xfrm>
            <a:off x="1484311" y="685800"/>
            <a:ext cx="10018713" cy="1185333"/>
          </a:xfrm>
        </p:spPr>
        <p:txBody>
          <a:bodyPr>
            <a:normAutofit/>
          </a:bodyPr>
          <a:lstStyle/>
          <a:p>
            <a:pPr algn="l">
              <a:lnSpc>
                <a:spcPct val="90000"/>
              </a:lnSpc>
            </a:pPr>
            <a:r>
              <a:rPr lang="en-US" sz="3700" b="1" dirty="0">
                <a:latin typeface="Franklin Gothic Book" panose="020B0503020102020204" pitchFamily="34" charset="0"/>
              </a:rPr>
              <a:t>CCB /CCCC– New player – </a:t>
            </a:r>
            <a:r>
              <a:rPr lang="en-US" sz="3700" b="1" dirty="0">
                <a:highlight>
                  <a:srgbClr val="FFFF00"/>
                </a:highlight>
                <a:latin typeface="Franklin Gothic Book" panose="020B0503020102020204" pitchFamily="34" charset="0"/>
              </a:rPr>
              <a:t>SEE COMMENTS</a:t>
            </a:r>
          </a:p>
        </p:txBody>
      </p:sp>
      <p:sp>
        <p:nvSpPr>
          <p:cNvPr id="3" name="Content Placeholder 2"/>
          <p:cNvSpPr>
            <a:spLocks noGrp="1"/>
          </p:cNvSpPr>
          <p:nvPr>
            <p:ph idx="1"/>
          </p:nvPr>
        </p:nvSpPr>
        <p:spPr>
          <a:xfrm>
            <a:off x="1484311" y="1998133"/>
            <a:ext cx="6855356" cy="3793067"/>
          </a:xfrm>
        </p:spPr>
        <p:txBody>
          <a:bodyPr>
            <a:normAutofit fontScale="47500" lnSpcReduction="20000"/>
          </a:bodyPr>
          <a:lstStyle/>
          <a:p>
            <a:pPr marL="0" indent="0">
              <a:lnSpc>
                <a:spcPct val="90000"/>
              </a:lnSpc>
              <a:buNone/>
            </a:pPr>
            <a:r>
              <a:rPr lang="en-US" b="1" dirty="0"/>
              <a:t>CCB</a:t>
            </a:r>
            <a:r>
              <a:rPr lang="en-US" dirty="0"/>
              <a:t>:</a:t>
            </a:r>
          </a:p>
          <a:p>
            <a:pPr marL="0" indent="0">
              <a:lnSpc>
                <a:spcPct val="90000"/>
              </a:lnSpc>
              <a:buNone/>
            </a:pPr>
            <a:r>
              <a:rPr lang="en-US" dirty="0"/>
              <a:t>No new players should not be allowed in playoffs. Players should have played in atleast one league game.</a:t>
            </a:r>
          </a:p>
          <a:p>
            <a:pPr marL="0" indent="0">
              <a:lnSpc>
                <a:spcPct val="90000"/>
              </a:lnSpc>
              <a:buNone/>
            </a:pPr>
            <a:r>
              <a:rPr lang="en-US" dirty="0"/>
              <a:t>AMENDED: RETRACTED</a:t>
            </a:r>
          </a:p>
          <a:p>
            <a:pPr marL="0" indent="0">
              <a:lnSpc>
                <a:spcPct val="90000"/>
              </a:lnSpc>
              <a:buNone/>
            </a:pPr>
            <a:endParaRPr lang="en-US" dirty="0"/>
          </a:p>
          <a:p>
            <a:pPr marL="0" indent="0">
              <a:lnSpc>
                <a:spcPct val="90000"/>
              </a:lnSpc>
              <a:buNone/>
            </a:pPr>
            <a:r>
              <a:rPr lang="en-US" b="1" dirty="0"/>
              <a:t>CCCC</a:t>
            </a:r>
            <a:r>
              <a:rPr lang="en-US" dirty="0"/>
              <a:t>:</a:t>
            </a:r>
          </a:p>
          <a:p>
            <a:pPr marL="0" indent="0">
              <a:lnSpc>
                <a:spcPct val="90000"/>
              </a:lnSpc>
              <a:buNone/>
            </a:pPr>
            <a:r>
              <a:rPr lang="en-US" dirty="0"/>
              <a:t>A new player cannot be drafted into the team once the playoffs have begun. All the players playing in the knockout games should have played at least 1 game during the league stages in that format.</a:t>
            </a:r>
          </a:p>
          <a:p>
            <a:pPr marL="0" indent="0">
              <a:lnSpc>
                <a:spcPct val="90000"/>
              </a:lnSpc>
              <a:buNone/>
            </a:pPr>
            <a:r>
              <a:rPr lang="en-US" dirty="0"/>
              <a:t>AMENDED: IF VIOLOTED, TEAM WILL BE DISQUALIFIED FROM THAT FORMAT</a:t>
            </a:r>
          </a:p>
          <a:p>
            <a:pPr marL="0" indent="0">
              <a:lnSpc>
                <a:spcPct val="90000"/>
              </a:lnSpc>
              <a:buNone/>
            </a:pPr>
            <a:endParaRPr lang="en-US" dirty="0"/>
          </a:p>
          <a:p>
            <a:pPr marL="0" indent="0">
              <a:lnSpc>
                <a:spcPct val="90000"/>
              </a:lnSpc>
              <a:buNone/>
            </a:pPr>
            <a:r>
              <a:rPr lang="en-US" b="1" dirty="0"/>
              <a:t>DCC</a:t>
            </a:r>
            <a:r>
              <a:rPr lang="en-US" dirty="0"/>
              <a:t>:</a:t>
            </a:r>
          </a:p>
          <a:p>
            <a:pPr marL="0" indent="0">
              <a:lnSpc>
                <a:spcPct val="90000"/>
              </a:lnSpc>
              <a:buNone/>
            </a:pPr>
            <a:r>
              <a:rPr lang="en-US" dirty="0"/>
              <a:t>A new player cannot be drafted into the team once the playoffs have begun. All the players playing in the knockout games should have played at least 1 game during the league stages in that format.”</a:t>
            </a:r>
          </a:p>
          <a:p>
            <a:pPr marL="0" indent="0">
              <a:lnSpc>
                <a:spcPct val="90000"/>
              </a:lnSpc>
              <a:buNone/>
            </a:pPr>
            <a:r>
              <a:rPr lang="en-US" dirty="0"/>
              <a:t>In order to be eligible to play in playoffs, each player should have played at least 2 regular season premier games for P40 playoffs and 3 regular season T20’s for T20 playoffs. Games which are washed out without any play should not count towards eligible games.</a:t>
            </a:r>
          </a:p>
          <a:p>
            <a:pPr marL="0" indent="0">
              <a:lnSpc>
                <a:spcPct val="90000"/>
              </a:lnSpc>
              <a:buNone/>
            </a:pPr>
            <a:r>
              <a:rPr lang="en-US" dirty="0"/>
              <a:t>AMENDED: IF VIOLOTED, TEAM WILL BE DISQUALIFIED FROM THAT FORMAT</a:t>
            </a:r>
          </a:p>
          <a:p>
            <a:pPr marL="0" indent="0">
              <a:lnSpc>
                <a:spcPct val="90000"/>
              </a:lnSpc>
              <a:buNone/>
            </a:pPr>
            <a:endParaRPr lang="en-US" dirty="0"/>
          </a:p>
          <a:p>
            <a:pPr marL="0" indent="0">
              <a:lnSpc>
                <a:spcPct val="90000"/>
              </a:lnSpc>
              <a:buNone/>
            </a:pPr>
            <a:endParaRPr lang="en-US" dirty="0"/>
          </a:p>
        </p:txBody>
      </p:sp>
    </p:spTree>
    <p:extLst>
      <p:ext uri="{BB962C8B-B14F-4D97-AF65-F5344CB8AC3E}">
        <p14:creationId xmlns:p14="http://schemas.microsoft.com/office/powerpoint/2010/main" val="1908561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BEBA8EAE-BF5A-486C-A8C5-ECC9F3942E4B}">
                <a14:imgProps xmlns:a14="http://schemas.microsoft.com/office/drawing/2010/main">
                  <a14:imgLayer r:embed="rId4">
                    <a14:imgEffect>
                      <a14:sharpenSoften amount="29000"/>
                    </a14:imgEffect>
                    <a14:imgEffect>
                      <a14:brightnessContrast contrast="-29000"/>
                    </a14:imgEffect>
                  </a14:imgLayer>
                </a14:imgProps>
              </a:ext>
              <a:ext uri="{28A0092B-C50C-407E-A947-70E740481C1C}">
                <a14:useLocalDpi xmlns:a14="http://schemas.microsoft.com/office/drawing/2010/main" val="0"/>
              </a:ext>
            </a:extLst>
          </a:blip>
          <a:srcRect/>
          <a:stretch/>
        </p:blipFill>
        <p:spPr>
          <a:xfrm>
            <a:off x="8785907" y="2535331"/>
            <a:ext cx="2717116" cy="2717116"/>
          </a:xfrm>
          <a:prstGeom prst="roundRect">
            <a:avLst>
              <a:gd name="adj" fmla="val 4380"/>
            </a:avLst>
          </a:prstGeom>
          <a:solidFill>
            <a:schemeClr val="bg2">
              <a:lumMod val="90000"/>
              <a:alpha val="35000"/>
            </a:schemeClr>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p:cNvSpPr>
            <a:spLocks noGrp="1"/>
          </p:cNvSpPr>
          <p:nvPr>
            <p:ph type="title"/>
          </p:nvPr>
        </p:nvSpPr>
        <p:spPr>
          <a:xfrm>
            <a:off x="1484311" y="685800"/>
            <a:ext cx="10018713" cy="1185333"/>
          </a:xfrm>
        </p:spPr>
        <p:txBody>
          <a:bodyPr>
            <a:normAutofit/>
          </a:bodyPr>
          <a:lstStyle/>
          <a:p>
            <a:pPr algn="l">
              <a:lnSpc>
                <a:spcPct val="90000"/>
              </a:lnSpc>
            </a:pPr>
            <a:r>
              <a:rPr lang="en-US" sz="3700" b="1" dirty="0">
                <a:latin typeface="Franklin Gothic Book" panose="020B0503020102020204" pitchFamily="34" charset="0"/>
              </a:rPr>
              <a:t>CCB – Reset Disciplinary Charges - </a:t>
            </a:r>
            <a:r>
              <a:rPr lang="en-US" sz="3700" b="1" dirty="0">
                <a:highlight>
                  <a:srgbClr val="00FF00"/>
                </a:highlight>
                <a:latin typeface="Franklin Gothic Book" panose="020B0503020102020204" pitchFamily="34" charset="0"/>
              </a:rPr>
              <a:t>PASS</a:t>
            </a:r>
            <a:br>
              <a:rPr lang="en-US" sz="3700" b="1" dirty="0">
                <a:latin typeface="Franklin Gothic Book" panose="020B0503020102020204" pitchFamily="34" charset="0"/>
              </a:rPr>
            </a:br>
            <a:r>
              <a:rPr lang="en-US" sz="3700" b="1" dirty="0">
                <a:latin typeface="Franklin Gothic Book" panose="020B0503020102020204" pitchFamily="34" charset="0"/>
              </a:rPr>
              <a:t>(General Rules 2)</a:t>
            </a:r>
          </a:p>
        </p:txBody>
      </p:sp>
      <p:sp>
        <p:nvSpPr>
          <p:cNvPr id="3" name="Content Placeholder 2"/>
          <p:cNvSpPr>
            <a:spLocks noGrp="1"/>
          </p:cNvSpPr>
          <p:nvPr>
            <p:ph idx="1"/>
          </p:nvPr>
        </p:nvSpPr>
        <p:spPr>
          <a:xfrm>
            <a:off x="1484311" y="1998133"/>
            <a:ext cx="6855356" cy="3793067"/>
          </a:xfrm>
        </p:spPr>
        <p:txBody>
          <a:bodyPr>
            <a:normAutofit/>
          </a:bodyPr>
          <a:lstStyle/>
          <a:p>
            <a:pPr marL="0" indent="0">
              <a:lnSpc>
                <a:spcPct val="90000"/>
              </a:lnSpc>
              <a:buNone/>
            </a:pPr>
            <a:r>
              <a:rPr lang="en-US" dirty="0"/>
              <a:t>Reset charges after 2 years. we can't carry on the charges forever.</a:t>
            </a:r>
          </a:p>
        </p:txBody>
      </p:sp>
    </p:spTree>
    <p:extLst>
      <p:ext uri="{BB962C8B-B14F-4D97-AF65-F5344CB8AC3E}">
        <p14:creationId xmlns:p14="http://schemas.microsoft.com/office/powerpoint/2010/main" val="2996259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BEBA8EAE-BF5A-486C-A8C5-ECC9F3942E4B}">
                <a14:imgProps xmlns:a14="http://schemas.microsoft.com/office/drawing/2010/main">
                  <a14:imgLayer r:embed="rId4">
                    <a14:imgEffect>
                      <a14:sharpenSoften amount="29000"/>
                    </a14:imgEffect>
                    <a14:imgEffect>
                      <a14:brightnessContrast contrast="-29000"/>
                    </a14:imgEffect>
                  </a14:imgLayer>
                </a14:imgProps>
              </a:ext>
              <a:ext uri="{28A0092B-C50C-407E-A947-70E740481C1C}">
                <a14:useLocalDpi xmlns:a14="http://schemas.microsoft.com/office/drawing/2010/main" val="0"/>
              </a:ext>
            </a:extLst>
          </a:blip>
          <a:srcRect/>
          <a:stretch/>
        </p:blipFill>
        <p:spPr>
          <a:xfrm>
            <a:off x="8785907" y="2535331"/>
            <a:ext cx="2717116" cy="2717116"/>
          </a:xfrm>
          <a:prstGeom prst="roundRect">
            <a:avLst>
              <a:gd name="adj" fmla="val 4380"/>
            </a:avLst>
          </a:prstGeom>
          <a:solidFill>
            <a:schemeClr val="bg2">
              <a:lumMod val="90000"/>
              <a:alpha val="35000"/>
            </a:schemeClr>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p:cNvSpPr>
            <a:spLocks noGrp="1"/>
          </p:cNvSpPr>
          <p:nvPr>
            <p:ph type="title"/>
          </p:nvPr>
        </p:nvSpPr>
        <p:spPr>
          <a:xfrm>
            <a:off x="1484311" y="685800"/>
            <a:ext cx="10018713" cy="1185333"/>
          </a:xfrm>
        </p:spPr>
        <p:txBody>
          <a:bodyPr>
            <a:normAutofit fontScale="90000"/>
          </a:bodyPr>
          <a:lstStyle/>
          <a:p>
            <a:pPr algn="l">
              <a:lnSpc>
                <a:spcPct val="90000"/>
              </a:lnSpc>
            </a:pPr>
            <a:r>
              <a:rPr lang="en-US" sz="3700" b="1" dirty="0">
                <a:latin typeface="Franklin Gothic Book" panose="020B0503020102020204" pitchFamily="34" charset="0"/>
              </a:rPr>
              <a:t>CCB – Captains X1 vs President X1 - </a:t>
            </a:r>
            <a:r>
              <a:rPr lang="en-US" sz="3700" b="1" dirty="0">
                <a:highlight>
                  <a:srgbClr val="00FF00"/>
                </a:highlight>
                <a:latin typeface="Franklin Gothic Book" panose="020B0503020102020204" pitchFamily="34" charset="0"/>
              </a:rPr>
              <a:t>PASS</a:t>
            </a:r>
            <a:br>
              <a:rPr lang="en-US" sz="3700" b="1" dirty="0">
                <a:latin typeface="Franklin Gothic Book" panose="020B0503020102020204" pitchFamily="34" charset="0"/>
              </a:rPr>
            </a:br>
            <a:r>
              <a:rPr lang="en-US" sz="3700" b="1" dirty="0">
                <a:latin typeface="Franklin Gothic Book" panose="020B0503020102020204" pitchFamily="34" charset="0"/>
              </a:rPr>
              <a:t>(GAME RULES 3 Fixture Format, Timings, Reporting)</a:t>
            </a:r>
          </a:p>
        </p:txBody>
      </p:sp>
      <p:sp>
        <p:nvSpPr>
          <p:cNvPr id="3" name="Content Placeholder 2"/>
          <p:cNvSpPr>
            <a:spLocks noGrp="1"/>
          </p:cNvSpPr>
          <p:nvPr>
            <p:ph idx="1"/>
          </p:nvPr>
        </p:nvSpPr>
        <p:spPr>
          <a:xfrm>
            <a:off x="1484311" y="1998133"/>
            <a:ext cx="6855356" cy="3793067"/>
          </a:xfrm>
        </p:spPr>
        <p:txBody>
          <a:bodyPr>
            <a:normAutofit/>
          </a:bodyPr>
          <a:lstStyle/>
          <a:p>
            <a:pPr marL="0" indent="0">
              <a:lnSpc>
                <a:spcPct val="90000"/>
              </a:lnSpc>
              <a:buNone/>
            </a:pPr>
            <a:r>
              <a:rPr lang="en-US" dirty="0"/>
              <a:t>EC will pick 24 players from all teams based on the performance and will be invited to play. This would be a way to recognize players, who performed during the year.</a:t>
            </a:r>
          </a:p>
          <a:p>
            <a:pPr marL="0" indent="0">
              <a:lnSpc>
                <a:spcPct val="90000"/>
              </a:lnSpc>
              <a:buNone/>
            </a:pPr>
            <a:r>
              <a:rPr lang="en-US" dirty="0">
                <a:highlight>
                  <a:srgbClr val="FFFF00"/>
                </a:highlight>
              </a:rPr>
              <a:t>AMENDED: INSTEAD OF EC, SELECTION COMITEE</a:t>
            </a:r>
          </a:p>
        </p:txBody>
      </p:sp>
    </p:spTree>
    <p:extLst>
      <p:ext uri="{BB962C8B-B14F-4D97-AF65-F5344CB8AC3E}">
        <p14:creationId xmlns:p14="http://schemas.microsoft.com/office/powerpoint/2010/main" val="3265084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BEBA8EAE-BF5A-486C-A8C5-ECC9F3942E4B}">
                <a14:imgProps xmlns:a14="http://schemas.microsoft.com/office/drawing/2010/main">
                  <a14:imgLayer r:embed="rId4">
                    <a14:imgEffect>
                      <a14:sharpenSoften amount="29000"/>
                    </a14:imgEffect>
                    <a14:imgEffect>
                      <a14:brightnessContrast contrast="-29000"/>
                    </a14:imgEffect>
                  </a14:imgLayer>
                </a14:imgProps>
              </a:ext>
              <a:ext uri="{28A0092B-C50C-407E-A947-70E740481C1C}">
                <a14:useLocalDpi xmlns:a14="http://schemas.microsoft.com/office/drawing/2010/main" val="0"/>
              </a:ext>
            </a:extLst>
          </a:blip>
          <a:srcRect/>
          <a:stretch/>
        </p:blipFill>
        <p:spPr>
          <a:xfrm>
            <a:off x="8785907" y="2535331"/>
            <a:ext cx="2717116" cy="2717116"/>
          </a:xfrm>
          <a:prstGeom prst="roundRect">
            <a:avLst>
              <a:gd name="adj" fmla="val 4380"/>
            </a:avLst>
          </a:prstGeom>
          <a:solidFill>
            <a:schemeClr val="bg2">
              <a:lumMod val="90000"/>
              <a:alpha val="35000"/>
            </a:schemeClr>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p:cNvSpPr>
            <a:spLocks noGrp="1"/>
          </p:cNvSpPr>
          <p:nvPr>
            <p:ph type="title"/>
          </p:nvPr>
        </p:nvSpPr>
        <p:spPr>
          <a:xfrm>
            <a:off x="1484311" y="685800"/>
            <a:ext cx="10018713" cy="1185333"/>
          </a:xfrm>
        </p:spPr>
        <p:txBody>
          <a:bodyPr>
            <a:normAutofit fontScale="90000"/>
          </a:bodyPr>
          <a:lstStyle/>
          <a:p>
            <a:pPr algn="l">
              <a:lnSpc>
                <a:spcPct val="90000"/>
              </a:lnSpc>
            </a:pPr>
            <a:r>
              <a:rPr lang="en-US" sz="3700" b="1" dirty="0">
                <a:latin typeface="Franklin Gothic Book" panose="020B0503020102020204" pitchFamily="34" charset="0"/>
              </a:rPr>
              <a:t>CCCC – Change to T20 tournament format - </a:t>
            </a:r>
            <a:r>
              <a:rPr lang="en-US" sz="3700" b="1" dirty="0">
                <a:highlight>
                  <a:srgbClr val="FF0000"/>
                </a:highlight>
                <a:latin typeface="Franklin Gothic Book" panose="020B0503020102020204" pitchFamily="34" charset="0"/>
              </a:rPr>
              <a:t>FAIL</a:t>
            </a:r>
            <a:br>
              <a:rPr lang="en-US" sz="3700" b="1" dirty="0">
                <a:latin typeface="Franklin Gothic Book" panose="020B0503020102020204" pitchFamily="34" charset="0"/>
              </a:rPr>
            </a:br>
            <a:r>
              <a:rPr lang="en-US" sz="3700" b="1" dirty="0">
                <a:latin typeface="Franklin Gothic Book" panose="020B0503020102020204" pitchFamily="34" charset="0"/>
              </a:rPr>
              <a:t>(GAME RULES 3 Fixture Format, Timings, Reporting)</a:t>
            </a:r>
          </a:p>
        </p:txBody>
      </p:sp>
      <p:sp>
        <p:nvSpPr>
          <p:cNvPr id="3" name="Content Placeholder 2"/>
          <p:cNvSpPr>
            <a:spLocks noGrp="1"/>
          </p:cNvSpPr>
          <p:nvPr>
            <p:ph idx="1"/>
          </p:nvPr>
        </p:nvSpPr>
        <p:spPr>
          <a:xfrm>
            <a:off x="1484311" y="1998133"/>
            <a:ext cx="6855356" cy="3793067"/>
          </a:xfrm>
        </p:spPr>
        <p:txBody>
          <a:bodyPr>
            <a:normAutofit/>
          </a:bodyPr>
          <a:lstStyle/>
          <a:p>
            <a:pPr marL="0" indent="0">
              <a:lnSpc>
                <a:spcPct val="90000"/>
              </a:lnSpc>
              <a:buNone/>
            </a:pPr>
            <a:r>
              <a:rPr lang="en-US" dirty="0"/>
              <a:t>Divide the T20 tournaments into 2 divisions. Increased interest has led to multiple new teams signing on (which is a good thing). But these teams aren't necessarily on a level playing field vs established teams like FCCC/FRCC/LCC/CCB, etc. (As evidenced by the many one sided matches this past season) Multiple divisions with a promotion relegation system would make the plate championship a lot more competitive (by offering up a chance to get promoted to the upper division).</a:t>
            </a:r>
          </a:p>
        </p:txBody>
      </p:sp>
    </p:spTree>
    <p:extLst>
      <p:ext uri="{BB962C8B-B14F-4D97-AF65-F5344CB8AC3E}">
        <p14:creationId xmlns:p14="http://schemas.microsoft.com/office/powerpoint/2010/main" val="134496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BEBA8EAE-BF5A-486C-A8C5-ECC9F3942E4B}">
                <a14:imgProps xmlns:a14="http://schemas.microsoft.com/office/drawing/2010/main">
                  <a14:imgLayer r:embed="rId4">
                    <a14:imgEffect>
                      <a14:sharpenSoften amount="29000"/>
                    </a14:imgEffect>
                    <a14:imgEffect>
                      <a14:brightnessContrast contrast="-29000"/>
                    </a14:imgEffect>
                  </a14:imgLayer>
                </a14:imgProps>
              </a:ext>
              <a:ext uri="{28A0092B-C50C-407E-A947-70E740481C1C}">
                <a14:useLocalDpi xmlns:a14="http://schemas.microsoft.com/office/drawing/2010/main" val="0"/>
              </a:ext>
            </a:extLst>
          </a:blip>
          <a:srcRect/>
          <a:stretch/>
        </p:blipFill>
        <p:spPr>
          <a:xfrm>
            <a:off x="8785907" y="2535331"/>
            <a:ext cx="2717116" cy="2717116"/>
          </a:xfrm>
          <a:prstGeom prst="roundRect">
            <a:avLst>
              <a:gd name="adj" fmla="val 4380"/>
            </a:avLst>
          </a:prstGeom>
          <a:solidFill>
            <a:schemeClr val="bg2">
              <a:lumMod val="90000"/>
              <a:alpha val="35000"/>
            </a:schemeClr>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p:cNvSpPr>
            <a:spLocks noGrp="1"/>
          </p:cNvSpPr>
          <p:nvPr>
            <p:ph type="title"/>
          </p:nvPr>
        </p:nvSpPr>
        <p:spPr>
          <a:xfrm>
            <a:off x="1484311" y="685800"/>
            <a:ext cx="10018713" cy="1185333"/>
          </a:xfrm>
        </p:spPr>
        <p:txBody>
          <a:bodyPr>
            <a:normAutofit/>
          </a:bodyPr>
          <a:lstStyle/>
          <a:p>
            <a:pPr algn="l">
              <a:lnSpc>
                <a:spcPct val="90000"/>
              </a:lnSpc>
            </a:pPr>
            <a:r>
              <a:rPr lang="en-US" sz="3700" b="1" dirty="0">
                <a:latin typeface="Franklin Gothic Book" panose="020B0503020102020204" pitchFamily="34" charset="0"/>
              </a:rPr>
              <a:t>CSCC– Umpiring - </a:t>
            </a:r>
            <a:r>
              <a:rPr lang="en-US" sz="3700" b="1" dirty="0">
                <a:highlight>
                  <a:srgbClr val="00FF00"/>
                </a:highlight>
                <a:latin typeface="Franklin Gothic Book" panose="020B0503020102020204" pitchFamily="34" charset="0"/>
              </a:rPr>
              <a:t>PASS</a:t>
            </a:r>
          </a:p>
        </p:txBody>
      </p:sp>
      <p:sp>
        <p:nvSpPr>
          <p:cNvPr id="3" name="Content Placeholder 2"/>
          <p:cNvSpPr>
            <a:spLocks noGrp="1"/>
          </p:cNvSpPr>
          <p:nvPr>
            <p:ph idx="1"/>
          </p:nvPr>
        </p:nvSpPr>
        <p:spPr>
          <a:xfrm>
            <a:off x="1484311" y="1998133"/>
            <a:ext cx="6855356" cy="3793067"/>
          </a:xfrm>
        </p:spPr>
        <p:txBody>
          <a:bodyPr>
            <a:normAutofit/>
          </a:bodyPr>
          <a:lstStyle/>
          <a:p>
            <a:pPr marL="0" indent="0">
              <a:lnSpc>
                <a:spcPct val="90000"/>
              </a:lnSpc>
              <a:buNone/>
            </a:pPr>
            <a:r>
              <a:rPr lang="en-US" dirty="0"/>
              <a:t>Umpires must not score during the games. If they do, they  should be fined $25</a:t>
            </a:r>
          </a:p>
          <a:p>
            <a:pPr marL="0" indent="0">
              <a:lnSpc>
                <a:spcPct val="90000"/>
              </a:lnSpc>
              <a:buNone/>
            </a:pPr>
            <a:endParaRPr lang="en-US" dirty="0"/>
          </a:p>
          <a:p>
            <a:pPr marL="0" indent="0">
              <a:lnSpc>
                <a:spcPct val="90000"/>
              </a:lnSpc>
              <a:buNone/>
            </a:pPr>
            <a:r>
              <a:rPr lang="en-US" dirty="0"/>
              <a:t>Reason: Scoring is not the responsibility of the umpires. It acts as a distraction and in some cases (CSCC was affected in one game) it creates conflicts with the scorer.</a:t>
            </a:r>
          </a:p>
        </p:txBody>
      </p:sp>
    </p:spTree>
    <p:extLst>
      <p:ext uri="{BB962C8B-B14F-4D97-AF65-F5344CB8AC3E}">
        <p14:creationId xmlns:p14="http://schemas.microsoft.com/office/powerpoint/2010/main" val="1817922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BEBA8EAE-BF5A-486C-A8C5-ECC9F3942E4B}">
                <a14:imgProps xmlns:a14="http://schemas.microsoft.com/office/drawing/2010/main">
                  <a14:imgLayer r:embed="rId4">
                    <a14:imgEffect>
                      <a14:sharpenSoften amount="29000"/>
                    </a14:imgEffect>
                    <a14:imgEffect>
                      <a14:brightnessContrast contrast="-29000"/>
                    </a14:imgEffect>
                  </a14:imgLayer>
                </a14:imgProps>
              </a:ext>
              <a:ext uri="{28A0092B-C50C-407E-A947-70E740481C1C}">
                <a14:useLocalDpi xmlns:a14="http://schemas.microsoft.com/office/drawing/2010/main" val="0"/>
              </a:ext>
            </a:extLst>
          </a:blip>
          <a:srcRect/>
          <a:stretch/>
        </p:blipFill>
        <p:spPr>
          <a:xfrm>
            <a:off x="8785907" y="2535331"/>
            <a:ext cx="2717116" cy="2717116"/>
          </a:xfrm>
          <a:prstGeom prst="roundRect">
            <a:avLst>
              <a:gd name="adj" fmla="val 4380"/>
            </a:avLst>
          </a:prstGeom>
          <a:solidFill>
            <a:schemeClr val="bg2">
              <a:lumMod val="90000"/>
              <a:alpha val="35000"/>
            </a:schemeClr>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p:cNvSpPr>
            <a:spLocks noGrp="1"/>
          </p:cNvSpPr>
          <p:nvPr>
            <p:ph type="title"/>
          </p:nvPr>
        </p:nvSpPr>
        <p:spPr>
          <a:xfrm>
            <a:off x="1484311" y="685800"/>
            <a:ext cx="10018713" cy="1185333"/>
          </a:xfrm>
        </p:spPr>
        <p:txBody>
          <a:bodyPr>
            <a:normAutofit/>
          </a:bodyPr>
          <a:lstStyle/>
          <a:p>
            <a:pPr algn="l">
              <a:lnSpc>
                <a:spcPct val="90000"/>
              </a:lnSpc>
            </a:pPr>
            <a:r>
              <a:rPr lang="en-US" sz="3700" b="1" dirty="0">
                <a:latin typeface="Franklin Gothic Book" panose="020B0503020102020204" pitchFamily="34" charset="0"/>
              </a:rPr>
              <a:t>CSCC– Mandate game recording - </a:t>
            </a:r>
            <a:r>
              <a:rPr lang="en-US" sz="3700" b="1" dirty="0">
                <a:highlight>
                  <a:srgbClr val="FF0000"/>
                </a:highlight>
                <a:latin typeface="Franklin Gothic Book" panose="020B0503020102020204" pitchFamily="34" charset="0"/>
              </a:rPr>
              <a:t>FAIL</a:t>
            </a:r>
            <a:br>
              <a:rPr lang="en-US" sz="3700" b="1" dirty="0">
                <a:latin typeface="Franklin Gothic Book" panose="020B0503020102020204" pitchFamily="34" charset="0"/>
              </a:rPr>
            </a:br>
            <a:r>
              <a:rPr lang="en-US" sz="3700" b="1" dirty="0">
                <a:latin typeface="Franklin Gothic Book" panose="020B0503020102020204" pitchFamily="34" charset="0"/>
              </a:rPr>
              <a:t>(General Rules)</a:t>
            </a:r>
          </a:p>
        </p:txBody>
      </p:sp>
      <p:sp>
        <p:nvSpPr>
          <p:cNvPr id="3" name="Content Placeholder 2"/>
          <p:cNvSpPr>
            <a:spLocks noGrp="1"/>
          </p:cNvSpPr>
          <p:nvPr>
            <p:ph idx="1"/>
          </p:nvPr>
        </p:nvSpPr>
        <p:spPr>
          <a:xfrm>
            <a:off x="1484311" y="1998133"/>
            <a:ext cx="6855356" cy="3793067"/>
          </a:xfrm>
        </p:spPr>
        <p:txBody>
          <a:bodyPr>
            <a:normAutofit/>
          </a:bodyPr>
          <a:lstStyle/>
          <a:p>
            <a:pPr marL="0" indent="0">
              <a:lnSpc>
                <a:spcPct val="90000"/>
              </a:lnSpc>
              <a:buNone/>
            </a:pPr>
            <a:r>
              <a:rPr lang="en-US" dirty="0"/>
              <a:t>Make it mandatory for all teams to record the games.</a:t>
            </a:r>
          </a:p>
          <a:p>
            <a:pPr marL="0" indent="0">
              <a:lnSpc>
                <a:spcPct val="90000"/>
              </a:lnSpc>
              <a:buNone/>
            </a:pPr>
            <a:r>
              <a:rPr lang="en-US" dirty="0"/>
              <a:t>Reason: This will help the league in general. It will give players the exposure and also improve league management with regard to chucking, disciplinary actions, quality of umpiring </a:t>
            </a:r>
            <a:r>
              <a:rPr lang="en-US" dirty="0" err="1"/>
              <a:t>etc</a:t>
            </a:r>
            <a:endParaRPr lang="en-US" dirty="0"/>
          </a:p>
          <a:p>
            <a:pPr marL="0" indent="0">
              <a:lnSpc>
                <a:spcPct val="90000"/>
              </a:lnSpc>
              <a:buNone/>
            </a:pPr>
            <a:r>
              <a:rPr lang="en-US" dirty="0"/>
              <a:t>AMENDED: HOME TEAM IS RESPONSIBLE. $25 FINE</a:t>
            </a:r>
          </a:p>
        </p:txBody>
      </p:sp>
    </p:spTree>
    <p:extLst>
      <p:ext uri="{BB962C8B-B14F-4D97-AF65-F5344CB8AC3E}">
        <p14:creationId xmlns:p14="http://schemas.microsoft.com/office/powerpoint/2010/main" val="1478456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BEBA8EAE-BF5A-486C-A8C5-ECC9F3942E4B}">
                <a14:imgProps xmlns:a14="http://schemas.microsoft.com/office/drawing/2010/main">
                  <a14:imgLayer r:embed="rId4">
                    <a14:imgEffect>
                      <a14:sharpenSoften amount="29000"/>
                    </a14:imgEffect>
                    <a14:imgEffect>
                      <a14:brightnessContrast contrast="-29000"/>
                    </a14:imgEffect>
                  </a14:imgLayer>
                </a14:imgProps>
              </a:ext>
              <a:ext uri="{28A0092B-C50C-407E-A947-70E740481C1C}">
                <a14:useLocalDpi xmlns:a14="http://schemas.microsoft.com/office/drawing/2010/main" val="0"/>
              </a:ext>
            </a:extLst>
          </a:blip>
          <a:srcRect/>
          <a:stretch/>
        </p:blipFill>
        <p:spPr>
          <a:xfrm>
            <a:off x="8785907" y="2535331"/>
            <a:ext cx="2717116" cy="2717116"/>
          </a:xfrm>
          <a:prstGeom prst="roundRect">
            <a:avLst>
              <a:gd name="adj" fmla="val 4380"/>
            </a:avLst>
          </a:prstGeom>
          <a:solidFill>
            <a:schemeClr val="bg2">
              <a:lumMod val="90000"/>
              <a:alpha val="35000"/>
            </a:schemeClr>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p:cNvSpPr>
            <a:spLocks noGrp="1"/>
          </p:cNvSpPr>
          <p:nvPr>
            <p:ph type="title"/>
          </p:nvPr>
        </p:nvSpPr>
        <p:spPr>
          <a:xfrm>
            <a:off x="1484311" y="685800"/>
            <a:ext cx="10018713" cy="1185333"/>
          </a:xfrm>
        </p:spPr>
        <p:txBody>
          <a:bodyPr>
            <a:normAutofit/>
          </a:bodyPr>
          <a:lstStyle/>
          <a:p>
            <a:pPr algn="l">
              <a:lnSpc>
                <a:spcPct val="90000"/>
              </a:lnSpc>
            </a:pPr>
            <a:r>
              <a:rPr lang="en-US" sz="3700" b="1" dirty="0">
                <a:latin typeface="Franklin Gothic Book" panose="020B0503020102020204" pitchFamily="34" charset="0"/>
              </a:rPr>
              <a:t>CSCC–Balls Replacement - </a:t>
            </a:r>
            <a:r>
              <a:rPr lang="en-US" sz="3700" b="1" dirty="0">
                <a:highlight>
                  <a:srgbClr val="00FF00"/>
                </a:highlight>
                <a:latin typeface="Franklin Gothic Book" panose="020B0503020102020204" pitchFamily="34" charset="0"/>
              </a:rPr>
              <a:t>PASS</a:t>
            </a:r>
            <a:br>
              <a:rPr lang="en-US" sz="3700" b="1" dirty="0">
                <a:latin typeface="Franklin Gothic Book" panose="020B0503020102020204" pitchFamily="34" charset="0"/>
              </a:rPr>
            </a:br>
            <a:r>
              <a:rPr lang="en-US" sz="3700" b="1" dirty="0">
                <a:latin typeface="Franklin Gothic Book" panose="020B0503020102020204" pitchFamily="34" charset="0"/>
              </a:rPr>
              <a:t>(Game Rules)</a:t>
            </a:r>
          </a:p>
        </p:txBody>
      </p:sp>
      <p:sp>
        <p:nvSpPr>
          <p:cNvPr id="3" name="Content Placeholder 2"/>
          <p:cNvSpPr>
            <a:spLocks noGrp="1"/>
          </p:cNvSpPr>
          <p:nvPr>
            <p:ph idx="1"/>
          </p:nvPr>
        </p:nvSpPr>
        <p:spPr>
          <a:xfrm>
            <a:off x="1484311" y="1998133"/>
            <a:ext cx="6855356" cy="3793067"/>
          </a:xfrm>
        </p:spPr>
        <p:txBody>
          <a:bodyPr>
            <a:normAutofit/>
          </a:bodyPr>
          <a:lstStyle/>
          <a:p>
            <a:pPr marL="0" indent="0">
              <a:lnSpc>
                <a:spcPct val="90000"/>
              </a:lnSpc>
              <a:buNone/>
            </a:pPr>
            <a:r>
              <a:rPr lang="en-US" dirty="0"/>
              <a:t>Home team must provide a replacement ball when the ball is lost</a:t>
            </a:r>
          </a:p>
          <a:p>
            <a:pPr marL="0" indent="0">
              <a:lnSpc>
                <a:spcPct val="90000"/>
              </a:lnSpc>
              <a:buNone/>
            </a:pPr>
            <a:r>
              <a:rPr lang="en-US" dirty="0"/>
              <a:t>Reason: Despite raising the issue several times, the teams at Longmont are not doing anything to fix the issue with balls being lost in the canal. The fix is really simple – have a net. Cricket balls are expensive and every match we lost a couple of balls This deterrent will hopefully fix the problem.</a:t>
            </a:r>
          </a:p>
        </p:txBody>
      </p:sp>
    </p:spTree>
    <p:extLst>
      <p:ext uri="{BB962C8B-B14F-4D97-AF65-F5344CB8AC3E}">
        <p14:creationId xmlns:p14="http://schemas.microsoft.com/office/powerpoint/2010/main" val="1430308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BEBA8EAE-BF5A-486C-A8C5-ECC9F3942E4B}">
                <a14:imgProps xmlns:a14="http://schemas.microsoft.com/office/drawing/2010/main">
                  <a14:imgLayer r:embed="rId4">
                    <a14:imgEffect>
                      <a14:sharpenSoften amount="29000"/>
                    </a14:imgEffect>
                    <a14:imgEffect>
                      <a14:brightnessContrast contrast="-29000"/>
                    </a14:imgEffect>
                  </a14:imgLayer>
                </a14:imgProps>
              </a:ext>
              <a:ext uri="{28A0092B-C50C-407E-A947-70E740481C1C}">
                <a14:useLocalDpi xmlns:a14="http://schemas.microsoft.com/office/drawing/2010/main" val="0"/>
              </a:ext>
            </a:extLst>
          </a:blip>
          <a:srcRect/>
          <a:stretch/>
        </p:blipFill>
        <p:spPr>
          <a:xfrm>
            <a:off x="8785907" y="2535331"/>
            <a:ext cx="2717116" cy="2717116"/>
          </a:xfrm>
          <a:prstGeom prst="roundRect">
            <a:avLst>
              <a:gd name="adj" fmla="val 4380"/>
            </a:avLst>
          </a:prstGeom>
          <a:solidFill>
            <a:schemeClr val="bg2">
              <a:lumMod val="90000"/>
              <a:alpha val="35000"/>
            </a:schemeClr>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p:cNvSpPr>
            <a:spLocks noGrp="1"/>
          </p:cNvSpPr>
          <p:nvPr>
            <p:ph type="title"/>
          </p:nvPr>
        </p:nvSpPr>
        <p:spPr>
          <a:xfrm>
            <a:off x="1484311" y="685800"/>
            <a:ext cx="10018713" cy="1185333"/>
          </a:xfrm>
        </p:spPr>
        <p:txBody>
          <a:bodyPr>
            <a:normAutofit/>
          </a:bodyPr>
          <a:lstStyle/>
          <a:p>
            <a:pPr algn="l">
              <a:lnSpc>
                <a:spcPct val="90000"/>
              </a:lnSpc>
            </a:pPr>
            <a:r>
              <a:rPr lang="en-US" sz="3700" b="1" dirty="0">
                <a:latin typeface="Franklin Gothic Book" panose="020B0503020102020204" pitchFamily="34" charset="0"/>
              </a:rPr>
              <a:t>FCCC / LCC – Chucking - </a:t>
            </a:r>
            <a:r>
              <a:rPr lang="en-US" sz="3700" b="1" dirty="0">
                <a:highlight>
                  <a:srgbClr val="00FF00"/>
                </a:highlight>
                <a:latin typeface="Franklin Gothic Book" panose="020B0503020102020204" pitchFamily="34" charset="0"/>
              </a:rPr>
              <a:t>PASS</a:t>
            </a:r>
            <a:br>
              <a:rPr lang="en-US" sz="3700" b="1" dirty="0">
                <a:latin typeface="Franklin Gothic Book" panose="020B0503020102020204" pitchFamily="34" charset="0"/>
              </a:rPr>
            </a:br>
            <a:r>
              <a:rPr lang="en-US" sz="3700" b="1" dirty="0">
                <a:latin typeface="Franklin Gothic Book" panose="020B0503020102020204" pitchFamily="34" charset="0"/>
              </a:rPr>
              <a:t>(Game rules)</a:t>
            </a:r>
          </a:p>
        </p:txBody>
      </p:sp>
      <p:sp>
        <p:nvSpPr>
          <p:cNvPr id="3" name="Content Placeholder 2"/>
          <p:cNvSpPr>
            <a:spLocks noGrp="1"/>
          </p:cNvSpPr>
          <p:nvPr>
            <p:ph idx="1"/>
          </p:nvPr>
        </p:nvSpPr>
        <p:spPr>
          <a:xfrm>
            <a:off x="1484311" y="1998133"/>
            <a:ext cx="6855356" cy="3793067"/>
          </a:xfrm>
        </p:spPr>
        <p:txBody>
          <a:bodyPr>
            <a:normAutofit fontScale="85000" lnSpcReduction="20000"/>
          </a:bodyPr>
          <a:lstStyle/>
          <a:p>
            <a:pPr marL="0" indent="0">
              <a:lnSpc>
                <a:spcPct val="90000"/>
              </a:lnSpc>
              <a:buNone/>
            </a:pPr>
            <a:r>
              <a:rPr lang="en-US" b="1" dirty="0"/>
              <a:t>FCCC</a:t>
            </a:r>
            <a:r>
              <a:rPr lang="en-US" dirty="0"/>
              <a:t>:</a:t>
            </a:r>
          </a:p>
          <a:p>
            <a:pPr marL="0" indent="0">
              <a:lnSpc>
                <a:spcPct val="90000"/>
              </a:lnSpc>
              <a:buNone/>
            </a:pPr>
            <a:r>
              <a:rPr lang="en-US" dirty="0"/>
              <a:t>Neutral umpires at square-leg should have the authority to call a no-ball if they feel a bowler is chucking.</a:t>
            </a:r>
          </a:p>
          <a:p>
            <a:pPr marL="0" indent="0">
              <a:lnSpc>
                <a:spcPct val="90000"/>
              </a:lnSpc>
              <a:buNone/>
            </a:pPr>
            <a:endParaRPr lang="en-US" dirty="0"/>
          </a:p>
          <a:p>
            <a:pPr marL="0" indent="0">
              <a:lnSpc>
                <a:spcPct val="90000"/>
              </a:lnSpc>
              <a:buNone/>
            </a:pPr>
            <a:r>
              <a:rPr lang="en-US" b="1" dirty="0"/>
              <a:t>LCC</a:t>
            </a:r>
            <a:r>
              <a:rPr lang="en-US" dirty="0"/>
              <a:t>:</a:t>
            </a:r>
          </a:p>
          <a:p>
            <a:pPr marL="0" indent="0">
              <a:lnSpc>
                <a:spcPct val="90000"/>
              </a:lnSpc>
              <a:buNone/>
            </a:pPr>
            <a:r>
              <a:rPr lang="en-US" dirty="0"/>
              <a:t>Umpires should be empowered to call chucking. If they feel a bowler is chucking, he should call “no-ball” and inform the fielding team captain. The umpires should present this in front of a chucking committee. The committee will review the particular bowler’s action and determine if the bowler should bowl or not in future games. Also, if the bowler corrects his action, he should go through the committee before being allowed to bowl again.</a:t>
            </a:r>
          </a:p>
          <a:p>
            <a:pPr marL="0" indent="0">
              <a:lnSpc>
                <a:spcPct val="90000"/>
              </a:lnSpc>
              <a:buNone/>
            </a:pPr>
            <a:endParaRPr lang="en-US" dirty="0"/>
          </a:p>
        </p:txBody>
      </p:sp>
    </p:spTree>
    <p:extLst>
      <p:ext uri="{BB962C8B-B14F-4D97-AF65-F5344CB8AC3E}">
        <p14:creationId xmlns:p14="http://schemas.microsoft.com/office/powerpoint/2010/main" val="1970435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BEBA8EAE-BF5A-486C-A8C5-ECC9F3942E4B}">
                <a14:imgProps xmlns:a14="http://schemas.microsoft.com/office/drawing/2010/main">
                  <a14:imgLayer r:embed="rId4">
                    <a14:imgEffect>
                      <a14:sharpenSoften amount="29000"/>
                    </a14:imgEffect>
                    <a14:imgEffect>
                      <a14:brightnessContrast contrast="-29000"/>
                    </a14:imgEffect>
                  </a14:imgLayer>
                </a14:imgProps>
              </a:ext>
              <a:ext uri="{28A0092B-C50C-407E-A947-70E740481C1C}">
                <a14:useLocalDpi xmlns:a14="http://schemas.microsoft.com/office/drawing/2010/main" val="0"/>
              </a:ext>
            </a:extLst>
          </a:blip>
          <a:srcRect/>
          <a:stretch/>
        </p:blipFill>
        <p:spPr>
          <a:xfrm>
            <a:off x="8785907" y="2535331"/>
            <a:ext cx="2717116" cy="2717116"/>
          </a:xfrm>
          <a:prstGeom prst="roundRect">
            <a:avLst>
              <a:gd name="adj" fmla="val 4380"/>
            </a:avLst>
          </a:prstGeom>
          <a:solidFill>
            <a:schemeClr val="bg2">
              <a:lumMod val="90000"/>
              <a:alpha val="35000"/>
            </a:schemeClr>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p:cNvSpPr>
            <a:spLocks noGrp="1"/>
          </p:cNvSpPr>
          <p:nvPr>
            <p:ph type="title"/>
          </p:nvPr>
        </p:nvSpPr>
        <p:spPr>
          <a:xfrm>
            <a:off x="1484311" y="685800"/>
            <a:ext cx="10018713" cy="1185333"/>
          </a:xfrm>
        </p:spPr>
        <p:txBody>
          <a:bodyPr>
            <a:normAutofit/>
          </a:bodyPr>
          <a:lstStyle/>
          <a:p>
            <a:pPr algn="l">
              <a:lnSpc>
                <a:spcPct val="90000"/>
              </a:lnSpc>
            </a:pPr>
            <a:r>
              <a:rPr lang="en-US" sz="3700" b="1" dirty="0">
                <a:latin typeface="Franklin Gothic Book" panose="020B0503020102020204" pitchFamily="34" charset="0"/>
              </a:rPr>
              <a:t>BCC /FCCC– Game delay P</a:t>
            </a:r>
            <a:r>
              <a:rPr lang="en-US" sz="3700" b="1" dirty="0"/>
              <a:t>enalties - </a:t>
            </a:r>
            <a:r>
              <a:rPr lang="en-US" sz="3700" b="1" dirty="0">
                <a:highlight>
                  <a:srgbClr val="FF0000"/>
                </a:highlight>
              </a:rPr>
              <a:t>FAIL</a:t>
            </a:r>
            <a:r>
              <a:rPr lang="en-US" sz="3700" b="1" dirty="0"/>
              <a:t> </a:t>
            </a:r>
            <a:br>
              <a:rPr lang="en-US" sz="3700" b="1" dirty="0"/>
            </a:br>
            <a:r>
              <a:rPr lang="en-US" sz="3700" b="1" dirty="0"/>
              <a:t>(Game Rules)</a:t>
            </a:r>
            <a:endParaRPr lang="en-US" sz="3700" b="1" dirty="0">
              <a:latin typeface="Franklin Gothic Book" panose="020B0503020102020204" pitchFamily="34" charset="0"/>
            </a:endParaRPr>
          </a:p>
        </p:txBody>
      </p:sp>
      <p:sp>
        <p:nvSpPr>
          <p:cNvPr id="3" name="Content Placeholder 2"/>
          <p:cNvSpPr>
            <a:spLocks noGrp="1"/>
          </p:cNvSpPr>
          <p:nvPr>
            <p:ph idx="1"/>
          </p:nvPr>
        </p:nvSpPr>
        <p:spPr>
          <a:xfrm>
            <a:off x="1484311" y="1998133"/>
            <a:ext cx="6855356" cy="3793067"/>
          </a:xfrm>
        </p:spPr>
        <p:txBody>
          <a:bodyPr>
            <a:normAutofit fontScale="70000" lnSpcReduction="20000"/>
          </a:bodyPr>
          <a:lstStyle/>
          <a:p>
            <a:pPr marL="0" indent="0">
              <a:lnSpc>
                <a:spcPct val="90000"/>
              </a:lnSpc>
              <a:buNone/>
            </a:pPr>
            <a:r>
              <a:rPr lang="en-US" b="1" dirty="0"/>
              <a:t>BCC</a:t>
            </a:r>
            <a:r>
              <a:rPr lang="en-US" dirty="0"/>
              <a:t>:</a:t>
            </a:r>
          </a:p>
          <a:p>
            <a:pPr marL="0" indent="0">
              <a:lnSpc>
                <a:spcPct val="90000"/>
              </a:lnSpc>
              <a:buNone/>
            </a:pPr>
            <a:r>
              <a:rPr lang="en-US" dirty="0"/>
              <a:t>The game delay penalties are getting out of hand. Poor clubs like us had to resort to organ trading to pay fines. We propose penalty of $10 per over delay be applied and not compounded. Encourage teams to video record the game by reducing penalty or similar incentive.</a:t>
            </a:r>
          </a:p>
          <a:p>
            <a:pPr marL="0" indent="0">
              <a:lnSpc>
                <a:spcPct val="90000"/>
              </a:lnSpc>
              <a:buNone/>
            </a:pPr>
            <a:endParaRPr lang="en-US" dirty="0"/>
          </a:p>
          <a:p>
            <a:pPr marL="0" indent="0">
              <a:lnSpc>
                <a:spcPct val="90000"/>
              </a:lnSpc>
              <a:buNone/>
            </a:pPr>
            <a:r>
              <a:rPr lang="en-US" b="1" dirty="0"/>
              <a:t>FCCC</a:t>
            </a:r>
            <a:r>
              <a:rPr lang="en-US" dirty="0"/>
              <a:t>:</a:t>
            </a:r>
          </a:p>
          <a:p>
            <a:pPr marL="0" indent="0">
              <a:lnSpc>
                <a:spcPct val="90000"/>
              </a:lnSpc>
              <a:buNone/>
            </a:pPr>
            <a:r>
              <a:rPr lang="en-US" dirty="0"/>
              <a:t>The umpire is the best judge of a team’s tardiness, so for over-rate penalties, CACU should go by umpire’s decision on number of overs/minutes to fine, rather than merely calculating from the start/finish/stoppage times reported in the umpire’s report.  Merely going by start/finish/stoppage times  occasionally paints an incorrect picture Basically, since the umpires are present at the ground and observing the game, they can make a more informed decision regarding how good/bad the teams are in their over-rates.</a:t>
            </a:r>
          </a:p>
          <a:p>
            <a:pPr marL="0" indent="0">
              <a:lnSpc>
                <a:spcPct val="90000"/>
              </a:lnSpc>
              <a:buNone/>
            </a:pPr>
            <a:endParaRPr lang="en-US" dirty="0"/>
          </a:p>
        </p:txBody>
      </p:sp>
    </p:spTree>
    <p:extLst>
      <p:ext uri="{BB962C8B-B14F-4D97-AF65-F5344CB8AC3E}">
        <p14:creationId xmlns:p14="http://schemas.microsoft.com/office/powerpoint/2010/main" val="1538360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BEBA8EAE-BF5A-486C-A8C5-ECC9F3942E4B}">
                <a14:imgProps xmlns:a14="http://schemas.microsoft.com/office/drawing/2010/main">
                  <a14:imgLayer r:embed="rId4">
                    <a14:imgEffect>
                      <a14:sharpenSoften amount="29000"/>
                    </a14:imgEffect>
                    <a14:imgEffect>
                      <a14:brightnessContrast contrast="-29000"/>
                    </a14:imgEffect>
                  </a14:imgLayer>
                </a14:imgProps>
              </a:ext>
              <a:ext uri="{28A0092B-C50C-407E-A947-70E740481C1C}">
                <a14:useLocalDpi xmlns:a14="http://schemas.microsoft.com/office/drawing/2010/main" val="0"/>
              </a:ext>
            </a:extLst>
          </a:blip>
          <a:srcRect/>
          <a:stretch/>
        </p:blipFill>
        <p:spPr>
          <a:xfrm>
            <a:off x="8785907" y="2535331"/>
            <a:ext cx="2717116" cy="2717116"/>
          </a:xfrm>
          <a:prstGeom prst="roundRect">
            <a:avLst>
              <a:gd name="adj" fmla="val 4380"/>
            </a:avLst>
          </a:prstGeom>
          <a:solidFill>
            <a:schemeClr val="bg2">
              <a:lumMod val="90000"/>
              <a:alpha val="35000"/>
            </a:schemeClr>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p:cNvSpPr>
            <a:spLocks noGrp="1"/>
          </p:cNvSpPr>
          <p:nvPr>
            <p:ph type="title"/>
          </p:nvPr>
        </p:nvSpPr>
        <p:spPr>
          <a:xfrm>
            <a:off x="1484311" y="685800"/>
            <a:ext cx="10018713" cy="1185333"/>
          </a:xfrm>
        </p:spPr>
        <p:txBody>
          <a:bodyPr>
            <a:normAutofit/>
          </a:bodyPr>
          <a:lstStyle/>
          <a:p>
            <a:pPr algn="l">
              <a:lnSpc>
                <a:spcPct val="90000"/>
              </a:lnSpc>
            </a:pPr>
            <a:r>
              <a:rPr lang="en-US" sz="3700" b="1" dirty="0">
                <a:latin typeface="Franklin Gothic Book" panose="020B0503020102020204" pitchFamily="34" charset="0"/>
              </a:rPr>
              <a:t>RCC – Weather rule clarity - </a:t>
            </a:r>
            <a:r>
              <a:rPr lang="en-US" sz="3700" b="1" dirty="0">
                <a:highlight>
                  <a:srgbClr val="00FF00"/>
                </a:highlight>
                <a:latin typeface="Franklin Gothic Book" panose="020B0503020102020204" pitchFamily="34" charset="0"/>
              </a:rPr>
              <a:t>DEFERRED TO LMC</a:t>
            </a:r>
            <a:br>
              <a:rPr lang="en-US" sz="3700" b="1" dirty="0">
                <a:latin typeface="Franklin Gothic Book" panose="020B0503020102020204" pitchFamily="34" charset="0"/>
              </a:rPr>
            </a:br>
            <a:r>
              <a:rPr lang="en-US" sz="3700" b="1" dirty="0">
                <a:latin typeface="Franklin Gothic Book" panose="020B0503020102020204" pitchFamily="34" charset="0"/>
              </a:rPr>
              <a:t>(Game Rules # 5)</a:t>
            </a:r>
          </a:p>
        </p:txBody>
      </p:sp>
      <p:sp>
        <p:nvSpPr>
          <p:cNvPr id="3" name="Content Placeholder 2"/>
          <p:cNvSpPr>
            <a:spLocks noGrp="1"/>
          </p:cNvSpPr>
          <p:nvPr>
            <p:ph idx="1"/>
          </p:nvPr>
        </p:nvSpPr>
        <p:spPr>
          <a:xfrm>
            <a:off x="1484311" y="1998133"/>
            <a:ext cx="6855356" cy="3793067"/>
          </a:xfrm>
        </p:spPr>
        <p:txBody>
          <a:bodyPr>
            <a:normAutofit fontScale="62500" lnSpcReduction="20000"/>
          </a:bodyPr>
          <a:lstStyle/>
          <a:p>
            <a:pPr marL="0" indent="0">
              <a:lnSpc>
                <a:spcPct val="90000"/>
              </a:lnSpc>
              <a:buNone/>
            </a:pPr>
            <a:r>
              <a:rPr lang="en-US" dirty="0"/>
              <a:t>RCC would like to propose to provide very clear guidance and clarity on weather related rules of CCL league. We agree that all those rules have been published on the CCL web site however we are still experiencing lot of inconsistencies while implementing those rules appropriately on that specific match day by the respective umpires, most of them were not having in detailed understanding of those rules hence they are contacting any of the CCL officials either from CACU or CCL EC over phone and in parallel they are also being  influenced  by several inputs provided from players; altogether they have been choosing decisions very differently for different situation and/or matches thus leading to inconsistency.</a:t>
            </a:r>
          </a:p>
          <a:p>
            <a:pPr marL="0" indent="0">
              <a:lnSpc>
                <a:spcPct val="90000"/>
              </a:lnSpc>
              <a:buNone/>
            </a:pPr>
            <a:r>
              <a:rPr lang="en-US" dirty="0"/>
              <a:t>Having said that, RCC recommends to  elaborate weather related rules by providing detailed explanations for the most occurring scenarios e.g.</a:t>
            </a:r>
          </a:p>
          <a:p>
            <a:pPr marL="0" indent="0">
              <a:lnSpc>
                <a:spcPct val="90000"/>
              </a:lnSpc>
              <a:buNone/>
            </a:pPr>
            <a:r>
              <a:rPr lang="en-US" dirty="0"/>
              <a:t>Assume that match scheduled at 10.00 AM but if weather is not in a playable conditions then umpires must do the following</a:t>
            </a:r>
          </a:p>
          <a:p>
            <a:pPr marL="0" indent="0">
              <a:lnSpc>
                <a:spcPct val="90000"/>
              </a:lnSpc>
              <a:buNone/>
            </a:pPr>
            <a:r>
              <a:rPr lang="en-US" dirty="0"/>
              <a:t>1) Inspection of pitch &amp; ground condition at regular intervals (call out specifically time interval)</a:t>
            </a:r>
          </a:p>
          <a:p>
            <a:pPr marL="0" indent="0">
              <a:lnSpc>
                <a:spcPct val="90000"/>
              </a:lnSpc>
              <a:buNone/>
            </a:pPr>
            <a:r>
              <a:rPr lang="en-US" dirty="0"/>
              <a:t>2) Up to what time the match can be postpones (closing time)</a:t>
            </a:r>
          </a:p>
          <a:p>
            <a:pPr marL="0" indent="0">
              <a:lnSpc>
                <a:spcPct val="90000"/>
              </a:lnSpc>
              <a:buNone/>
            </a:pPr>
            <a:r>
              <a:rPr lang="en-US" dirty="0"/>
              <a:t>3) How to estimate the feasible time to start and finish the legal match</a:t>
            </a:r>
          </a:p>
          <a:p>
            <a:pPr marL="0" indent="0">
              <a:lnSpc>
                <a:spcPct val="90000"/>
              </a:lnSpc>
              <a:buNone/>
            </a:pPr>
            <a:r>
              <a:rPr lang="en-US" dirty="0"/>
              <a:t>etc...</a:t>
            </a:r>
          </a:p>
        </p:txBody>
      </p:sp>
    </p:spTree>
    <p:extLst>
      <p:ext uri="{BB962C8B-B14F-4D97-AF65-F5344CB8AC3E}">
        <p14:creationId xmlns:p14="http://schemas.microsoft.com/office/powerpoint/2010/main" val="356236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BEBA8EAE-BF5A-486C-A8C5-ECC9F3942E4B}">
                <a14:imgProps xmlns:a14="http://schemas.microsoft.com/office/drawing/2010/main">
                  <a14:imgLayer r:embed="rId4">
                    <a14:imgEffect>
                      <a14:sharpenSoften amount="29000"/>
                    </a14:imgEffect>
                    <a14:imgEffect>
                      <a14:brightnessContrast contrast="-29000"/>
                    </a14:imgEffect>
                  </a14:imgLayer>
                </a14:imgProps>
              </a:ext>
              <a:ext uri="{28A0092B-C50C-407E-A947-70E740481C1C}">
                <a14:useLocalDpi xmlns:a14="http://schemas.microsoft.com/office/drawing/2010/main" val="0"/>
              </a:ext>
            </a:extLst>
          </a:blip>
          <a:srcRect/>
          <a:stretch/>
        </p:blipFill>
        <p:spPr>
          <a:xfrm>
            <a:off x="8785907" y="2535331"/>
            <a:ext cx="2717116" cy="2717116"/>
          </a:xfrm>
          <a:prstGeom prst="roundRect">
            <a:avLst>
              <a:gd name="adj" fmla="val 4380"/>
            </a:avLst>
          </a:prstGeom>
          <a:solidFill>
            <a:schemeClr val="bg2">
              <a:lumMod val="90000"/>
              <a:alpha val="35000"/>
            </a:schemeClr>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p:cNvSpPr>
            <a:spLocks noGrp="1"/>
          </p:cNvSpPr>
          <p:nvPr>
            <p:ph type="title"/>
          </p:nvPr>
        </p:nvSpPr>
        <p:spPr>
          <a:xfrm>
            <a:off x="1484311" y="685800"/>
            <a:ext cx="10018713" cy="1185333"/>
          </a:xfrm>
        </p:spPr>
        <p:txBody>
          <a:bodyPr>
            <a:normAutofit/>
          </a:bodyPr>
          <a:lstStyle/>
          <a:p>
            <a:pPr algn="l">
              <a:lnSpc>
                <a:spcPct val="90000"/>
              </a:lnSpc>
            </a:pPr>
            <a:r>
              <a:rPr lang="en-US" sz="3700" b="1" dirty="0">
                <a:latin typeface="Franklin Gothic Book" panose="020B0503020102020204" pitchFamily="34" charset="0"/>
              </a:rPr>
              <a:t>RCC – Dress code - </a:t>
            </a:r>
            <a:r>
              <a:rPr lang="en-US" sz="3700" b="1" dirty="0">
                <a:highlight>
                  <a:srgbClr val="00FF00"/>
                </a:highlight>
                <a:latin typeface="Franklin Gothic Book" panose="020B0503020102020204" pitchFamily="34" charset="0"/>
              </a:rPr>
              <a:t>DEFERRED TO LMC</a:t>
            </a:r>
            <a:br>
              <a:rPr lang="en-US" sz="3700" b="1" dirty="0">
                <a:latin typeface="Franklin Gothic Book" panose="020B0503020102020204" pitchFamily="34" charset="0"/>
              </a:rPr>
            </a:br>
            <a:r>
              <a:rPr lang="en-US" sz="3700" b="1" dirty="0">
                <a:latin typeface="Franklin Gothic Book" panose="020B0503020102020204" pitchFamily="34" charset="0"/>
              </a:rPr>
              <a:t>(Game Rules #1.1)</a:t>
            </a:r>
          </a:p>
        </p:txBody>
      </p:sp>
      <p:sp>
        <p:nvSpPr>
          <p:cNvPr id="3" name="Content Placeholder 2"/>
          <p:cNvSpPr>
            <a:spLocks noGrp="1"/>
          </p:cNvSpPr>
          <p:nvPr>
            <p:ph idx="1"/>
          </p:nvPr>
        </p:nvSpPr>
        <p:spPr>
          <a:xfrm>
            <a:off x="1484311" y="1998133"/>
            <a:ext cx="6855356" cy="3793067"/>
          </a:xfrm>
        </p:spPr>
        <p:txBody>
          <a:bodyPr>
            <a:normAutofit/>
          </a:bodyPr>
          <a:lstStyle/>
          <a:p>
            <a:pPr marL="0" indent="0">
              <a:lnSpc>
                <a:spcPct val="90000"/>
              </a:lnSpc>
              <a:buNone/>
            </a:pPr>
            <a:r>
              <a:rPr lang="en-US" dirty="0"/>
              <a:t>RCC would like request CCL to redefine and/or clarify guidelines and/or rules for club dress code.</a:t>
            </a:r>
          </a:p>
        </p:txBody>
      </p:sp>
    </p:spTree>
    <p:extLst>
      <p:ext uri="{BB962C8B-B14F-4D97-AF65-F5344CB8AC3E}">
        <p14:creationId xmlns:p14="http://schemas.microsoft.com/office/powerpoint/2010/main" val="2566202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BEBA8EAE-BF5A-486C-A8C5-ECC9F3942E4B}">
                <a14:imgProps xmlns:a14="http://schemas.microsoft.com/office/drawing/2010/main">
                  <a14:imgLayer r:embed="rId4">
                    <a14:imgEffect>
                      <a14:sharpenSoften amount="29000"/>
                    </a14:imgEffect>
                    <a14:imgEffect>
                      <a14:brightnessContrast contrast="-29000"/>
                    </a14:imgEffect>
                  </a14:imgLayer>
                </a14:imgProps>
              </a:ext>
              <a:ext uri="{28A0092B-C50C-407E-A947-70E740481C1C}">
                <a14:useLocalDpi xmlns:a14="http://schemas.microsoft.com/office/drawing/2010/main" val="0"/>
              </a:ext>
            </a:extLst>
          </a:blip>
          <a:srcRect/>
          <a:stretch/>
        </p:blipFill>
        <p:spPr>
          <a:xfrm>
            <a:off x="8785907" y="2535331"/>
            <a:ext cx="2717116" cy="2717116"/>
          </a:xfrm>
          <a:prstGeom prst="roundRect">
            <a:avLst>
              <a:gd name="adj" fmla="val 4380"/>
            </a:avLst>
          </a:prstGeom>
          <a:solidFill>
            <a:schemeClr val="bg2">
              <a:lumMod val="90000"/>
              <a:alpha val="35000"/>
            </a:schemeClr>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p:cNvSpPr>
            <a:spLocks noGrp="1"/>
          </p:cNvSpPr>
          <p:nvPr>
            <p:ph type="title"/>
          </p:nvPr>
        </p:nvSpPr>
        <p:spPr>
          <a:xfrm>
            <a:off x="1484311" y="685800"/>
            <a:ext cx="10018713" cy="1185333"/>
          </a:xfrm>
        </p:spPr>
        <p:txBody>
          <a:bodyPr>
            <a:normAutofit/>
          </a:bodyPr>
          <a:lstStyle/>
          <a:p>
            <a:pPr algn="l">
              <a:lnSpc>
                <a:spcPct val="90000"/>
              </a:lnSpc>
            </a:pPr>
            <a:r>
              <a:rPr lang="en-US" sz="3700" b="1" dirty="0">
                <a:latin typeface="Franklin Gothic Book" panose="020B0503020102020204" pitchFamily="34" charset="0"/>
              </a:rPr>
              <a:t>RCC – T20 format change - </a:t>
            </a:r>
            <a:r>
              <a:rPr lang="en-US" sz="3700" b="1" dirty="0">
                <a:highlight>
                  <a:srgbClr val="00FF00"/>
                </a:highlight>
                <a:latin typeface="Franklin Gothic Book" panose="020B0503020102020204" pitchFamily="34" charset="0"/>
              </a:rPr>
              <a:t>DEFERRED TO LMC</a:t>
            </a:r>
            <a:br>
              <a:rPr lang="en-US" sz="3700" b="1" dirty="0">
                <a:latin typeface="Franklin Gothic Book" panose="020B0503020102020204" pitchFamily="34" charset="0"/>
              </a:rPr>
            </a:br>
            <a:r>
              <a:rPr lang="en-US" sz="3700" b="1" dirty="0">
                <a:latin typeface="Franklin Gothic Book" panose="020B0503020102020204" pitchFamily="34" charset="0"/>
              </a:rPr>
              <a:t>(General Rules)</a:t>
            </a:r>
          </a:p>
        </p:txBody>
      </p:sp>
      <p:sp>
        <p:nvSpPr>
          <p:cNvPr id="3" name="Content Placeholder 2"/>
          <p:cNvSpPr>
            <a:spLocks noGrp="1"/>
          </p:cNvSpPr>
          <p:nvPr>
            <p:ph idx="1"/>
          </p:nvPr>
        </p:nvSpPr>
        <p:spPr>
          <a:xfrm>
            <a:off x="1484311" y="1998133"/>
            <a:ext cx="6855356" cy="4666436"/>
          </a:xfrm>
        </p:spPr>
        <p:txBody>
          <a:bodyPr>
            <a:normAutofit fontScale="32500" lnSpcReduction="20000"/>
          </a:bodyPr>
          <a:lstStyle/>
          <a:p>
            <a:pPr marL="0" indent="0">
              <a:lnSpc>
                <a:spcPct val="90000"/>
              </a:lnSpc>
              <a:buNone/>
            </a:pPr>
            <a:r>
              <a:rPr lang="en-US" b="1" dirty="0"/>
              <a:t>T20 game format change to accommodate 6 teams to for play offs ( instead of 4 teams as like today) and also to refreshing changes to make the league more interesting. The following  format is a suggested working model  but it could be revised for more perfection</a:t>
            </a:r>
          </a:p>
          <a:p>
            <a:pPr marL="0" indent="0">
              <a:lnSpc>
                <a:spcPct val="90000"/>
              </a:lnSpc>
              <a:buNone/>
            </a:pPr>
            <a:endParaRPr lang="en-US" b="1" dirty="0"/>
          </a:p>
          <a:p>
            <a:pPr marL="0" indent="0">
              <a:lnSpc>
                <a:spcPct val="90000"/>
              </a:lnSpc>
              <a:buNone/>
            </a:pPr>
            <a:r>
              <a:rPr lang="en-US" b="1" dirty="0"/>
              <a:t>Description of the Proposal:</a:t>
            </a:r>
          </a:p>
          <a:p>
            <a:pPr marL="0" indent="0">
              <a:lnSpc>
                <a:spcPct val="90000"/>
              </a:lnSpc>
              <a:buNone/>
            </a:pPr>
            <a:r>
              <a:rPr lang="en-US" b="1" dirty="0"/>
              <a:t>ü  The new format suits both even or odd numbered teams.</a:t>
            </a:r>
          </a:p>
          <a:p>
            <a:pPr marL="0" indent="0">
              <a:lnSpc>
                <a:spcPct val="90000"/>
              </a:lnSpc>
              <a:buNone/>
            </a:pPr>
            <a:r>
              <a:rPr lang="en-US" b="1" dirty="0"/>
              <a:t>ü  According to the new format there may be a less  difference in the total number of  games.</a:t>
            </a:r>
          </a:p>
          <a:p>
            <a:pPr marL="0" indent="0">
              <a:lnSpc>
                <a:spcPct val="90000"/>
              </a:lnSpc>
              <a:buNone/>
            </a:pPr>
            <a:r>
              <a:rPr lang="en-US" b="1" dirty="0"/>
              <a:t>ü  This format will have league games followed by super six games.</a:t>
            </a:r>
          </a:p>
          <a:p>
            <a:pPr marL="0" indent="0">
              <a:lnSpc>
                <a:spcPct val="90000"/>
              </a:lnSpc>
              <a:buNone/>
            </a:pPr>
            <a:r>
              <a:rPr lang="en-US" b="1" dirty="0"/>
              <a:t>ü  For the Even number of teams, teams will be divided into two different groups and matches will be held among the teams in that group.</a:t>
            </a:r>
          </a:p>
          <a:p>
            <a:pPr marL="0" indent="0">
              <a:lnSpc>
                <a:spcPct val="90000"/>
              </a:lnSpc>
              <a:buNone/>
            </a:pPr>
            <a:r>
              <a:rPr lang="en-US" b="1" dirty="0"/>
              <a:t>ü  For Odd number of teams the league games will be held as like as last year and instead of top 4 teams, top 6 teams will be forwarded to Super six.</a:t>
            </a:r>
          </a:p>
          <a:p>
            <a:pPr marL="0" indent="0">
              <a:lnSpc>
                <a:spcPct val="90000"/>
              </a:lnSpc>
              <a:buNone/>
            </a:pPr>
            <a:r>
              <a:rPr lang="en-US" b="1" dirty="0"/>
              <a:t>ü  Super six format  will give opportunity for more team to go for  play offs and</a:t>
            </a:r>
          </a:p>
          <a:p>
            <a:pPr marL="0" indent="0">
              <a:lnSpc>
                <a:spcPct val="90000"/>
              </a:lnSpc>
              <a:buNone/>
            </a:pPr>
            <a:r>
              <a:rPr lang="en-US" b="1" dirty="0"/>
              <a:t>ü  Top six teams in the league will go to Super six.</a:t>
            </a:r>
          </a:p>
          <a:p>
            <a:pPr marL="0" indent="0">
              <a:lnSpc>
                <a:spcPct val="90000"/>
              </a:lnSpc>
              <a:buNone/>
            </a:pPr>
            <a:r>
              <a:rPr lang="en-US" b="1" dirty="0"/>
              <a:t>ü  The next six teams in the league will go to plate league. In case of 11 teams then  only 4 teams will play Plate league.</a:t>
            </a:r>
          </a:p>
          <a:p>
            <a:pPr marL="0" indent="0">
              <a:lnSpc>
                <a:spcPct val="90000"/>
              </a:lnSpc>
              <a:buNone/>
            </a:pPr>
            <a:r>
              <a:rPr lang="en-US" b="1" dirty="0"/>
              <a:t>ü  9 matches will be held in  both the Super &amp; plate six stage.</a:t>
            </a:r>
          </a:p>
          <a:p>
            <a:pPr marL="0" indent="0">
              <a:lnSpc>
                <a:spcPct val="90000"/>
              </a:lnSpc>
              <a:buNone/>
            </a:pPr>
            <a:r>
              <a:rPr lang="en-US" b="1" dirty="0"/>
              <a:t>ü  Top four teams in each group will be forwarded to Semi finals.</a:t>
            </a:r>
          </a:p>
          <a:p>
            <a:pPr marL="0" indent="0">
              <a:lnSpc>
                <a:spcPct val="90000"/>
              </a:lnSpc>
              <a:buNone/>
            </a:pPr>
            <a:r>
              <a:rPr lang="en-US" b="1" dirty="0"/>
              <a:t>ü  In semi finals the format will be like our last season (IPL format).</a:t>
            </a:r>
          </a:p>
          <a:p>
            <a:pPr marL="0" indent="0">
              <a:lnSpc>
                <a:spcPct val="90000"/>
              </a:lnSpc>
              <a:buNone/>
            </a:pPr>
            <a:r>
              <a:rPr lang="en-US" b="1" dirty="0"/>
              <a:t>ü  Top two teams will fight for direct final place in semis.</a:t>
            </a:r>
          </a:p>
          <a:p>
            <a:pPr marL="0" indent="0">
              <a:lnSpc>
                <a:spcPct val="90000"/>
              </a:lnSpc>
              <a:buNone/>
            </a:pPr>
            <a:r>
              <a:rPr lang="en-US" b="1" dirty="0"/>
              <a:t>ü  Winner of the above game will be playing finals and runner will play Eliminator 2</a:t>
            </a:r>
          </a:p>
          <a:p>
            <a:pPr marL="0" indent="0">
              <a:lnSpc>
                <a:spcPct val="90000"/>
              </a:lnSpc>
              <a:buNone/>
            </a:pPr>
            <a:r>
              <a:rPr lang="en-US" b="1" dirty="0"/>
              <a:t>ü  Eliminator 1 will be between  3rd and 4th placed teams in the semis</a:t>
            </a:r>
          </a:p>
          <a:p>
            <a:pPr marL="0" indent="0">
              <a:lnSpc>
                <a:spcPct val="90000"/>
              </a:lnSpc>
              <a:buNone/>
            </a:pPr>
            <a:r>
              <a:rPr lang="en-US" b="1" dirty="0"/>
              <a:t>ü  Winner of Eliminator will play Eliminator 2 with runner of the first semi final match.</a:t>
            </a:r>
          </a:p>
          <a:p>
            <a:pPr marL="0" indent="0">
              <a:lnSpc>
                <a:spcPct val="90000"/>
              </a:lnSpc>
              <a:buNone/>
            </a:pPr>
            <a:r>
              <a:rPr lang="en-US" b="1" dirty="0"/>
              <a:t>ü  Runner of Eliminator 1 will be leaving the tournament with 4th place in the tournament.</a:t>
            </a:r>
          </a:p>
          <a:p>
            <a:pPr marL="0" indent="0">
              <a:lnSpc>
                <a:spcPct val="90000"/>
              </a:lnSpc>
              <a:buNone/>
            </a:pPr>
            <a:r>
              <a:rPr lang="en-US" b="1" dirty="0"/>
              <a:t>ü  Runner of Eliminator 2 will be standing in 3rd place in the tournament.</a:t>
            </a:r>
          </a:p>
        </p:txBody>
      </p:sp>
    </p:spTree>
    <p:extLst>
      <p:ext uri="{BB962C8B-B14F-4D97-AF65-F5344CB8AC3E}">
        <p14:creationId xmlns:p14="http://schemas.microsoft.com/office/powerpoint/2010/main" val="2629097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BEBA8EAE-BF5A-486C-A8C5-ECC9F3942E4B}">
                <a14:imgProps xmlns:a14="http://schemas.microsoft.com/office/drawing/2010/main">
                  <a14:imgLayer r:embed="rId4">
                    <a14:imgEffect>
                      <a14:sharpenSoften amount="29000"/>
                    </a14:imgEffect>
                    <a14:imgEffect>
                      <a14:brightnessContrast contrast="-29000"/>
                    </a14:imgEffect>
                  </a14:imgLayer>
                </a14:imgProps>
              </a:ext>
              <a:ext uri="{28A0092B-C50C-407E-A947-70E740481C1C}">
                <a14:useLocalDpi xmlns:a14="http://schemas.microsoft.com/office/drawing/2010/main" val="0"/>
              </a:ext>
            </a:extLst>
          </a:blip>
          <a:srcRect/>
          <a:stretch/>
        </p:blipFill>
        <p:spPr>
          <a:xfrm>
            <a:off x="8785907" y="2535331"/>
            <a:ext cx="2717116" cy="2717116"/>
          </a:xfrm>
          <a:prstGeom prst="roundRect">
            <a:avLst>
              <a:gd name="adj" fmla="val 4380"/>
            </a:avLst>
          </a:prstGeom>
          <a:solidFill>
            <a:schemeClr val="bg2">
              <a:lumMod val="90000"/>
              <a:alpha val="35000"/>
            </a:schemeClr>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p:cNvSpPr>
            <a:spLocks noGrp="1"/>
          </p:cNvSpPr>
          <p:nvPr>
            <p:ph type="title"/>
          </p:nvPr>
        </p:nvSpPr>
        <p:spPr>
          <a:xfrm>
            <a:off x="1484311" y="685800"/>
            <a:ext cx="10018713" cy="1185333"/>
          </a:xfrm>
        </p:spPr>
        <p:txBody>
          <a:bodyPr>
            <a:normAutofit/>
          </a:bodyPr>
          <a:lstStyle/>
          <a:p>
            <a:pPr algn="l">
              <a:lnSpc>
                <a:spcPct val="90000"/>
              </a:lnSpc>
            </a:pPr>
            <a:r>
              <a:rPr lang="en-US" sz="3700" b="1" dirty="0">
                <a:latin typeface="Franklin Gothic Book" panose="020B0503020102020204" pitchFamily="34" charset="0"/>
              </a:rPr>
              <a:t>EC(Satya) – Cricket Carnival - </a:t>
            </a:r>
            <a:r>
              <a:rPr lang="en-US" sz="3700" b="1" dirty="0">
                <a:highlight>
                  <a:srgbClr val="00FF00"/>
                </a:highlight>
                <a:latin typeface="Franklin Gothic Book" panose="020B0503020102020204" pitchFamily="34" charset="0"/>
              </a:rPr>
              <a:t>PASS</a:t>
            </a:r>
          </a:p>
        </p:txBody>
      </p:sp>
      <p:sp>
        <p:nvSpPr>
          <p:cNvPr id="3" name="Content Placeholder 2"/>
          <p:cNvSpPr>
            <a:spLocks noGrp="1"/>
          </p:cNvSpPr>
          <p:nvPr>
            <p:ph idx="1"/>
          </p:nvPr>
        </p:nvSpPr>
        <p:spPr>
          <a:xfrm>
            <a:off x="1484311" y="1998133"/>
            <a:ext cx="6855356" cy="3793067"/>
          </a:xfrm>
        </p:spPr>
        <p:txBody>
          <a:bodyPr>
            <a:normAutofit fontScale="70000" lnSpcReduction="20000"/>
          </a:bodyPr>
          <a:lstStyle/>
          <a:p>
            <a:pPr marL="0" indent="0">
              <a:lnSpc>
                <a:spcPct val="90000"/>
              </a:lnSpc>
              <a:buNone/>
            </a:pPr>
            <a:r>
              <a:rPr lang="en-US" dirty="0"/>
              <a:t>We should do Cricket Carnival next year, One in South and One in North.</a:t>
            </a:r>
          </a:p>
          <a:p>
            <a:pPr marL="0" indent="0">
              <a:lnSpc>
                <a:spcPct val="90000"/>
              </a:lnSpc>
              <a:buNone/>
            </a:pPr>
            <a:r>
              <a:rPr lang="en-US" dirty="0"/>
              <a:t>Its high time that we are playing in our own puddles. We need to shape the next Generation of Cricketers. </a:t>
            </a:r>
          </a:p>
          <a:p>
            <a:pPr marL="0" indent="0">
              <a:lnSpc>
                <a:spcPct val="90000"/>
              </a:lnSpc>
              <a:buNone/>
            </a:pPr>
            <a:r>
              <a:rPr lang="en-US" dirty="0"/>
              <a:t>I believe Cricket Carnival is way to spread the word of Cricket and bring the community together with Cricket.</a:t>
            </a:r>
          </a:p>
          <a:p>
            <a:pPr marL="0" indent="0">
              <a:lnSpc>
                <a:spcPct val="90000"/>
              </a:lnSpc>
              <a:buNone/>
            </a:pPr>
            <a:r>
              <a:rPr lang="en-US" dirty="0"/>
              <a:t>To achieve this:</a:t>
            </a:r>
          </a:p>
          <a:p>
            <a:pPr marL="0" indent="0">
              <a:lnSpc>
                <a:spcPct val="90000"/>
              </a:lnSpc>
              <a:buNone/>
            </a:pPr>
            <a:r>
              <a:rPr lang="en-US" dirty="0"/>
              <a:t>- CCL Combine forces with CTCL to present as One cricket Family.</a:t>
            </a:r>
          </a:p>
          <a:p>
            <a:pPr marL="0" indent="0">
              <a:lnSpc>
                <a:spcPct val="90000"/>
              </a:lnSpc>
              <a:buNone/>
            </a:pPr>
            <a:r>
              <a:rPr lang="en-US" dirty="0"/>
              <a:t>- Invite the Local Authorities who were backing us so far in North and South.</a:t>
            </a:r>
          </a:p>
          <a:p>
            <a:pPr marL="0" indent="0">
              <a:lnSpc>
                <a:spcPct val="90000"/>
              </a:lnSpc>
              <a:buNone/>
            </a:pPr>
            <a:r>
              <a:rPr lang="en-US" dirty="0"/>
              <a:t>- Conduct Coaching Clinic to bring awareness to community.</a:t>
            </a:r>
          </a:p>
          <a:p>
            <a:pPr marL="0" indent="0">
              <a:lnSpc>
                <a:spcPct val="90000"/>
              </a:lnSpc>
              <a:buNone/>
            </a:pPr>
            <a:r>
              <a:rPr lang="en-US" dirty="0"/>
              <a:t>- Bring in few Junior Kits. </a:t>
            </a:r>
          </a:p>
          <a:p>
            <a:pPr marL="0" indent="0">
              <a:lnSpc>
                <a:spcPct val="90000"/>
              </a:lnSpc>
              <a:buNone/>
            </a:pPr>
            <a:r>
              <a:rPr lang="en-US" dirty="0"/>
              <a:t>- Request donations( Raise Funds) from locals to support Cricket in Colorado.</a:t>
            </a:r>
          </a:p>
          <a:p>
            <a:pPr marL="0" indent="0">
              <a:lnSpc>
                <a:spcPct val="90000"/>
              </a:lnSpc>
              <a:buNone/>
            </a:pPr>
            <a:r>
              <a:rPr lang="en-US" dirty="0"/>
              <a:t>- Put in a show to demonstrate Cricket  to community.</a:t>
            </a:r>
          </a:p>
        </p:txBody>
      </p:sp>
    </p:spTree>
    <p:extLst>
      <p:ext uri="{BB962C8B-B14F-4D97-AF65-F5344CB8AC3E}">
        <p14:creationId xmlns:p14="http://schemas.microsoft.com/office/powerpoint/2010/main" val="2014256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BEBA8EAE-BF5A-486C-A8C5-ECC9F3942E4B}">
                <a14:imgProps xmlns:a14="http://schemas.microsoft.com/office/drawing/2010/main">
                  <a14:imgLayer r:embed="rId4">
                    <a14:imgEffect>
                      <a14:sharpenSoften amount="29000"/>
                    </a14:imgEffect>
                    <a14:imgEffect>
                      <a14:brightnessContrast contrast="-29000"/>
                    </a14:imgEffect>
                  </a14:imgLayer>
                </a14:imgProps>
              </a:ext>
              <a:ext uri="{28A0092B-C50C-407E-A947-70E740481C1C}">
                <a14:useLocalDpi xmlns:a14="http://schemas.microsoft.com/office/drawing/2010/main" val="0"/>
              </a:ext>
            </a:extLst>
          </a:blip>
          <a:srcRect/>
          <a:stretch/>
        </p:blipFill>
        <p:spPr>
          <a:xfrm>
            <a:off x="8785907" y="2535331"/>
            <a:ext cx="2717116" cy="2717116"/>
          </a:xfrm>
          <a:prstGeom prst="roundRect">
            <a:avLst>
              <a:gd name="adj" fmla="val 4380"/>
            </a:avLst>
          </a:prstGeom>
          <a:solidFill>
            <a:schemeClr val="bg2">
              <a:lumMod val="90000"/>
              <a:alpha val="35000"/>
            </a:schemeClr>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p:cNvSpPr>
            <a:spLocks noGrp="1"/>
          </p:cNvSpPr>
          <p:nvPr>
            <p:ph type="title"/>
          </p:nvPr>
        </p:nvSpPr>
        <p:spPr>
          <a:xfrm>
            <a:off x="1484311" y="685800"/>
            <a:ext cx="10018713" cy="1185333"/>
          </a:xfrm>
        </p:spPr>
        <p:txBody>
          <a:bodyPr>
            <a:normAutofit/>
          </a:bodyPr>
          <a:lstStyle/>
          <a:p>
            <a:pPr algn="l">
              <a:lnSpc>
                <a:spcPct val="90000"/>
              </a:lnSpc>
            </a:pPr>
            <a:r>
              <a:rPr lang="en-US" sz="3700" b="1" dirty="0">
                <a:latin typeface="Franklin Gothic Book" panose="020B0503020102020204" pitchFamily="34" charset="0"/>
              </a:rPr>
              <a:t>EC(Satya) – Club Tasks &amp; Initiative – </a:t>
            </a:r>
            <a:r>
              <a:rPr lang="en-US" sz="3700" b="1" dirty="0">
                <a:highlight>
                  <a:srgbClr val="FFFF00"/>
                </a:highlight>
                <a:latin typeface="Franklin Gothic Book" panose="020B0503020102020204" pitchFamily="34" charset="0"/>
              </a:rPr>
              <a:t>NO ACTION</a:t>
            </a:r>
          </a:p>
        </p:txBody>
      </p:sp>
      <p:sp>
        <p:nvSpPr>
          <p:cNvPr id="3" name="Content Placeholder 2"/>
          <p:cNvSpPr>
            <a:spLocks noGrp="1"/>
          </p:cNvSpPr>
          <p:nvPr>
            <p:ph idx="1"/>
          </p:nvPr>
        </p:nvSpPr>
        <p:spPr>
          <a:xfrm>
            <a:off x="1484311" y="1998133"/>
            <a:ext cx="6855356" cy="3793067"/>
          </a:xfrm>
        </p:spPr>
        <p:txBody>
          <a:bodyPr>
            <a:normAutofit fontScale="92500" lnSpcReduction="10000"/>
          </a:bodyPr>
          <a:lstStyle/>
          <a:p>
            <a:r>
              <a:rPr lang="en-US" dirty="0"/>
              <a:t>Each Club has to take up Initiatives to develop Cricket in Colorado and its Mandatory for each club.</a:t>
            </a:r>
          </a:p>
          <a:p>
            <a:r>
              <a:rPr lang="en-US" dirty="0"/>
              <a:t>LMC &amp; EC has to approve those Initiatives and has to be achievable.</a:t>
            </a:r>
          </a:p>
          <a:p>
            <a:r>
              <a:rPr lang="en-US" dirty="0"/>
              <a:t>Once the Club agreed to take up certain Initiative, they need work on this for that Year (End date would be Following Year AGM). Failing to do so will </a:t>
            </a:r>
            <a:r>
              <a:rPr lang="en-US" dirty="0" err="1"/>
              <a:t>incurre</a:t>
            </a:r>
            <a:r>
              <a:rPr lang="en-US" dirty="0"/>
              <a:t> a $500 </a:t>
            </a:r>
            <a:r>
              <a:rPr lang="en-US" dirty="0" err="1"/>
              <a:t>Penality</a:t>
            </a:r>
            <a:r>
              <a:rPr lang="en-US" dirty="0"/>
              <a:t> for that Club which the Club will be paying the CCL.</a:t>
            </a:r>
          </a:p>
          <a:p>
            <a:pPr marL="0" indent="0">
              <a:buNone/>
            </a:pPr>
            <a:r>
              <a:rPr lang="en-US" dirty="0">
                <a:highlight>
                  <a:srgbClr val="FFFF00"/>
                </a:highlight>
              </a:rPr>
              <a:t>AMENDED: REMOVED PENAULTY CLAUSE.</a:t>
            </a:r>
          </a:p>
        </p:txBody>
      </p:sp>
    </p:spTree>
    <p:extLst>
      <p:ext uri="{BB962C8B-B14F-4D97-AF65-F5344CB8AC3E}">
        <p14:creationId xmlns:p14="http://schemas.microsoft.com/office/powerpoint/2010/main" val="3457978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BEBA8EAE-BF5A-486C-A8C5-ECC9F3942E4B}">
                <a14:imgProps xmlns:a14="http://schemas.microsoft.com/office/drawing/2010/main">
                  <a14:imgLayer r:embed="rId4">
                    <a14:imgEffect>
                      <a14:sharpenSoften amount="29000"/>
                    </a14:imgEffect>
                    <a14:imgEffect>
                      <a14:brightnessContrast contrast="-29000"/>
                    </a14:imgEffect>
                  </a14:imgLayer>
                </a14:imgProps>
              </a:ext>
              <a:ext uri="{28A0092B-C50C-407E-A947-70E740481C1C}">
                <a14:useLocalDpi xmlns:a14="http://schemas.microsoft.com/office/drawing/2010/main" val="0"/>
              </a:ext>
            </a:extLst>
          </a:blip>
          <a:srcRect/>
          <a:stretch/>
        </p:blipFill>
        <p:spPr>
          <a:xfrm>
            <a:off x="8785907" y="2535331"/>
            <a:ext cx="2717116" cy="2717116"/>
          </a:xfrm>
          <a:prstGeom prst="roundRect">
            <a:avLst>
              <a:gd name="adj" fmla="val 4380"/>
            </a:avLst>
          </a:prstGeom>
          <a:solidFill>
            <a:schemeClr val="bg2">
              <a:lumMod val="90000"/>
              <a:alpha val="35000"/>
            </a:schemeClr>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p:cNvSpPr>
            <a:spLocks noGrp="1"/>
          </p:cNvSpPr>
          <p:nvPr>
            <p:ph type="title"/>
          </p:nvPr>
        </p:nvSpPr>
        <p:spPr>
          <a:xfrm>
            <a:off x="1484311" y="685800"/>
            <a:ext cx="10018713" cy="1185333"/>
          </a:xfrm>
        </p:spPr>
        <p:txBody>
          <a:bodyPr>
            <a:normAutofit/>
          </a:bodyPr>
          <a:lstStyle/>
          <a:p>
            <a:pPr algn="l">
              <a:lnSpc>
                <a:spcPct val="90000"/>
              </a:lnSpc>
            </a:pPr>
            <a:r>
              <a:rPr lang="en-US" sz="3700" b="1" dirty="0">
                <a:latin typeface="Franklin Gothic Book" panose="020B0503020102020204" pitchFamily="34" charset="0"/>
              </a:rPr>
              <a:t>LCC– Promote sportsmanship - </a:t>
            </a:r>
            <a:r>
              <a:rPr lang="en-US" sz="3700" b="1" dirty="0">
                <a:highlight>
                  <a:srgbClr val="00FF00"/>
                </a:highlight>
                <a:latin typeface="Franklin Gothic Book" panose="020B0503020102020204" pitchFamily="34" charset="0"/>
              </a:rPr>
              <a:t>PASS</a:t>
            </a:r>
            <a:br>
              <a:rPr lang="en-US" sz="3700" b="1" dirty="0">
                <a:latin typeface="Franklin Gothic Book" panose="020B0503020102020204" pitchFamily="34" charset="0"/>
              </a:rPr>
            </a:br>
            <a:r>
              <a:rPr lang="en-US" sz="3700" b="1" dirty="0">
                <a:latin typeface="Franklin Gothic Book" panose="020B0503020102020204" pitchFamily="34" charset="0"/>
              </a:rPr>
              <a:t>(Game Rules)</a:t>
            </a:r>
          </a:p>
        </p:txBody>
      </p:sp>
      <p:sp>
        <p:nvSpPr>
          <p:cNvPr id="3" name="Content Placeholder 2"/>
          <p:cNvSpPr>
            <a:spLocks noGrp="1"/>
          </p:cNvSpPr>
          <p:nvPr>
            <p:ph idx="1"/>
          </p:nvPr>
        </p:nvSpPr>
        <p:spPr>
          <a:xfrm>
            <a:off x="1484311" y="1998133"/>
            <a:ext cx="6855356" cy="3793067"/>
          </a:xfrm>
        </p:spPr>
        <p:txBody>
          <a:bodyPr>
            <a:normAutofit/>
          </a:bodyPr>
          <a:lstStyle/>
          <a:p>
            <a:pPr marL="0" indent="0">
              <a:lnSpc>
                <a:spcPct val="90000"/>
              </a:lnSpc>
              <a:buNone/>
            </a:pPr>
            <a:r>
              <a:rPr lang="en-US" dirty="0"/>
              <a:t>Formalize pre game handshakes between teams and umpires. This is a good initiative to calm down the nerves before the game begins.</a:t>
            </a:r>
          </a:p>
        </p:txBody>
      </p:sp>
    </p:spTree>
    <p:extLst>
      <p:ext uri="{BB962C8B-B14F-4D97-AF65-F5344CB8AC3E}">
        <p14:creationId xmlns:p14="http://schemas.microsoft.com/office/powerpoint/2010/main" val="3887339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BEBA8EAE-BF5A-486C-A8C5-ECC9F3942E4B}">
                <a14:imgProps xmlns:a14="http://schemas.microsoft.com/office/drawing/2010/main">
                  <a14:imgLayer r:embed="rId4">
                    <a14:imgEffect>
                      <a14:sharpenSoften amount="29000"/>
                    </a14:imgEffect>
                    <a14:imgEffect>
                      <a14:brightnessContrast contrast="-29000"/>
                    </a14:imgEffect>
                  </a14:imgLayer>
                </a14:imgProps>
              </a:ext>
              <a:ext uri="{28A0092B-C50C-407E-A947-70E740481C1C}">
                <a14:useLocalDpi xmlns:a14="http://schemas.microsoft.com/office/drawing/2010/main" val="0"/>
              </a:ext>
            </a:extLst>
          </a:blip>
          <a:srcRect/>
          <a:stretch/>
        </p:blipFill>
        <p:spPr>
          <a:xfrm>
            <a:off x="8785907" y="2535331"/>
            <a:ext cx="2717116" cy="2717116"/>
          </a:xfrm>
          <a:prstGeom prst="roundRect">
            <a:avLst>
              <a:gd name="adj" fmla="val 4380"/>
            </a:avLst>
          </a:prstGeom>
          <a:solidFill>
            <a:schemeClr val="bg2">
              <a:lumMod val="90000"/>
              <a:alpha val="35000"/>
            </a:schemeClr>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p:cNvSpPr>
            <a:spLocks noGrp="1"/>
          </p:cNvSpPr>
          <p:nvPr>
            <p:ph type="title"/>
          </p:nvPr>
        </p:nvSpPr>
        <p:spPr>
          <a:xfrm>
            <a:off x="1484311" y="685800"/>
            <a:ext cx="10018713" cy="1185333"/>
          </a:xfrm>
        </p:spPr>
        <p:txBody>
          <a:bodyPr>
            <a:normAutofit/>
          </a:bodyPr>
          <a:lstStyle/>
          <a:p>
            <a:pPr algn="l">
              <a:lnSpc>
                <a:spcPct val="90000"/>
              </a:lnSpc>
            </a:pPr>
            <a:r>
              <a:rPr lang="en-US" sz="3700" b="1" dirty="0">
                <a:latin typeface="Franklin Gothic Book" panose="020B0503020102020204" pitchFamily="34" charset="0"/>
              </a:rPr>
              <a:t>LCC– Mandate scoreboard - </a:t>
            </a:r>
            <a:r>
              <a:rPr lang="en-US" sz="3700" b="1" dirty="0">
                <a:highlight>
                  <a:srgbClr val="00FF00"/>
                </a:highlight>
                <a:latin typeface="Franklin Gothic Book" panose="020B0503020102020204" pitchFamily="34" charset="0"/>
              </a:rPr>
              <a:t>PASS</a:t>
            </a:r>
            <a:br>
              <a:rPr lang="en-US" sz="3700" b="1" dirty="0">
                <a:latin typeface="Franklin Gothic Book" panose="020B0503020102020204" pitchFamily="34" charset="0"/>
              </a:rPr>
            </a:br>
            <a:r>
              <a:rPr lang="en-US" sz="3700" b="1" dirty="0">
                <a:latin typeface="Franklin Gothic Book" panose="020B0503020102020204" pitchFamily="34" charset="0"/>
              </a:rPr>
              <a:t>(Game Rules)</a:t>
            </a:r>
          </a:p>
        </p:txBody>
      </p:sp>
      <p:sp>
        <p:nvSpPr>
          <p:cNvPr id="3" name="Content Placeholder 2"/>
          <p:cNvSpPr>
            <a:spLocks noGrp="1"/>
          </p:cNvSpPr>
          <p:nvPr>
            <p:ph idx="1"/>
          </p:nvPr>
        </p:nvSpPr>
        <p:spPr>
          <a:xfrm>
            <a:off x="1484311" y="1998133"/>
            <a:ext cx="6855356" cy="3793067"/>
          </a:xfrm>
        </p:spPr>
        <p:txBody>
          <a:bodyPr>
            <a:normAutofit/>
          </a:bodyPr>
          <a:lstStyle/>
          <a:p>
            <a:pPr marL="0" indent="0">
              <a:lnSpc>
                <a:spcPct val="90000"/>
              </a:lnSpc>
              <a:buNone/>
            </a:pPr>
            <a:r>
              <a:rPr lang="en-US" dirty="0"/>
              <a:t>There should be a scoreboard for all the teams. Umpires should report if there is no scoreboard when a team is scoring. The scoreboard should be updated after every two overs for P40 and every over for T20. There should a monetary fine of $15 if a team doesn’t score in the scoreboard or scoreboard is missing during a team’s batting innings.</a:t>
            </a:r>
          </a:p>
        </p:txBody>
      </p:sp>
    </p:spTree>
    <p:extLst>
      <p:ext uri="{BB962C8B-B14F-4D97-AF65-F5344CB8AC3E}">
        <p14:creationId xmlns:p14="http://schemas.microsoft.com/office/powerpoint/2010/main" val="4159777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BEBA8EAE-BF5A-486C-A8C5-ECC9F3942E4B}">
                <a14:imgProps xmlns:a14="http://schemas.microsoft.com/office/drawing/2010/main">
                  <a14:imgLayer r:embed="rId4">
                    <a14:imgEffect>
                      <a14:sharpenSoften amount="29000"/>
                    </a14:imgEffect>
                    <a14:imgEffect>
                      <a14:brightnessContrast contrast="-29000"/>
                    </a14:imgEffect>
                  </a14:imgLayer>
                </a14:imgProps>
              </a:ext>
              <a:ext uri="{28A0092B-C50C-407E-A947-70E740481C1C}">
                <a14:useLocalDpi xmlns:a14="http://schemas.microsoft.com/office/drawing/2010/main" val="0"/>
              </a:ext>
            </a:extLst>
          </a:blip>
          <a:srcRect/>
          <a:stretch/>
        </p:blipFill>
        <p:spPr>
          <a:xfrm>
            <a:off x="8785907" y="2535331"/>
            <a:ext cx="2717116" cy="2717116"/>
          </a:xfrm>
          <a:prstGeom prst="roundRect">
            <a:avLst>
              <a:gd name="adj" fmla="val 4380"/>
            </a:avLst>
          </a:prstGeom>
          <a:solidFill>
            <a:schemeClr val="bg2">
              <a:lumMod val="90000"/>
              <a:alpha val="35000"/>
            </a:schemeClr>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p:cNvSpPr>
            <a:spLocks noGrp="1"/>
          </p:cNvSpPr>
          <p:nvPr>
            <p:ph type="title"/>
          </p:nvPr>
        </p:nvSpPr>
        <p:spPr>
          <a:xfrm>
            <a:off x="1484311" y="685800"/>
            <a:ext cx="10018713" cy="1185333"/>
          </a:xfrm>
        </p:spPr>
        <p:txBody>
          <a:bodyPr>
            <a:normAutofit/>
          </a:bodyPr>
          <a:lstStyle/>
          <a:p>
            <a:pPr algn="l">
              <a:lnSpc>
                <a:spcPct val="90000"/>
              </a:lnSpc>
            </a:pPr>
            <a:r>
              <a:rPr lang="en-US" sz="3700" b="1" dirty="0">
                <a:latin typeface="Franklin Gothic Book" panose="020B0503020102020204" pitchFamily="34" charset="0"/>
              </a:rPr>
              <a:t>LCC– Mandate </a:t>
            </a:r>
            <a:r>
              <a:rPr lang="en-US" sz="3700" b="1" u="sng" dirty="0">
                <a:latin typeface="Franklin Gothic Book" panose="020B0503020102020204" pitchFamily="34" charset="0"/>
              </a:rPr>
              <a:t>online</a:t>
            </a:r>
            <a:r>
              <a:rPr lang="en-US" sz="3700" b="1" dirty="0">
                <a:latin typeface="Franklin Gothic Book" panose="020B0503020102020204" pitchFamily="34" charset="0"/>
              </a:rPr>
              <a:t> scoring in </a:t>
            </a:r>
            <a:r>
              <a:rPr lang="en-US" sz="3700" b="1" dirty="0" err="1">
                <a:latin typeface="Franklin Gothic Book" panose="020B0503020102020204" pitchFamily="34" charset="0"/>
              </a:rPr>
              <a:t>Chauka</a:t>
            </a:r>
            <a:br>
              <a:rPr lang="en-US" sz="3700" b="1" dirty="0">
                <a:latin typeface="Franklin Gothic Book" panose="020B0503020102020204" pitchFamily="34" charset="0"/>
              </a:rPr>
            </a:br>
            <a:r>
              <a:rPr lang="en-US" sz="3700" b="1" dirty="0">
                <a:latin typeface="Franklin Gothic Book" panose="020B0503020102020204" pitchFamily="34" charset="0"/>
              </a:rPr>
              <a:t>(Game Rules # 2.4) - </a:t>
            </a:r>
            <a:r>
              <a:rPr lang="en-US" sz="3700" b="1" dirty="0">
                <a:highlight>
                  <a:srgbClr val="00FF00"/>
                </a:highlight>
                <a:latin typeface="Franklin Gothic Book" panose="020B0503020102020204" pitchFamily="34" charset="0"/>
              </a:rPr>
              <a:t>PASS</a:t>
            </a:r>
          </a:p>
        </p:txBody>
      </p:sp>
      <p:sp>
        <p:nvSpPr>
          <p:cNvPr id="3" name="Content Placeholder 2"/>
          <p:cNvSpPr>
            <a:spLocks noGrp="1"/>
          </p:cNvSpPr>
          <p:nvPr>
            <p:ph idx="1"/>
          </p:nvPr>
        </p:nvSpPr>
        <p:spPr>
          <a:xfrm>
            <a:off x="1484311" y="1998133"/>
            <a:ext cx="6855356" cy="3793067"/>
          </a:xfrm>
        </p:spPr>
        <p:txBody>
          <a:bodyPr>
            <a:normAutofit/>
          </a:bodyPr>
          <a:lstStyle/>
          <a:p>
            <a:pPr marL="0" indent="0">
              <a:lnSpc>
                <a:spcPct val="90000"/>
              </a:lnSpc>
              <a:buNone/>
            </a:pPr>
            <a:r>
              <a:rPr lang="en-US" dirty="0"/>
              <a:t>Every team should score in </a:t>
            </a:r>
            <a:r>
              <a:rPr lang="en-US" dirty="0" err="1"/>
              <a:t>Chauka</a:t>
            </a:r>
            <a:r>
              <a:rPr lang="en-US" dirty="0"/>
              <a:t> and the scorecard should be live. Offline scoring should not be allowed. The umpires should make sure the score is live in </a:t>
            </a:r>
            <a:r>
              <a:rPr lang="en-US" dirty="0" err="1"/>
              <a:t>Chauka</a:t>
            </a:r>
            <a:r>
              <a:rPr lang="en-US" dirty="0"/>
              <a:t>. If the score is not live, there should be a penalty of $30 for scoring offline/not scoring in </a:t>
            </a:r>
            <a:r>
              <a:rPr lang="en-US" dirty="0" err="1"/>
              <a:t>Chauka</a:t>
            </a:r>
            <a:r>
              <a:rPr lang="en-US" dirty="0"/>
              <a:t>. Obviously, exceptions should be for any technical glitch.</a:t>
            </a:r>
          </a:p>
        </p:txBody>
      </p:sp>
    </p:spTree>
    <p:extLst>
      <p:ext uri="{BB962C8B-B14F-4D97-AF65-F5344CB8AC3E}">
        <p14:creationId xmlns:p14="http://schemas.microsoft.com/office/powerpoint/2010/main" val="1971270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BEBA8EAE-BF5A-486C-A8C5-ECC9F3942E4B}">
                <a14:imgProps xmlns:a14="http://schemas.microsoft.com/office/drawing/2010/main">
                  <a14:imgLayer r:embed="rId4">
                    <a14:imgEffect>
                      <a14:sharpenSoften amount="29000"/>
                    </a14:imgEffect>
                    <a14:imgEffect>
                      <a14:brightnessContrast contrast="-29000"/>
                    </a14:imgEffect>
                  </a14:imgLayer>
                </a14:imgProps>
              </a:ext>
              <a:ext uri="{28A0092B-C50C-407E-A947-70E740481C1C}">
                <a14:useLocalDpi xmlns:a14="http://schemas.microsoft.com/office/drawing/2010/main" val="0"/>
              </a:ext>
            </a:extLst>
          </a:blip>
          <a:srcRect/>
          <a:stretch/>
        </p:blipFill>
        <p:spPr>
          <a:xfrm>
            <a:off x="8785907" y="2535331"/>
            <a:ext cx="2717116" cy="2717116"/>
          </a:xfrm>
          <a:prstGeom prst="roundRect">
            <a:avLst>
              <a:gd name="adj" fmla="val 4380"/>
            </a:avLst>
          </a:prstGeom>
          <a:solidFill>
            <a:schemeClr val="bg2">
              <a:lumMod val="90000"/>
              <a:alpha val="35000"/>
            </a:schemeClr>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p:cNvSpPr>
            <a:spLocks noGrp="1"/>
          </p:cNvSpPr>
          <p:nvPr>
            <p:ph type="title"/>
          </p:nvPr>
        </p:nvSpPr>
        <p:spPr>
          <a:xfrm>
            <a:off x="1484311" y="685800"/>
            <a:ext cx="10018713" cy="1185333"/>
          </a:xfrm>
        </p:spPr>
        <p:txBody>
          <a:bodyPr>
            <a:normAutofit/>
          </a:bodyPr>
          <a:lstStyle/>
          <a:p>
            <a:pPr algn="l">
              <a:lnSpc>
                <a:spcPct val="90000"/>
              </a:lnSpc>
            </a:pPr>
            <a:r>
              <a:rPr lang="en-US" sz="3700" b="1" dirty="0">
                <a:latin typeface="Franklin Gothic Book" panose="020B0503020102020204" pitchFamily="34" charset="0"/>
              </a:rPr>
              <a:t>LCC– Game Start Time - </a:t>
            </a:r>
            <a:r>
              <a:rPr lang="en-US" sz="3700" b="1" dirty="0">
                <a:highlight>
                  <a:srgbClr val="00FF00"/>
                </a:highlight>
                <a:latin typeface="Franklin Gothic Book" panose="020B0503020102020204" pitchFamily="34" charset="0"/>
              </a:rPr>
              <a:t>PASS</a:t>
            </a:r>
            <a:r>
              <a:rPr lang="en-US" sz="3700" b="1" dirty="0">
                <a:latin typeface="Franklin Gothic Book" panose="020B0503020102020204" pitchFamily="34" charset="0"/>
              </a:rPr>
              <a:t> </a:t>
            </a:r>
            <a:br>
              <a:rPr lang="en-US" sz="3700" b="1" dirty="0">
                <a:latin typeface="Franklin Gothic Book" panose="020B0503020102020204" pitchFamily="34" charset="0"/>
              </a:rPr>
            </a:br>
            <a:r>
              <a:rPr lang="en-US" sz="3700" b="1" dirty="0">
                <a:latin typeface="Franklin Gothic Book" panose="020B0503020102020204" pitchFamily="34" charset="0"/>
              </a:rPr>
              <a:t>(Game Rules #4)</a:t>
            </a:r>
          </a:p>
        </p:txBody>
      </p:sp>
      <p:sp>
        <p:nvSpPr>
          <p:cNvPr id="3" name="Content Placeholder 2"/>
          <p:cNvSpPr>
            <a:spLocks noGrp="1"/>
          </p:cNvSpPr>
          <p:nvPr>
            <p:ph idx="1"/>
          </p:nvPr>
        </p:nvSpPr>
        <p:spPr>
          <a:xfrm>
            <a:off x="1484311" y="1998133"/>
            <a:ext cx="6855356" cy="3793067"/>
          </a:xfrm>
        </p:spPr>
        <p:txBody>
          <a:bodyPr>
            <a:normAutofit/>
          </a:bodyPr>
          <a:lstStyle/>
          <a:p>
            <a:pPr marL="0" indent="0">
              <a:lnSpc>
                <a:spcPct val="90000"/>
              </a:lnSpc>
              <a:buNone/>
            </a:pPr>
            <a:r>
              <a:rPr lang="en-US" dirty="0"/>
              <a:t> If possible, the games should start at 9 AM. The scheduler will decide which games can start at 9 AM.</a:t>
            </a:r>
          </a:p>
          <a:p>
            <a:pPr marL="0" indent="0">
              <a:lnSpc>
                <a:spcPct val="90000"/>
              </a:lnSpc>
              <a:buNone/>
            </a:pPr>
            <a:endParaRPr lang="en-US" dirty="0"/>
          </a:p>
          <a:p>
            <a:pPr marL="0" indent="0">
              <a:lnSpc>
                <a:spcPct val="90000"/>
              </a:lnSpc>
              <a:buNone/>
            </a:pPr>
            <a:r>
              <a:rPr lang="en-US" dirty="0"/>
              <a:t>AMENDED: BOTH CAPTAINS AND UMPIRES NEEDS TO BE INFORMED AND AGREED.</a:t>
            </a:r>
          </a:p>
        </p:txBody>
      </p:sp>
    </p:spTree>
    <p:extLst>
      <p:ext uri="{BB962C8B-B14F-4D97-AF65-F5344CB8AC3E}">
        <p14:creationId xmlns:p14="http://schemas.microsoft.com/office/powerpoint/2010/main" val="2908695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BEBA8EAE-BF5A-486C-A8C5-ECC9F3942E4B}">
                <a14:imgProps xmlns:a14="http://schemas.microsoft.com/office/drawing/2010/main">
                  <a14:imgLayer r:embed="rId4">
                    <a14:imgEffect>
                      <a14:sharpenSoften amount="29000"/>
                    </a14:imgEffect>
                    <a14:imgEffect>
                      <a14:brightnessContrast contrast="-29000"/>
                    </a14:imgEffect>
                  </a14:imgLayer>
                </a14:imgProps>
              </a:ext>
              <a:ext uri="{28A0092B-C50C-407E-A947-70E740481C1C}">
                <a14:useLocalDpi xmlns:a14="http://schemas.microsoft.com/office/drawing/2010/main" val="0"/>
              </a:ext>
            </a:extLst>
          </a:blip>
          <a:srcRect/>
          <a:stretch/>
        </p:blipFill>
        <p:spPr>
          <a:xfrm>
            <a:off x="8785907" y="2535331"/>
            <a:ext cx="2717116" cy="2717116"/>
          </a:xfrm>
          <a:prstGeom prst="roundRect">
            <a:avLst>
              <a:gd name="adj" fmla="val 4380"/>
            </a:avLst>
          </a:prstGeom>
          <a:solidFill>
            <a:schemeClr val="bg2">
              <a:lumMod val="90000"/>
              <a:alpha val="35000"/>
            </a:schemeClr>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p:cNvSpPr>
            <a:spLocks noGrp="1"/>
          </p:cNvSpPr>
          <p:nvPr>
            <p:ph type="title"/>
          </p:nvPr>
        </p:nvSpPr>
        <p:spPr>
          <a:xfrm>
            <a:off x="1484311" y="685800"/>
            <a:ext cx="10018713" cy="1185333"/>
          </a:xfrm>
        </p:spPr>
        <p:txBody>
          <a:bodyPr>
            <a:normAutofit fontScale="90000"/>
          </a:bodyPr>
          <a:lstStyle/>
          <a:p>
            <a:pPr algn="l">
              <a:lnSpc>
                <a:spcPct val="90000"/>
              </a:lnSpc>
            </a:pPr>
            <a:r>
              <a:rPr lang="en-US" sz="3700" b="1" dirty="0">
                <a:latin typeface="Franklin Gothic Book" panose="020B0503020102020204" pitchFamily="34" charset="0"/>
              </a:rPr>
              <a:t>LCC– P40 Ball change – </a:t>
            </a:r>
            <a:r>
              <a:rPr lang="en-US" sz="3700" b="1" dirty="0">
                <a:highlight>
                  <a:srgbClr val="00FF00"/>
                </a:highlight>
                <a:latin typeface="Franklin Gothic Book" panose="020B0503020102020204" pitchFamily="34" charset="0"/>
              </a:rPr>
              <a:t>DEFERRED TO LMC</a:t>
            </a:r>
            <a:br>
              <a:rPr lang="en-US" sz="3700" b="1" dirty="0">
                <a:latin typeface="Franklin Gothic Book" panose="020B0503020102020204" pitchFamily="34" charset="0"/>
              </a:rPr>
            </a:br>
            <a:r>
              <a:rPr lang="en-US" sz="3700" b="1" dirty="0">
                <a:latin typeface="Franklin Gothic Book" panose="020B0503020102020204" pitchFamily="34" charset="0"/>
              </a:rPr>
              <a:t>(GAME RULES 3 Fixture Format, Timings, Reporting)</a:t>
            </a:r>
          </a:p>
        </p:txBody>
      </p:sp>
      <p:sp>
        <p:nvSpPr>
          <p:cNvPr id="3" name="Content Placeholder 2"/>
          <p:cNvSpPr>
            <a:spLocks noGrp="1"/>
          </p:cNvSpPr>
          <p:nvPr>
            <p:ph idx="1"/>
          </p:nvPr>
        </p:nvSpPr>
        <p:spPr>
          <a:xfrm>
            <a:off x="1484311" y="1998133"/>
            <a:ext cx="6855356" cy="3793067"/>
          </a:xfrm>
        </p:spPr>
        <p:txBody>
          <a:bodyPr>
            <a:normAutofit fontScale="85000" lnSpcReduction="10000"/>
          </a:bodyPr>
          <a:lstStyle/>
          <a:p>
            <a:pPr marL="0" indent="0">
              <a:lnSpc>
                <a:spcPct val="90000"/>
              </a:lnSpc>
              <a:buNone/>
            </a:pPr>
            <a:r>
              <a:rPr lang="en-US" dirty="0"/>
              <a:t>P40 should be played in white ball. Four options ordered by preference;</a:t>
            </a:r>
          </a:p>
          <a:p>
            <a:pPr marL="0" indent="0">
              <a:lnSpc>
                <a:spcPct val="90000"/>
              </a:lnSpc>
              <a:buNone/>
            </a:pPr>
            <a:endParaRPr lang="en-US" dirty="0"/>
          </a:p>
          <a:p>
            <a:pPr marL="0" indent="0">
              <a:lnSpc>
                <a:spcPct val="90000"/>
              </a:lnSpc>
              <a:buNone/>
            </a:pPr>
            <a:r>
              <a:rPr lang="en-US" dirty="0"/>
              <a:t>a.      4-piece white kookaburra ball (Or any other ball which will last entire 40 overs in our condition). These balls will be expensive than our current balls.</a:t>
            </a:r>
          </a:p>
          <a:p>
            <a:pPr marL="0" indent="0">
              <a:lnSpc>
                <a:spcPct val="90000"/>
              </a:lnSpc>
              <a:buNone/>
            </a:pPr>
            <a:r>
              <a:rPr lang="en-US" dirty="0"/>
              <a:t>b.      Two white 4-piece Duke balls from each end. This will be expensive but less than the first option.</a:t>
            </a:r>
          </a:p>
          <a:p>
            <a:pPr marL="0" indent="0">
              <a:lnSpc>
                <a:spcPct val="90000"/>
              </a:lnSpc>
              <a:buNone/>
            </a:pPr>
            <a:r>
              <a:rPr lang="en-US" dirty="0"/>
              <a:t>c.      White 2-piece Kookaburra ball. Should be a little more expensive than what we are paying today.</a:t>
            </a:r>
          </a:p>
          <a:p>
            <a:pPr marL="0" indent="0">
              <a:lnSpc>
                <a:spcPct val="90000"/>
              </a:lnSpc>
              <a:buNone/>
            </a:pPr>
            <a:r>
              <a:rPr lang="en-US" dirty="0"/>
              <a:t>d.      If none of the above works, we should play P40 in white clothes. We should not be playing red ball with colored clothes.</a:t>
            </a:r>
          </a:p>
        </p:txBody>
      </p:sp>
    </p:spTree>
    <p:extLst>
      <p:ext uri="{BB962C8B-B14F-4D97-AF65-F5344CB8AC3E}">
        <p14:creationId xmlns:p14="http://schemas.microsoft.com/office/powerpoint/2010/main" val="859489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BEBA8EAE-BF5A-486C-A8C5-ECC9F3942E4B}">
                <a14:imgProps xmlns:a14="http://schemas.microsoft.com/office/drawing/2010/main">
                  <a14:imgLayer r:embed="rId4">
                    <a14:imgEffect>
                      <a14:sharpenSoften amount="29000"/>
                    </a14:imgEffect>
                    <a14:imgEffect>
                      <a14:brightnessContrast contrast="-29000"/>
                    </a14:imgEffect>
                  </a14:imgLayer>
                </a14:imgProps>
              </a:ext>
              <a:ext uri="{28A0092B-C50C-407E-A947-70E740481C1C}">
                <a14:useLocalDpi xmlns:a14="http://schemas.microsoft.com/office/drawing/2010/main" val="0"/>
              </a:ext>
            </a:extLst>
          </a:blip>
          <a:srcRect/>
          <a:stretch/>
        </p:blipFill>
        <p:spPr>
          <a:xfrm>
            <a:off x="8785907" y="2535331"/>
            <a:ext cx="2717116" cy="2717116"/>
          </a:xfrm>
          <a:prstGeom prst="roundRect">
            <a:avLst>
              <a:gd name="adj" fmla="val 4380"/>
            </a:avLst>
          </a:prstGeom>
          <a:solidFill>
            <a:schemeClr val="bg2">
              <a:lumMod val="90000"/>
              <a:alpha val="35000"/>
            </a:schemeClr>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p:cNvSpPr>
            <a:spLocks noGrp="1"/>
          </p:cNvSpPr>
          <p:nvPr>
            <p:ph type="title"/>
          </p:nvPr>
        </p:nvSpPr>
        <p:spPr>
          <a:xfrm>
            <a:off x="1484311" y="685800"/>
            <a:ext cx="10018713" cy="1185333"/>
          </a:xfrm>
        </p:spPr>
        <p:txBody>
          <a:bodyPr>
            <a:normAutofit/>
          </a:bodyPr>
          <a:lstStyle/>
          <a:p>
            <a:pPr algn="l">
              <a:lnSpc>
                <a:spcPct val="90000"/>
              </a:lnSpc>
            </a:pPr>
            <a:r>
              <a:rPr lang="en-US" sz="3700" b="1" dirty="0">
                <a:latin typeface="Franklin Gothic Book" panose="020B0503020102020204" pitchFamily="34" charset="0"/>
              </a:rPr>
              <a:t>CSCC– Game time management - </a:t>
            </a:r>
            <a:r>
              <a:rPr lang="en-US" sz="3700" b="1" dirty="0">
                <a:highlight>
                  <a:srgbClr val="00FF00"/>
                </a:highlight>
                <a:latin typeface="Franklin Gothic Book" panose="020B0503020102020204" pitchFamily="34" charset="0"/>
              </a:rPr>
              <a:t>PASS</a:t>
            </a:r>
            <a:br>
              <a:rPr lang="en-US" sz="3700" b="1" dirty="0">
                <a:latin typeface="Franklin Gothic Book" panose="020B0503020102020204" pitchFamily="34" charset="0"/>
              </a:rPr>
            </a:br>
            <a:r>
              <a:rPr lang="en-US" sz="3700" b="1" dirty="0">
                <a:latin typeface="Franklin Gothic Book" panose="020B0503020102020204" pitchFamily="34" charset="0"/>
              </a:rPr>
              <a:t>(Game Rules)</a:t>
            </a:r>
          </a:p>
        </p:txBody>
      </p:sp>
      <p:sp>
        <p:nvSpPr>
          <p:cNvPr id="3" name="Content Placeholder 2"/>
          <p:cNvSpPr>
            <a:spLocks noGrp="1"/>
          </p:cNvSpPr>
          <p:nvPr>
            <p:ph idx="1"/>
          </p:nvPr>
        </p:nvSpPr>
        <p:spPr>
          <a:xfrm>
            <a:off x="1484311" y="1998133"/>
            <a:ext cx="6855356" cy="3793067"/>
          </a:xfrm>
        </p:spPr>
        <p:txBody>
          <a:bodyPr>
            <a:normAutofit fontScale="92500" lnSpcReduction="10000"/>
          </a:bodyPr>
          <a:lstStyle/>
          <a:p>
            <a:pPr marL="0" indent="0">
              <a:lnSpc>
                <a:spcPct val="90000"/>
              </a:lnSpc>
              <a:buNone/>
            </a:pPr>
            <a:r>
              <a:rPr lang="en-US" dirty="0"/>
              <a:t>Increase innings time to average 4.5 minutes per over. In other words T20 inning will be 100 minutes (4.5 x 20 = 90 plus 10 minutes break) and Premier inning will be 200 minutes (4.5 x 40 = 180 plus two 10 minute breaks).  All calculations for reduction of overs should use 4.5 minutes per over.</a:t>
            </a:r>
          </a:p>
          <a:p>
            <a:pPr marL="0" indent="0">
              <a:lnSpc>
                <a:spcPct val="90000"/>
              </a:lnSpc>
              <a:buNone/>
            </a:pPr>
            <a:r>
              <a:rPr lang="en-US" dirty="0"/>
              <a:t>Reason: Teams have been unable to cope with the high scores and hence are running behind on time which is resulting in fines. Instead of messing with the fines calculations (as suggested by FCCC and BCC), we think giving fielding teams a little extra time will make the game more enjoyable. Teams that still run late need to be penalized.</a:t>
            </a:r>
          </a:p>
        </p:txBody>
      </p:sp>
    </p:spTree>
    <p:extLst>
      <p:ext uri="{BB962C8B-B14F-4D97-AF65-F5344CB8AC3E}">
        <p14:creationId xmlns:p14="http://schemas.microsoft.com/office/powerpoint/2010/main" val="5729679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BEBA8EAE-BF5A-486C-A8C5-ECC9F3942E4B}">
                <a14:imgProps xmlns:a14="http://schemas.microsoft.com/office/drawing/2010/main">
                  <a14:imgLayer r:embed="rId4">
                    <a14:imgEffect>
                      <a14:sharpenSoften amount="29000"/>
                    </a14:imgEffect>
                    <a14:imgEffect>
                      <a14:brightnessContrast contrast="-29000"/>
                    </a14:imgEffect>
                  </a14:imgLayer>
                </a14:imgProps>
              </a:ext>
              <a:ext uri="{28A0092B-C50C-407E-A947-70E740481C1C}">
                <a14:useLocalDpi xmlns:a14="http://schemas.microsoft.com/office/drawing/2010/main" val="0"/>
              </a:ext>
            </a:extLst>
          </a:blip>
          <a:srcRect/>
          <a:stretch/>
        </p:blipFill>
        <p:spPr>
          <a:xfrm>
            <a:off x="8785907" y="2535331"/>
            <a:ext cx="2717116" cy="2717116"/>
          </a:xfrm>
          <a:prstGeom prst="roundRect">
            <a:avLst>
              <a:gd name="adj" fmla="val 4380"/>
            </a:avLst>
          </a:prstGeom>
          <a:solidFill>
            <a:schemeClr val="bg2">
              <a:lumMod val="90000"/>
              <a:alpha val="35000"/>
            </a:schemeClr>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p:cNvSpPr>
            <a:spLocks noGrp="1"/>
          </p:cNvSpPr>
          <p:nvPr>
            <p:ph type="title"/>
          </p:nvPr>
        </p:nvSpPr>
        <p:spPr>
          <a:xfrm>
            <a:off x="1484311" y="685800"/>
            <a:ext cx="10018713" cy="1185333"/>
          </a:xfrm>
        </p:spPr>
        <p:txBody>
          <a:bodyPr>
            <a:normAutofit/>
          </a:bodyPr>
          <a:lstStyle/>
          <a:p>
            <a:pPr algn="l">
              <a:lnSpc>
                <a:spcPct val="90000"/>
              </a:lnSpc>
            </a:pPr>
            <a:r>
              <a:rPr lang="en-US" sz="3700" b="1" dirty="0">
                <a:latin typeface="Franklin Gothic Book" panose="020B0503020102020204" pitchFamily="34" charset="0"/>
              </a:rPr>
              <a:t>LCC– Extend CCL Officers Tenure - </a:t>
            </a:r>
            <a:r>
              <a:rPr lang="en-US" sz="3700" b="1" dirty="0">
                <a:highlight>
                  <a:srgbClr val="00FF00"/>
                </a:highlight>
                <a:latin typeface="Franklin Gothic Book" panose="020B0503020102020204" pitchFamily="34" charset="0"/>
              </a:rPr>
              <a:t>PASS</a:t>
            </a:r>
            <a:br>
              <a:rPr lang="en-US" sz="3700" b="1" dirty="0">
                <a:latin typeface="Franklin Gothic Book" panose="020B0503020102020204" pitchFamily="34" charset="0"/>
              </a:rPr>
            </a:br>
            <a:r>
              <a:rPr lang="en-US" sz="3700" b="1" dirty="0">
                <a:latin typeface="Franklin Gothic Book" panose="020B0503020102020204" pitchFamily="34" charset="0"/>
              </a:rPr>
              <a:t>(Constitution Change)</a:t>
            </a:r>
          </a:p>
        </p:txBody>
      </p:sp>
      <p:sp>
        <p:nvSpPr>
          <p:cNvPr id="3" name="Content Placeholder 2"/>
          <p:cNvSpPr>
            <a:spLocks noGrp="1"/>
          </p:cNvSpPr>
          <p:nvPr>
            <p:ph idx="1"/>
          </p:nvPr>
        </p:nvSpPr>
        <p:spPr>
          <a:xfrm>
            <a:off x="1484311" y="1998133"/>
            <a:ext cx="6855356" cy="3793067"/>
          </a:xfrm>
        </p:spPr>
        <p:txBody>
          <a:bodyPr>
            <a:normAutofit/>
          </a:bodyPr>
          <a:lstStyle/>
          <a:p>
            <a:pPr marL="0" indent="0">
              <a:lnSpc>
                <a:spcPct val="90000"/>
              </a:lnSpc>
              <a:buNone/>
            </a:pPr>
            <a:r>
              <a:rPr lang="en-US" dirty="0"/>
              <a:t> For all EC officers, extend maximum term to 3 years.</a:t>
            </a:r>
          </a:p>
          <a:p>
            <a:pPr marL="0" indent="0">
              <a:lnSpc>
                <a:spcPct val="90000"/>
              </a:lnSpc>
              <a:buNone/>
            </a:pPr>
            <a:endParaRPr lang="en-US" dirty="0"/>
          </a:p>
        </p:txBody>
      </p:sp>
    </p:spTree>
    <p:extLst>
      <p:ext uri="{BB962C8B-B14F-4D97-AF65-F5344CB8AC3E}">
        <p14:creationId xmlns:p14="http://schemas.microsoft.com/office/powerpoint/2010/main" val="1439279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BEBA8EAE-BF5A-486C-A8C5-ECC9F3942E4B}">
                <a14:imgProps xmlns:a14="http://schemas.microsoft.com/office/drawing/2010/main">
                  <a14:imgLayer r:embed="rId4">
                    <a14:imgEffect>
                      <a14:sharpenSoften amount="29000"/>
                    </a14:imgEffect>
                    <a14:imgEffect>
                      <a14:brightnessContrast contrast="-29000"/>
                    </a14:imgEffect>
                  </a14:imgLayer>
                </a14:imgProps>
              </a:ext>
              <a:ext uri="{28A0092B-C50C-407E-A947-70E740481C1C}">
                <a14:useLocalDpi xmlns:a14="http://schemas.microsoft.com/office/drawing/2010/main" val="0"/>
              </a:ext>
            </a:extLst>
          </a:blip>
          <a:srcRect/>
          <a:stretch/>
        </p:blipFill>
        <p:spPr>
          <a:xfrm>
            <a:off x="8785907" y="2535331"/>
            <a:ext cx="2717116" cy="2717116"/>
          </a:xfrm>
          <a:prstGeom prst="roundRect">
            <a:avLst>
              <a:gd name="adj" fmla="val 4380"/>
            </a:avLst>
          </a:prstGeom>
          <a:solidFill>
            <a:schemeClr val="bg2">
              <a:lumMod val="90000"/>
              <a:alpha val="35000"/>
            </a:schemeClr>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p:cNvSpPr>
            <a:spLocks noGrp="1"/>
          </p:cNvSpPr>
          <p:nvPr>
            <p:ph type="title"/>
          </p:nvPr>
        </p:nvSpPr>
        <p:spPr>
          <a:xfrm>
            <a:off x="1484311" y="685800"/>
            <a:ext cx="10018713" cy="1185333"/>
          </a:xfrm>
        </p:spPr>
        <p:txBody>
          <a:bodyPr>
            <a:normAutofit fontScale="90000"/>
          </a:bodyPr>
          <a:lstStyle/>
          <a:p>
            <a:pPr algn="l">
              <a:lnSpc>
                <a:spcPct val="90000"/>
              </a:lnSpc>
            </a:pPr>
            <a:r>
              <a:rPr lang="en-US" sz="3700" b="1" dirty="0">
                <a:latin typeface="Franklin Gothic Book" panose="020B0503020102020204" pitchFamily="34" charset="0"/>
              </a:rPr>
              <a:t>BCC - Practice games / North vs South All Star - </a:t>
            </a:r>
            <a:r>
              <a:rPr lang="en-US" sz="3700" b="1" dirty="0">
                <a:highlight>
                  <a:srgbClr val="00FF00"/>
                </a:highlight>
                <a:latin typeface="Franklin Gothic Book" panose="020B0503020102020204" pitchFamily="34" charset="0"/>
              </a:rPr>
              <a:t>PASS</a:t>
            </a:r>
            <a:br>
              <a:rPr lang="en-US" sz="3700" b="1" dirty="0">
                <a:latin typeface="Franklin Gothic Book" panose="020B0503020102020204" pitchFamily="34" charset="0"/>
              </a:rPr>
            </a:br>
            <a:r>
              <a:rPr lang="en-US" sz="3700" b="1" dirty="0">
                <a:latin typeface="Franklin Gothic Book" panose="020B0503020102020204" pitchFamily="34" charset="0"/>
              </a:rPr>
              <a:t>(GAME RULES 3 Fixture Format, Timings, Reporting)</a:t>
            </a:r>
          </a:p>
        </p:txBody>
      </p:sp>
      <p:sp>
        <p:nvSpPr>
          <p:cNvPr id="3" name="Content Placeholder 2"/>
          <p:cNvSpPr>
            <a:spLocks noGrp="1"/>
          </p:cNvSpPr>
          <p:nvPr>
            <p:ph idx="1"/>
          </p:nvPr>
        </p:nvSpPr>
        <p:spPr>
          <a:xfrm>
            <a:off x="1484311" y="1998133"/>
            <a:ext cx="6855356" cy="3793067"/>
          </a:xfrm>
        </p:spPr>
        <p:txBody>
          <a:bodyPr>
            <a:normAutofit/>
          </a:bodyPr>
          <a:lstStyle/>
          <a:p>
            <a:pPr marL="0" indent="0">
              <a:lnSpc>
                <a:spcPct val="90000"/>
              </a:lnSpc>
              <a:buNone/>
            </a:pPr>
            <a:r>
              <a:rPr lang="en-US" b="1" dirty="0">
                <a:highlight>
                  <a:srgbClr val="FFFF00"/>
                </a:highlight>
              </a:rPr>
              <a:t>IN ADDITION TO</a:t>
            </a:r>
            <a:r>
              <a:rPr lang="en-US" dirty="0"/>
              <a:t> conducting practice games or north vs south during the beginning or end of the season, the teams who do not play premier format must be encouraged to do so. This will allow them to get their feet wet and know what it takes in terms of money and logistics to play T40, before they take the final plunge.</a:t>
            </a:r>
          </a:p>
        </p:txBody>
      </p:sp>
    </p:spTree>
    <p:extLst>
      <p:ext uri="{BB962C8B-B14F-4D97-AF65-F5344CB8AC3E}">
        <p14:creationId xmlns:p14="http://schemas.microsoft.com/office/powerpoint/2010/main" val="2259016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BEBA8EAE-BF5A-486C-A8C5-ECC9F3942E4B}">
                <a14:imgProps xmlns:a14="http://schemas.microsoft.com/office/drawing/2010/main">
                  <a14:imgLayer r:embed="rId4">
                    <a14:imgEffect>
                      <a14:sharpenSoften amount="29000"/>
                    </a14:imgEffect>
                    <a14:imgEffect>
                      <a14:brightnessContrast contrast="-29000"/>
                    </a14:imgEffect>
                  </a14:imgLayer>
                </a14:imgProps>
              </a:ext>
              <a:ext uri="{28A0092B-C50C-407E-A947-70E740481C1C}">
                <a14:useLocalDpi xmlns:a14="http://schemas.microsoft.com/office/drawing/2010/main" val="0"/>
              </a:ext>
            </a:extLst>
          </a:blip>
          <a:srcRect/>
          <a:stretch/>
        </p:blipFill>
        <p:spPr>
          <a:xfrm>
            <a:off x="8785907" y="2535331"/>
            <a:ext cx="2717116" cy="2717116"/>
          </a:xfrm>
          <a:prstGeom prst="roundRect">
            <a:avLst>
              <a:gd name="adj" fmla="val 4380"/>
            </a:avLst>
          </a:prstGeom>
          <a:solidFill>
            <a:schemeClr val="bg2">
              <a:lumMod val="90000"/>
              <a:alpha val="35000"/>
            </a:schemeClr>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p:cNvSpPr>
            <a:spLocks noGrp="1"/>
          </p:cNvSpPr>
          <p:nvPr>
            <p:ph type="title"/>
          </p:nvPr>
        </p:nvSpPr>
        <p:spPr>
          <a:xfrm>
            <a:off x="1484311" y="685800"/>
            <a:ext cx="10018713" cy="1185333"/>
          </a:xfrm>
        </p:spPr>
        <p:txBody>
          <a:bodyPr>
            <a:normAutofit/>
          </a:bodyPr>
          <a:lstStyle/>
          <a:p>
            <a:pPr algn="l">
              <a:lnSpc>
                <a:spcPct val="90000"/>
              </a:lnSpc>
            </a:pPr>
            <a:r>
              <a:rPr lang="en-US" sz="3700" b="1" dirty="0">
                <a:latin typeface="Franklin Gothic Book" panose="020B0503020102020204" pitchFamily="34" charset="0"/>
              </a:rPr>
              <a:t>BCC / CCB – Player transfer - </a:t>
            </a:r>
            <a:r>
              <a:rPr lang="en-US" sz="3700" b="1" dirty="0">
                <a:highlight>
                  <a:srgbClr val="FF0000"/>
                </a:highlight>
                <a:latin typeface="Franklin Gothic Book" panose="020B0503020102020204" pitchFamily="34" charset="0"/>
              </a:rPr>
              <a:t>FAILED</a:t>
            </a:r>
            <a:br>
              <a:rPr lang="en-US" sz="3700" b="1" dirty="0">
                <a:latin typeface="Franklin Gothic Book" panose="020B0503020102020204" pitchFamily="34" charset="0"/>
              </a:rPr>
            </a:br>
            <a:r>
              <a:rPr lang="en-US" sz="3700" b="1" dirty="0">
                <a:latin typeface="Franklin Gothic Book" panose="020B0503020102020204" pitchFamily="34" charset="0"/>
              </a:rPr>
              <a:t>(CCL Constitution – 2.5,2.6)</a:t>
            </a:r>
          </a:p>
        </p:txBody>
      </p:sp>
      <p:sp>
        <p:nvSpPr>
          <p:cNvPr id="3" name="Content Placeholder 2"/>
          <p:cNvSpPr>
            <a:spLocks noGrp="1"/>
          </p:cNvSpPr>
          <p:nvPr>
            <p:ph idx="1"/>
          </p:nvPr>
        </p:nvSpPr>
        <p:spPr>
          <a:xfrm>
            <a:off x="1484311" y="1998133"/>
            <a:ext cx="6855356" cy="3793067"/>
          </a:xfrm>
        </p:spPr>
        <p:txBody>
          <a:bodyPr>
            <a:normAutofit fontScale="92500"/>
          </a:bodyPr>
          <a:lstStyle/>
          <a:p>
            <a:pPr marL="0" indent="0">
              <a:lnSpc>
                <a:spcPct val="90000"/>
              </a:lnSpc>
              <a:buNone/>
            </a:pPr>
            <a:endParaRPr lang="en-US" b="1" dirty="0"/>
          </a:p>
          <a:p>
            <a:pPr marL="0" indent="0">
              <a:lnSpc>
                <a:spcPct val="90000"/>
              </a:lnSpc>
              <a:buNone/>
            </a:pPr>
            <a:r>
              <a:rPr lang="en-US" b="1" dirty="0"/>
              <a:t>BCC</a:t>
            </a:r>
            <a:r>
              <a:rPr lang="en-US" dirty="0"/>
              <a:t>:</a:t>
            </a:r>
          </a:p>
          <a:p>
            <a:pPr marL="0" indent="0">
              <a:lnSpc>
                <a:spcPct val="90000"/>
              </a:lnSpc>
              <a:buNone/>
            </a:pPr>
            <a:r>
              <a:rPr lang="en-US" dirty="0"/>
              <a:t>Clubs with two teams may be allowed to move a maximum of 3 players between the teams before they play 50% of their league games.</a:t>
            </a:r>
          </a:p>
          <a:p>
            <a:pPr marL="0" indent="0">
              <a:lnSpc>
                <a:spcPct val="90000"/>
              </a:lnSpc>
              <a:buNone/>
            </a:pPr>
            <a:endParaRPr lang="en-US" dirty="0"/>
          </a:p>
          <a:p>
            <a:pPr marL="0" indent="0">
              <a:lnSpc>
                <a:spcPct val="90000"/>
              </a:lnSpc>
              <a:buNone/>
            </a:pPr>
            <a:r>
              <a:rPr lang="en-US" b="1" dirty="0"/>
              <a:t>CCB</a:t>
            </a:r>
            <a:r>
              <a:rPr lang="en-US" dirty="0"/>
              <a:t>:</a:t>
            </a:r>
          </a:p>
          <a:p>
            <a:pPr marL="0" indent="0">
              <a:lnSpc>
                <a:spcPct val="90000"/>
              </a:lnSpc>
              <a:buNone/>
            </a:pPr>
            <a:r>
              <a:rPr lang="en-US" dirty="0"/>
              <a:t>Every team can exchange a maximum of 3 players before the transfer date which can be decided by LMC or EC.</a:t>
            </a:r>
          </a:p>
          <a:p>
            <a:pPr marL="0" indent="0">
              <a:lnSpc>
                <a:spcPct val="90000"/>
              </a:lnSpc>
              <a:buNone/>
            </a:pPr>
            <a:endParaRPr lang="en-US" b="1" dirty="0"/>
          </a:p>
        </p:txBody>
      </p:sp>
    </p:spTree>
    <p:extLst>
      <p:ext uri="{BB962C8B-B14F-4D97-AF65-F5344CB8AC3E}">
        <p14:creationId xmlns:p14="http://schemas.microsoft.com/office/powerpoint/2010/main" val="930307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BEBA8EAE-BF5A-486C-A8C5-ECC9F3942E4B}">
                <a14:imgProps xmlns:a14="http://schemas.microsoft.com/office/drawing/2010/main">
                  <a14:imgLayer r:embed="rId4">
                    <a14:imgEffect>
                      <a14:sharpenSoften amount="29000"/>
                    </a14:imgEffect>
                    <a14:imgEffect>
                      <a14:brightnessContrast contrast="-29000"/>
                    </a14:imgEffect>
                  </a14:imgLayer>
                </a14:imgProps>
              </a:ext>
              <a:ext uri="{28A0092B-C50C-407E-A947-70E740481C1C}">
                <a14:useLocalDpi xmlns:a14="http://schemas.microsoft.com/office/drawing/2010/main" val="0"/>
              </a:ext>
            </a:extLst>
          </a:blip>
          <a:srcRect/>
          <a:stretch/>
        </p:blipFill>
        <p:spPr>
          <a:xfrm>
            <a:off x="8785907" y="2535331"/>
            <a:ext cx="2717116" cy="2717116"/>
          </a:xfrm>
          <a:prstGeom prst="roundRect">
            <a:avLst>
              <a:gd name="adj" fmla="val 4380"/>
            </a:avLst>
          </a:prstGeom>
          <a:solidFill>
            <a:schemeClr val="bg2">
              <a:lumMod val="90000"/>
              <a:alpha val="35000"/>
            </a:schemeClr>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p:cNvSpPr>
            <a:spLocks noGrp="1"/>
          </p:cNvSpPr>
          <p:nvPr>
            <p:ph type="title"/>
          </p:nvPr>
        </p:nvSpPr>
        <p:spPr>
          <a:xfrm>
            <a:off x="1484311" y="685800"/>
            <a:ext cx="10018713" cy="1185333"/>
          </a:xfrm>
        </p:spPr>
        <p:txBody>
          <a:bodyPr>
            <a:normAutofit/>
          </a:bodyPr>
          <a:lstStyle/>
          <a:p>
            <a:pPr algn="l">
              <a:lnSpc>
                <a:spcPct val="90000"/>
              </a:lnSpc>
            </a:pPr>
            <a:r>
              <a:rPr lang="en-US" sz="3700" b="1" dirty="0">
                <a:latin typeface="Franklin Gothic Book" panose="020B0503020102020204" pitchFamily="34" charset="0"/>
              </a:rPr>
              <a:t>BCC / CCB / LCC – RMSG Format – </a:t>
            </a:r>
            <a:r>
              <a:rPr lang="en-US" sz="3700" b="1" dirty="0">
                <a:highlight>
                  <a:srgbClr val="FFFF00"/>
                </a:highlight>
                <a:latin typeface="Franklin Gothic Book" panose="020B0503020102020204" pitchFamily="34" charset="0"/>
              </a:rPr>
              <a:t>SEE COMMENTS</a:t>
            </a:r>
          </a:p>
        </p:txBody>
      </p:sp>
      <p:sp>
        <p:nvSpPr>
          <p:cNvPr id="3" name="Content Placeholder 2"/>
          <p:cNvSpPr>
            <a:spLocks noGrp="1"/>
          </p:cNvSpPr>
          <p:nvPr>
            <p:ph idx="1"/>
          </p:nvPr>
        </p:nvSpPr>
        <p:spPr>
          <a:xfrm>
            <a:off x="1484311" y="1998133"/>
            <a:ext cx="6855356" cy="3793067"/>
          </a:xfrm>
        </p:spPr>
        <p:txBody>
          <a:bodyPr>
            <a:normAutofit fontScale="62500" lnSpcReduction="20000"/>
          </a:bodyPr>
          <a:lstStyle/>
          <a:p>
            <a:pPr marL="0" indent="0">
              <a:lnSpc>
                <a:spcPct val="90000"/>
              </a:lnSpc>
              <a:buNone/>
            </a:pPr>
            <a:r>
              <a:rPr lang="en-US" b="1" dirty="0"/>
              <a:t>BCC</a:t>
            </a:r>
            <a:r>
              <a:rPr lang="en-US" dirty="0"/>
              <a:t>:</a:t>
            </a:r>
          </a:p>
          <a:p>
            <a:pPr marL="0" indent="0">
              <a:lnSpc>
                <a:spcPct val="90000"/>
              </a:lnSpc>
              <a:buNone/>
            </a:pPr>
            <a:r>
              <a:rPr lang="en-US" dirty="0"/>
              <a:t>RMSG to bring back auction process. 5 players can be core from each club but rest must be procured via auction process to allow players to mingle and learn from other clubs.</a:t>
            </a:r>
          </a:p>
          <a:p>
            <a:pPr marL="0" indent="0">
              <a:lnSpc>
                <a:spcPct val="90000"/>
              </a:lnSpc>
              <a:buNone/>
            </a:pPr>
            <a:endParaRPr lang="en-US" dirty="0"/>
          </a:p>
          <a:p>
            <a:pPr marL="0" indent="0">
              <a:lnSpc>
                <a:spcPct val="90000"/>
              </a:lnSpc>
              <a:buNone/>
            </a:pPr>
            <a:r>
              <a:rPr lang="en-US" b="1" dirty="0"/>
              <a:t>CCB</a:t>
            </a:r>
            <a:r>
              <a:rPr lang="en-US" dirty="0"/>
              <a:t>:</a:t>
            </a:r>
          </a:p>
          <a:p>
            <a:pPr marL="0" indent="0">
              <a:lnSpc>
                <a:spcPct val="90000"/>
              </a:lnSpc>
              <a:buNone/>
            </a:pPr>
            <a:r>
              <a:rPr lang="en-US" dirty="0"/>
              <a:t>Each team will nominate minimum of 6 players to play in the tournament. All nominated players will be in draft and the captains will picked by the EC.</a:t>
            </a:r>
          </a:p>
          <a:p>
            <a:pPr marL="0" indent="0">
              <a:lnSpc>
                <a:spcPct val="90000"/>
              </a:lnSpc>
              <a:buNone/>
            </a:pPr>
            <a:r>
              <a:rPr lang="en-US" dirty="0"/>
              <a:t>Rules and regulations of the tournament will be decided by the EC to make the tournament interesting and more competitive also by giving equal and fair chances to all players.</a:t>
            </a:r>
          </a:p>
          <a:p>
            <a:pPr marL="0" indent="0">
              <a:lnSpc>
                <a:spcPct val="90000"/>
              </a:lnSpc>
              <a:buNone/>
            </a:pPr>
            <a:r>
              <a:rPr lang="en-US" dirty="0"/>
              <a:t>Each team will still be required to pay the RMSG fees.</a:t>
            </a:r>
          </a:p>
          <a:p>
            <a:pPr marL="0" indent="0">
              <a:lnSpc>
                <a:spcPct val="90000"/>
              </a:lnSpc>
              <a:buNone/>
            </a:pPr>
            <a:endParaRPr lang="en-US" dirty="0"/>
          </a:p>
          <a:p>
            <a:pPr marL="0" indent="0">
              <a:lnSpc>
                <a:spcPct val="90000"/>
              </a:lnSpc>
              <a:buNone/>
            </a:pPr>
            <a:r>
              <a:rPr lang="en-US" dirty="0"/>
              <a:t>LCC:</a:t>
            </a:r>
          </a:p>
          <a:p>
            <a:pPr marL="0" indent="0">
              <a:lnSpc>
                <a:spcPct val="90000"/>
              </a:lnSpc>
              <a:buNone/>
            </a:pPr>
            <a:r>
              <a:rPr lang="en-US" dirty="0"/>
              <a:t>We cannot lose two weeks for RMSG in the middle of the season when the weather is perfect to play cricket. It should be completed in one week.</a:t>
            </a:r>
          </a:p>
        </p:txBody>
      </p:sp>
    </p:spTree>
    <p:extLst>
      <p:ext uri="{BB962C8B-B14F-4D97-AF65-F5344CB8AC3E}">
        <p14:creationId xmlns:p14="http://schemas.microsoft.com/office/powerpoint/2010/main" val="601982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BEBA8EAE-BF5A-486C-A8C5-ECC9F3942E4B}">
                <a14:imgProps xmlns:a14="http://schemas.microsoft.com/office/drawing/2010/main">
                  <a14:imgLayer r:embed="rId4">
                    <a14:imgEffect>
                      <a14:sharpenSoften amount="29000"/>
                    </a14:imgEffect>
                    <a14:imgEffect>
                      <a14:brightnessContrast contrast="-29000"/>
                    </a14:imgEffect>
                  </a14:imgLayer>
                </a14:imgProps>
              </a:ext>
              <a:ext uri="{28A0092B-C50C-407E-A947-70E740481C1C}">
                <a14:useLocalDpi xmlns:a14="http://schemas.microsoft.com/office/drawing/2010/main" val="0"/>
              </a:ext>
            </a:extLst>
          </a:blip>
          <a:srcRect/>
          <a:stretch/>
        </p:blipFill>
        <p:spPr>
          <a:xfrm>
            <a:off x="8785907" y="2535331"/>
            <a:ext cx="2717116" cy="2717116"/>
          </a:xfrm>
          <a:prstGeom prst="roundRect">
            <a:avLst>
              <a:gd name="adj" fmla="val 4380"/>
            </a:avLst>
          </a:prstGeom>
          <a:solidFill>
            <a:schemeClr val="bg2">
              <a:lumMod val="90000"/>
              <a:alpha val="35000"/>
            </a:schemeClr>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p:cNvSpPr>
            <a:spLocks noGrp="1"/>
          </p:cNvSpPr>
          <p:nvPr>
            <p:ph type="title"/>
          </p:nvPr>
        </p:nvSpPr>
        <p:spPr>
          <a:xfrm>
            <a:off x="1484311" y="685800"/>
            <a:ext cx="10018713" cy="1185333"/>
          </a:xfrm>
        </p:spPr>
        <p:txBody>
          <a:bodyPr>
            <a:normAutofit/>
          </a:bodyPr>
          <a:lstStyle/>
          <a:p>
            <a:pPr algn="l">
              <a:lnSpc>
                <a:spcPct val="90000"/>
              </a:lnSpc>
            </a:pPr>
            <a:r>
              <a:rPr lang="en-US" sz="3700" b="1" dirty="0">
                <a:latin typeface="Franklin Gothic Book" panose="020B0503020102020204" pitchFamily="34" charset="0"/>
              </a:rPr>
              <a:t>BCC – Disciplinary Process - </a:t>
            </a:r>
            <a:r>
              <a:rPr lang="en-US" sz="3700" b="1" dirty="0">
                <a:highlight>
                  <a:srgbClr val="00FF00"/>
                </a:highlight>
                <a:latin typeface="Franklin Gothic Book" panose="020B0503020102020204" pitchFamily="34" charset="0"/>
              </a:rPr>
              <a:t>PASS</a:t>
            </a:r>
            <a:br>
              <a:rPr lang="en-US" sz="3700" b="1" dirty="0">
                <a:latin typeface="Franklin Gothic Book" panose="020B0503020102020204" pitchFamily="34" charset="0"/>
              </a:rPr>
            </a:br>
            <a:r>
              <a:rPr lang="en-US" sz="3700" b="1" dirty="0">
                <a:latin typeface="Franklin Gothic Book" panose="020B0503020102020204" pitchFamily="34" charset="0"/>
              </a:rPr>
              <a:t>(General rules 2.1)</a:t>
            </a:r>
          </a:p>
        </p:txBody>
      </p:sp>
      <p:sp>
        <p:nvSpPr>
          <p:cNvPr id="3" name="Content Placeholder 2"/>
          <p:cNvSpPr>
            <a:spLocks noGrp="1"/>
          </p:cNvSpPr>
          <p:nvPr>
            <p:ph idx="1"/>
          </p:nvPr>
        </p:nvSpPr>
        <p:spPr>
          <a:xfrm>
            <a:off x="1484311" y="1998133"/>
            <a:ext cx="6855356" cy="3793067"/>
          </a:xfrm>
        </p:spPr>
        <p:txBody>
          <a:bodyPr>
            <a:normAutofit/>
          </a:bodyPr>
          <a:lstStyle/>
          <a:p>
            <a:pPr marL="0" indent="0">
              <a:lnSpc>
                <a:spcPct val="90000"/>
              </a:lnSpc>
              <a:buNone/>
            </a:pPr>
            <a:r>
              <a:rPr lang="en-US" dirty="0"/>
              <a:t>Umpires reporting a player/incident to CACU and the subsequent penalty imposed on the player must involve the input from the player and not just the umpire’s report.</a:t>
            </a:r>
          </a:p>
        </p:txBody>
      </p:sp>
    </p:spTree>
    <p:extLst>
      <p:ext uri="{BB962C8B-B14F-4D97-AF65-F5344CB8AC3E}">
        <p14:creationId xmlns:p14="http://schemas.microsoft.com/office/powerpoint/2010/main" val="889883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BEBA8EAE-BF5A-486C-A8C5-ECC9F3942E4B}">
                <a14:imgProps xmlns:a14="http://schemas.microsoft.com/office/drawing/2010/main">
                  <a14:imgLayer r:embed="rId4">
                    <a14:imgEffect>
                      <a14:sharpenSoften amount="29000"/>
                    </a14:imgEffect>
                    <a14:imgEffect>
                      <a14:brightnessContrast contrast="-29000"/>
                    </a14:imgEffect>
                  </a14:imgLayer>
                </a14:imgProps>
              </a:ext>
              <a:ext uri="{28A0092B-C50C-407E-A947-70E740481C1C}">
                <a14:useLocalDpi xmlns:a14="http://schemas.microsoft.com/office/drawing/2010/main" val="0"/>
              </a:ext>
            </a:extLst>
          </a:blip>
          <a:srcRect/>
          <a:stretch/>
        </p:blipFill>
        <p:spPr>
          <a:xfrm>
            <a:off x="8785907" y="2535331"/>
            <a:ext cx="2717116" cy="2717116"/>
          </a:xfrm>
          <a:prstGeom prst="roundRect">
            <a:avLst>
              <a:gd name="adj" fmla="val 4380"/>
            </a:avLst>
          </a:prstGeom>
          <a:solidFill>
            <a:schemeClr val="bg2">
              <a:lumMod val="90000"/>
              <a:alpha val="35000"/>
            </a:schemeClr>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p:cNvSpPr>
            <a:spLocks noGrp="1"/>
          </p:cNvSpPr>
          <p:nvPr>
            <p:ph type="title"/>
          </p:nvPr>
        </p:nvSpPr>
        <p:spPr>
          <a:xfrm>
            <a:off x="1484311" y="685800"/>
            <a:ext cx="10018713" cy="1185333"/>
          </a:xfrm>
        </p:spPr>
        <p:txBody>
          <a:bodyPr>
            <a:normAutofit/>
          </a:bodyPr>
          <a:lstStyle/>
          <a:p>
            <a:pPr algn="l">
              <a:lnSpc>
                <a:spcPct val="90000"/>
              </a:lnSpc>
            </a:pPr>
            <a:r>
              <a:rPr lang="en-US" sz="3700" b="1" dirty="0">
                <a:latin typeface="Franklin Gothic Book" panose="020B0503020102020204" pitchFamily="34" charset="0"/>
              </a:rPr>
              <a:t>CCB – Ball change for P40 - </a:t>
            </a:r>
            <a:r>
              <a:rPr lang="en-US" sz="3700" b="1" dirty="0">
                <a:highlight>
                  <a:srgbClr val="00FF00"/>
                </a:highlight>
                <a:latin typeface="Franklin Gothic Book" panose="020B0503020102020204" pitchFamily="34" charset="0"/>
              </a:rPr>
              <a:t>DEFERRED TO LMC</a:t>
            </a:r>
            <a:br>
              <a:rPr lang="en-US" sz="3700" b="1" dirty="0">
                <a:latin typeface="Franklin Gothic Book" panose="020B0503020102020204" pitchFamily="34" charset="0"/>
              </a:rPr>
            </a:br>
            <a:r>
              <a:rPr lang="en-US" sz="3700" b="1" dirty="0">
                <a:latin typeface="Franklin Gothic Book" panose="020B0503020102020204" pitchFamily="34" charset="0"/>
              </a:rPr>
              <a:t>(Game Rules 2.4) </a:t>
            </a:r>
          </a:p>
        </p:txBody>
      </p:sp>
      <p:sp>
        <p:nvSpPr>
          <p:cNvPr id="3" name="Content Placeholder 2"/>
          <p:cNvSpPr>
            <a:spLocks noGrp="1"/>
          </p:cNvSpPr>
          <p:nvPr>
            <p:ph idx="1"/>
          </p:nvPr>
        </p:nvSpPr>
        <p:spPr>
          <a:xfrm>
            <a:off x="1484311" y="1998133"/>
            <a:ext cx="6855356" cy="3793067"/>
          </a:xfrm>
        </p:spPr>
        <p:txBody>
          <a:bodyPr>
            <a:normAutofit/>
          </a:bodyPr>
          <a:lstStyle/>
          <a:p>
            <a:pPr marL="0" indent="0">
              <a:lnSpc>
                <a:spcPct val="90000"/>
              </a:lnSpc>
              <a:buNone/>
            </a:pPr>
            <a:r>
              <a:rPr lang="en-US" dirty="0"/>
              <a:t>P40 to use 4 piece ball (White or Red). 2 new balls, one from each end cab be used if price allows. This would allow the ball to hold its shine and seam.</a:t>
            </a:r>
          </a:p>
        </p:txBody>
      </p:sp>
    </p:spTree>
    <p:extLst>
      <p:ext uri="{BB962C8B-B14F-4D97-AF65-F5344CB8AC3E}">
        <p14:creationId xmlns:p14="http://schemas.microsoft.com/office/powerpoint/2010/main" val="3477156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BEBA8EAE-BF5A-486C-A8C5-ECC9F3942E4B}">
                <a14:imgProps xmlns:a14="http://schemas.microsoft.com/office/drawing/2010/main">
                  <a14:imgLayer r:embed="rId4">
                    <a14:imgEffect>
                      <a14:sharpenSoften amount="29000"/>
                    </a14:imgEffect>
                    <a14:imgEffect>
                      <a14:brightnessContrast contrast="-29000"/>
                    </a14:imgEffect>
                  </a14:imgLayer>
                </a14:imgProps>
              </a:ext>
              <a:ext uri="{28A0092B-C50C-407E-A947-70E740481C1C}">
                <a14:useLocalDpi xmlns:a14="http://schemas.microsoft.com/office/drawing/2010/main" val="0"/>
              </a:ext>
            </a:extLst>
          </a:blip>
          <a:srcRect/>
          <a:stretch/>
        </p:blipFill>
        <p:spPr>
          <a:xfrm>
            <a:off x="8785907" y="2535331"/>
            <a:ext cx="2717116" cy="2717116"/>
          </a:xfrm>
          <a:prstGeom prst="roundRect">
            <a:avLst>
              <a:gd name="adj" fmla="val 4380"/>
            </a:avLst>
          </a:prstGeom>
          <a:solidFill>
            <a:schemeClr val="bg2">
              <a:lumMod val="90000"/>
              <a:alpha val="35000"/>
            </a:schemeClr>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 name="Title 1"/>
          <p:cNvSpPr>
            <a:spLocks noGrp="1"/>
          </p:cNvSpPr>
          <p:nvPr>
            <p:ph type="title"/>
          </p:nvPr>
        </p:nvSpPr>
        <p:spPr>
          <a:xfrm>
            <a:off x="1484311" y="685800"/>
            <a:ext cx="10018713" cy="1185333"/>
          </a:xfrm>
        </p:spPr>
        <p:txBody>
          <a:bodyPr>
            <a:normAutofit/>
          </a:bodyPr>
          <a:lstStyle/>
          <a:p>
            <a:pPr algn="l">
              <a:lnSpc>
                <a:spcPct val="90000"/>
              </a:lnSpc>
            </a:pPr>
            <a:r>
              <a:rPr lang="en-US" sz="3700" b="1" dirty="0">
                <a:latin typeface="Franklin Gothic Book" panose="020B0503020102020204" pitchFamily="34" charset="0"/>
              </a:rPr>
              <a:t>CCB – </a:t>
            </a:r>
            <a:r>
              <a:rPr lang="en-US" sz="3600" b="1" dirty="0"/>
              <a:t>Individual Performance Awards - </a:t>
            </a:r>
            <a:r>
              <a:rPr lang="en-US" sz="3700" b="1" dirty="0">
                <a:highlight>
                  <a:srgbClr val="00FF00"/>
                </a:highlight>
                <a:latin typeface="Franklin Gothic Book" panose="020B0503020102020204" pitchFamily="34" charset="0"/>
              </a:rPr>
              <a:t>DEFERRED TO LMC</a:t>
            </a:r>
          </a:p>
        </p:txBody>
      </p:sp>
      <p:sp>
        <p:nvSpPr>
          <p:cNvPr id="3" name="Content Placeholder 2"/>
          <p:cNvSpPr>
            <a:spLocks noGrp="1"/>
          </p:cNvSpPr>
          <p:nvPr>
            <p:ph idx="1"/>
          </p:nvPr>
        </p:nvSpPr>
        <p:spPr>
          <a:xfrm>
            <a:off x="1484311" y="1998133"/>
            <a:ext cx="6855356" cy="3793067"/>
          </a:xfrm>
        </p:spPr>
        <p:txBody>
          <a:bodyPr>
            <a:normAutofit fontScale="85000" lnSpcReduction="20000"/>
          </a:bodyPr>
          <a:lstStyle/>
          <a:p>
            <a:r>
              <a:rPr lang="en-US" dirty="0"/>
              <a:t>Change  the way how individual trophies are given out. Consider the performance only till playoffs. Team which don't make the playoffs have an advantage of playing against weaker teams. There is an undue advantage for the top teams. </a:t>
            </a:r>
          </a:p>
          <a:p>
            <a:r>
              <a:rPr lang="en-US" dirty="0"/>
              <a:t>Make changes to the way how weight is assigned for individual performance. Weight/points should be given to how the players were performed during the entire season and not by couple of innings. </a:t>
            </a:r>
          </a:p>
          <a:p>
            <a:r>
              <a:rPr lang="en-US" dirty="0"/>
              <a:t>Hand out highest scores per format, don't combine T20 and P40. </a:t>
            </a:r>
          </a:p>
          <a:p>
            <a:r>
              <a:rPr lang="en-US" dirty="0"/>
              <a:t>Have an award for bowler if he takes a hattrick. Current rules doesn't allow an award for that. </a:t>
            </a:r>
          </a:p>
        </p:txBody>
      </p:sp>
    </p:spTree>
    <p:extLst>
      <p:ext uri="{BB962C8B-B14F-4D97-AF65-F5344CB8AC3E}">
        <p14:creationId xmlns:p14="http://schemas.microsoft.com/office/powerpoint/2010/main" val="33018992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3844</TotalTime>
  <Words>3922</Words>
  <Application>Microsoft Office PowerPoint</Application>
  <PresentationFormat>Widescreen</PresentationFormat>
  <Paragraphs>374</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Corbel</vt:lpstr>
      <vt:lpstr>Franklin Gothic Book</vt:lpstr>
      <vt:lpstr>Parallax</vt:lpstr>
      <vt:lpstr>ABQCC – Promote Cricket in Albuquerque - FAIL</vt:lpstr>
      <vt:lpstr>BCC /FCCC– Game delay Penalties - FAIL  (Game Rules)</vt:lpstr>
      <vt:lpstr>CSCC– Game time management - PASS (Game Rules)</vt:lpstr>
      <vt:lpstr>BCC - Practice games / North vs South All Star - PASS (GAME RULES 3 Fixture Format, Timings, Reporting)</vt:lpstr>
      <vt:lpstr>BCC / CCB – Player transfer - FAILED (CCL Constitution – 2.5,2.6)</vt:lpstr>
      <vt:lpstr>BCC / CCB / LCC – RMSG Format – SEE COMMENTS</vt:lpstr>
      <vt:lpstr>BCC – Disciplinary Process - PASS (General rules 2.1)</vt:lpstr>
      <vt:lpstr>CCB – Ball change for P40 - DEFERRED TO LMC (Game Rules 2.4) </vt:lpstr>
      <vt:lpstr>CCB – Individual Performance Awards - DEFERRED TO LMC</vt:lpstr>
      <vt:lpstr>CCB / CCCC / LCC– Bouncers - PASS (Game Rules 6.2)</vt:lpstr>
      <vt:lpstr>CSCC– Bouncers - FAIL (Game Rules # 6.2)</vt:lpstr>
      <vt:lpstr>CCB /CCCC– New player – SEE COMMENTS</vt:lpstr>
      <vt:lpstr>CCB – Reset Disciplinary Charges - PASS (General Rules 2)</vt:lpstr>
      <vt:lpstr>CCB – Captains X1 vs President X1 - PASS (GAME RULES 3 Fixture Format, Timings, Reporting)</vt:lpstr>
      <vt:lpstr>CCCC – Change to T20 tournament format - FAIL (GAME RULES 3 Fixture Format, Timings, Reporting)</vt:lpstr>
      <vt:lpstr>CSCC– Umpiring - PASS</vt:lpstr>
      <vt:lpstr>CSCC– Mandate game recording - FAIL (General Rules)</vt:lpstr>
      <vt:lpstr>CSCC–Balls Replacement - PASS (Game Rules)</vt:lpstr>
      <vt:lpstr>FCCC / LCC – Chucking - PASS (Game rules)</vt:lpstr>
      <vt:lpstr>RCC – Weather rule clarity - DEFERRED TO LMC (Game Rules # 5)</vt:lpstr>
      <vt:lpstr>RCC – Dress code - DEFERRED TO LMC (Game Rules #1.1)</vt:lpstr>
      <vt:lpstr>RCC – T20 format change - DEFERRED TO LMC (General Rules)</vt:lpstr>
      <vt:lpstr>EC(Satya) – Cricket Carnival - PASS</vt:lpstr>
      <vt:lpstr>EC(Satya) – Club Tasks &amp; Initiative – NO ACTION</vt:lpstr>
      <vt:lpstr>LCC– Promote sportsmanship - PASS (Game Rules)</vt:lpstr>
      <vt:lpstr>LCC– Mandate scoreboard - PASS (Game Rules)</vt:lpstr>
      <vt:lpstr>LCC– Mandate online scoring in Chauka (Game Rules # 2.4) - PASS</vt:lpstr>
      <vt:lpstr>LCC– Game Start Time - PASS  (Game Rules #4)</vt:lpstr>
      <vt:lpstr>LCC– P40 Ball change – DEFERRED TO LMC (GAME RULES 3 Fixture Format, Timings, Reporting)</vt:lpstr>
      <vt:lpstr>LCC– Extend CCL Officers Tenure - PASS (Constitution Change)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COLORADO CRICKET LEAGUE</dc:title>
  <dc:creator>Talatoti, Ratna</dc:creator>
  <cp:lastModifiedBy>Rathod, Rajesh</cp:lastModifiedBy>
  <cp:revision>439</cp:revision>
  <dcterms:created xsi:type="dcterms:W3CDTF">2016-12-07T01:38:31Z</dcterms:created>
  <dcterms:modified xsi:type="dcterms:W3CDTF">2017-11-22T04:37:27Z</dcterms:modified>
</cp:coreProperties>
</file>