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72" r:id="rId1"/>
  </p:sldMasterIdLst>
  <p:sldIdLst>
    <p:sldId id="257" r:id="rId2"/>
    <p:sldId id="279" r:id="rId3"/>
    <p:sldId id="276" r:id="rId4"/>
    <p:sldId id="259" r:id="rId5"/>
    <p:sldId id="261" r:id="rId6"/>
    <p:sldId id="274" r:id="rId7"/>
    <p:sldId id="296"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8E24BFC-211F-4A8E-AB64-A22AA4E93932}" v="8" dt="2022-12-25T08:31:49.60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4" d="100"/>
          <a:sy n="74" d="100"/>
        </p:scale>
        <p:origin x="1013" y="58"/>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923F103-BC34-4FE4-A40E-EDDEECFDA5D0}" type="datetimeFigureOut">
              <a:rPr lang="en-US" smtClean="0"/>
              <a:pPr/>
              <a:t>12/25/2022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2615276869"/>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smtClean="0"/>
              <a:t>12/25/2022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369013797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FF16868-8199-4C2C-A5B1-63AEE139F88E}" type="datetimeFigureOut">
              <a:rPr lang="en-US" smtClean="0"/>
              <a:t>12/25/2022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1489908795"/>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AD9FF7F-6988-44CC-821B-644E70CD2F73}" type="datetimeFigureOut">
              <a:rPr lang="en-US" smtClean="0"/>
              <a:t>12/25/2022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76020199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BE451C3-0FF4-47C4-B829-773ADF60F88C}" type="datetimeFigureOut">
              <a:rPr lang="en-US" smtClean="0"/>
              <a:t>12/25/2022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3219507929"/>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FE86839-B9D8-4651-8783-F325ECE74E65}" type="datetimeFigureOut">
              <a:rPr lang="en-US" smtClean="0"/>
              <a:t>12/25/2022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4298464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FD484F64-32F6-45C5-931F-ADC1662401D0}" type="datetimeFigureOut">
              <a:rPr lang="en-US" smtClean="0"/>
              <a:t>12/25/2022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2215549595"/>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086D93-FCAC-47E0-A2EE-787E62CA814C}" type="datetimeFigureOut">
              <a:rPr lang="en-US" smtClean="0"/>
              <a:t>12/25/2022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1674636163"/>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A879A6-0FD0-4734-A311-86BFCA472E6E}" type="datetimeFigureOut">
              <a:rPr lang="en-US" smtClean="0"/>
              <a:t>12/25/2022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1899451237"/>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smtClean="0"/>
              <a:t>12/25/2022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1921060999"/>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smtClean="0"/>
              <a:t>12/25/2022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2641186223"/>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smtClean="0"/>
              <a:t>12/25/2022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2010343920"/>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smtClean="0"/>
              <a:t>12/25/2022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220798300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smtClean="0"/>
              <a:t>12/25/2022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393008883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smtClean="0"/>
              <a:t>12/25/2022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343191171"/>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smtClean="0"/>
              <a:t>12/25/2022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286584726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smtClean="0"/>
              <a:t>12/25/2022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4224036347"/>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2BE451C3-0FF4-47C4-B829-773ADF60F88C}" type="datetimeFigureOut">
              <a:rPr lang="en-US" smtClean="0"/>
              <a:t>12/25/2022</a:t>
            </a:fld>
            <a:endParaRPr lang="en-US"/>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D57F1E4F-1CFF-5643-939E-217C01CDF565}" type="slidenum">
              <a:rPr lang="en-US" smtClean="0"/>
              <a:pPr/>
              <a:t>‹#›</a:t>
            </a:fld>
            <a:endParaRPr lang="en-US"/>
          </a:p>
        </p:txBody>
      </p:sp>
    </p:spTree>
    <p:extLst>
      <p:ext uri="{BB962C8B-B14F-4D97-AF65-F5344CB8AC3E}">
        <p14:creationId xmlns:p14="http://schemas.microsoft.com/office/powerpoint/2010/main" val="3177714321"/>
      </p:ext>
    </p:extLst>
  </p:cSld>
  <p:clrMap bg1="dk1" tx1="lt1" bg2="dk2" tx2="lt2" accent1="accent1" accent2="accent2" accent3="accent3" accent4="accent4" accent5="accent5" accent6="accent6" hlink="hlink" folHlink="folHlink"/>
  <p:sldLayoutIdLst>
    <p:sldLayoutId id="2147483873" r:id="rId1"/>
    <p:sldLayoutId id="2147483874" r:id="rId2"/>
    <p:sldLayoutId id="2147483875" r:id="rId3"/>
    <p:sldLayoutId id="2147483876" r:id="rId4"/>
    <p:sldLayoutId id="2147483877" r:id="rId5"/>
    <p:sldLayoutId id="2147483878" r:id="rId6"/>
    <p:sldLayoutId id="2147483879" r:id="rId7"/>
    <p:sldLayoutId id="2147483880" r:id="rId8"/>
    <p:sldLayoutId id="2147483881" r:id="rId9"/>
    <p:sldLayoutId id="2147483882" r:id="rId10"/>
    <p:sldLayoutId id="2147483883" r:id="rId11"/>
    <p:sldLayoutId id="2147483884" r:id="rId12"/>
    <p:sldLayoutId id="2147483885" r:id="rId13"/>
    <p:sldLayoutId id="2147483886" r:id="rId14"/>
    <p:sldLayoutId id="2147483887" r:id="rId15"/>
    <p:sldLayoutId id="2147483888" r:id="rId16"/>
    <p:sldLayoutId id="2147483889" r:id="rId17"/>
  </p:sldLayoutIdLst>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hf sldNum="0" hdr="0" ftr="0" dt="0"/>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w3schools.in/data-structures/intro" TargetMode="External"/><Relationship Id="rId2" Type="http://schemas.openxmlformats.org/officeDocument/2006/relationships/hyperlink" Target="https://www.geeksforgeeks.org/learn-data-structures-and-algorithms-dsa-tutorial/?ref=ghm" TargetMode="External"/><Relationship Id="rId1" Type="http://schemas.openxmlformats.org/officeDocument/2006/relationships/slideLayout" Target="../slideLayouts/slideLayout2.xml"/><Relationship Id="rId6" Type="http://schemas.openxmlformats.org/officeDocument/2006/relationships/hyperlink" Target="https://en.wikipedia.org/wiki/Digital_Signature_Algorithm" TargetMode="External"/><Relationship Id="rId5" Type="http://schemas.openxmlformats.org/officeDocument/2006/relationships/hyperlink" Target="https://www.tutorialspoint.com/data_structures_algorithms/index.html" TargetMode="External"/><Relationship Id="rId4" Type="http://schemas.openxmlformats.org/officeDocument/2006/relationships/hyperlink" Target="https://www.programiz.com/dsa"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837D9976-2897-004A-B8BC-E52646E24140}"/>
              </a:ext>
            </a:extLst>
          </p:cNvPr>
          <p:cNvSpPr txBox="1">
            <a:spLocks/>
          </p:cNvSpPr>
          <p:nvPr/>
        </p:nvSpPr>
        <p:spPr bwMode="gray">
          <a:xfrm rot="10800000" flipV="1">
            <a:off x="1708546" y="2562821"/>
            <a:ext cx="9642540" cy="2444756"/>
          </a:xfrm>
          <a:prstGeom prst="rect">
            <a:avLst/>
          </a:prstGeom>
        </p:spPr>
        <p:txBody>
          <a:bodyPr vert="horz" lIns="91440" tIns="45720" rIns="91440" bIns="45720" rtlCol="0" anchor="ctr">
            <a:noAutofit/>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US"/>
          </a:p>
        </p:txBody>
      </p:sp>
      <p:pic>
        <p:nvPicPr>
          <p:cNvPr id="2" name="Picture 3">
            <a:extLst>
              <a:ext uri="{FF2B5EF4-FFF2-40B4-BE49-F238E27FC236}">
                <a16:creationId xmlns:a16="http://schemas.microsoft.com/office/drawing/2014/main" id="{7F90D802-4CAF-F14B-BAC6-06238C513A22}"/>
              </a:ext>
            </a:extLst>
          </p:cNvPr>
          <p:cNvPicPr>
            <a:picLocks noChangeAspect="1"/>
          </p:cNvPicPr>
          <p:nvPr/>
        </p:nvPicPr>
        <p:blipFill>
          <a:blip r:embed="rId2"/>
          <a:stretch>
            <a:fillRect/>
          </a:stretch>
        </p:blipFill>
        <p:spPr>
          <a:xfrm>
            <a:off x="382702" y="472198"/>
            <a:ext cx="1948300" cy="1996153"/>
          </a:xfrm>
          <a:prstGeom prst="rect">
            <a:avLst/>
          </a:prstGeom>
        </p:spPr>
      </p:pic>
      <p:sp>
        <p:nvSpPr>
          <p:cNvPr id="6" name="Subtitle 5">
            <a:extLst>
              <a:ext uri="{FF2B5EF4-FFF2-40B4-BE49-F238E27FC236}">
                <a16:creationId xmlns:a16="http://schemas.microsoft.com/office/drawing/2014/main" id="{C8341350-7FD2-9843-8989-6058C2E09767}"/>
              </a:ext>
            </a:extLst>
          </p:cNvPr>
          <p:cNvSpPr>
            <a:spLocks noGrp="1"/>
          </p:cNvSpPr>
          <p:nvPr>
            <p:ph type="subTitle" idx="4294967295"/>
          </p:nvPr>
        </p:nvSpPr>
        <p:spPr>
          <a:xfrm>
            <a:off x="0" y="3602038"/>
            <a:ext cx="9001125" cy="1655762"/>
          </a:xfrm>
        </p:spPr>
        <p:txBody>
          <a:bodyPr/>
          <a:lstStyle/>
          <a:p>
            <a:pPr marL="0" indent="0">
              <a:buNone/>
            </a:pPr>
            <a:r>
              <a:rPr lang="en-US" dirty="0"/>
              <a:t>                                  </a:t>
            </a:r>
          </a:p>
        </p:txBody>
      </p:sp>
      <p:sp>
        <p:nvSpPr>
          <p:cNvPr id="8" name="TextBox 7">
            <a:extLst>
              <a:ext uri="{FF2B5EF4-FFF2-40B4-BE49-F238E27FC236}">
                <a16:creationId xmlns:a16="http://schemas.microsoft.com/office/drawing/2014/main" id="{1062E22A-887B-1341-BFD7-2790EA406247}"/>
              </a:ext>
            </a:extLst>
          </p:cNvPr>
          <p:cNvSpPr txBox="1"/>
          <p:nvPr/>
        </p:nvSpPr>
        <p:spPr>
          <a:xfrm>
            <a:off x="300303" y="907487"/>
            <a:ext cx="10534845" cy="5693866"/>
          </a:xfrm>
          <a:prstGeom prst="rect">
            <a:avLst/>
          </a:prstGeom>
          <a:noFill/>
        </p:spPr>
        <p:txBody>
          <a:bodyPr wrap="square" rtlCol="0">
            <a:spAutoFit/>
          </a:bodyPr>
          <a:lstStyle/>
          <a:p>
            <a:pPr algn="ctr"/>
            <a:r>
              <a:rPr lang="en-US" sz="2800" dirty="0">
                <a:latin typeface="Algerian" panose="04020705040A02060702" pitchFamily="82" charset="0"/>
              </a:rPr>
              <a:t>                      </a:t>
            </a:r>
            <a:r>
              <a:rPr lang="en-US" sz="2800" b="1" u="sng" dirty="0">
                <a:latin typeface="Algerian" panose="04020705040A02060702" pitchFamily="82" charset="0"/>
              </a:rPr>
              <a:t>GOVERNMENT POLYTECHNIC KHAMGOAN</a:t>
            </a:r>
          </a:p>
          <a:p>
            <a:pPr algn="ctr"/>
            <a:endParaRPr lang="en-US" sz="2400" b="1" dirty="0">
              <a:latin typeface="Algerian" panose="04020705040A02060702" pitchFamily="82" charset="0"/>
            </a:endParaRPr>
          </a:p>
          <a:p>
            <a:pPr algn="ctr"/>
            <a:r>
              <a:rPr lang="en-US" sz="2400" b="1" dirty="0">
                <a:latin typeface="Algerian" panose="04020705040A02060702" pitchFamily="82" charset="0"/>
              </a:rPr>
              <a:t>                            MICROPROJECT OF DSU</a:t>
            </a:r>
          </a:p>
          <a:p>
            <a:pPr algn="ctr"/>
            <a:endParaRPr lang="en-US" sz="2400" b="1" dirty="0">
              <a:latin typeface="Algerian" panose="04020705040A02060702" pitchFamily="82" charset="0"/>
            </a:endParaRPr>
          </a:p>
          <a:p>
            <a:pPr algn="ctr"/>
            <a:r>
              <a:rPr lang="en-US" sz="2400" b="1" dirty="0">
                <a:latin typeface="Algerian" panose="04020705040A02060702" pitchFamily="82" charset="0"/>
              </a:rPr>
              <a:t>                          </a:t>
            </a:r>
            <a:r>
              <a:rPr lang="en-US" sz="2400" b="1" i="1" dirty="0">
                <a:latin typeface="Algerian" panose="04020705040A02060702" pitchFamily="82" charset="0"/>
              </a:rPr>
              <a:t>Guided by- </a:t>
            </a:r>
            <a:r>
              <a:rPr lang="en-US" sz="2400" b="1" i="1" dirty="0" err="1">
                <a:latin typeface="Algerian" panose="04020705040A02060702" pitchFamily="82" charset="0"/>
              </a:rPr>
              <a:t>Prof.N.S.</a:t>
            </a:r>
            <a:r>
              <a:rPr lang="en-US" sz="2400" b="1" i="1" spc="-5" dirty="0" err="1">
                <a:latin typeface="Algerian" panose="04020705040A02060702" pitchFamily="82" charset="0"/>
              </a:rPr>
              <a:t>UDAPUKAR</a:t>
            </a:r>
            <a:endParaRPr lang="en-US" sz="2400" b="1" i="1" dirty="0">
              <a:latin typeface="Algerian" panose="04020705040A02060702" pitchFamily="82" charset="0"/>
            </a:endParaRPr>
          </a:p>
          <a:p>
            <a:pPr algn="ctr"/>
            <a:r>
              <a:rPr lang="en-US" sz="2400" b="1" dirty="0">
                <a:latin typeface="Algerian" panose="04020705040A02060702" pitchFamily="82" charset="0"/>
              </a:rPr>
              <a:t>                               COMPUTER BRANCH</a:t>
            </a:r>
          </a:p>
          <a:p>
            <a:pPr algn="ctr"/>
            <a:r>
              <a:rPr lang="en-US" sz="2400" b="1" dirty="0">
                <a:latin typeface="Algerian" panose="04020705040A02060702" pitchFamily="82" charset="0"/>
              </a:rPr>
              <a:t>                                (2022-2023)</a:t>
            </a:r>
          </a:p>
          <a:p>
            <a:pPr algn="ctr"/>
            <a:r>
              <a:rPr lang="en-US" sz="2400" b="1" dirty="0">
                <a:latin typeface="Algerian" panose="04020705040A02060702" pitchFamily="82" charset="0"/>
              </a:rPr>
              <a:t>             </a:t>
            </a:r>
          </a:p>
          <a:p>
            <a:pPr algn="ctr"/>
            <a:r>
              <a:rPr lang="en-US" sz="2400" b="1" dirty="0">
                <a:latin typeface="Algerian" panose="04020705040A02060702" pitchFamily="82" charset="0"/>
              </a:rPr>
              <a:t>             Topic Of  The Project :- STUDENT ADDMISSION SYSTEM </a:t>
            </a:r>
          </a:p>
          <a:p>
            <a:pPr algn="ctr"/>
            <a:r>
              <a:rPr lang="en-US" sz="2400" b="1" dirty="0">
                <a:latin typeface="Algerian" panose="04020705040A02060702" pitchFamily="82" charset="0"/>
              </a:rPr>
              <a:t>             </a:t>
            </a:r>
          </a:p>
          <a:p>
            <a:r>
              <a:rPr lang="en-US" sz="2400" b="1" dirty="0">
                <a:solidFill>
                  <a:schemeClr val="accent1"/>
                </a:solidFill>
                <a:latin typeface="Algerian" panose="04020705040A02060702" pitchFamily="82" charset="0"/>
              </a:rPr>
              <a:t>       </a:t>
            </a:r>
            <a:r>
              <a:rPr lang="en-US" sz="2400" b="1" dirty="0">
                <a:latin typeface="Algerian" panose="04020705040A02060702" pitchFamily="82" charset="0"/>
              </a:rPr>
              <a:t>PRESENTED By:</a:t>
            </a:r>
          </a:p>
          <a:p>
            <a:pPr algn="l"/>
            <a:endParaRPr lang="en-US" sz="2400" b="1" dirty="0">
              <a:solidFill>
                <a:schemeClr val="accent1"/>
              </a:solidFill>
              <a:latin typeface="Algerian" panose="04020705040A02060702" pitchFamily="82" charset="0"/>
            </a:endParaRPr>
          </a:p>
          <a:p>
            <a:pPr algn="l"/>
            <a:endParaRPr lang="en-US" sz="2400" b="1" dirty="0">
              <a:solidFill>
                <a:schemeClr val="accent1"/>
              </a:solidFill>
              <a:latin typeface="Algerian" panose="04020705040A02060702" pitchFamily="82" charset="0"/>
            </a:endParaRPr>
          </a:p>
          <a:p>
            <a:pPr algn="l"/>
            <a:endParaRPr lang="en-US" sz="2400" b="1" dirty="0">
              <a:solidFill>
                <a:schemeClr val="bg1"/>
              </a:solidFill>
              <a:latin typeface="Algerian" panose="04020705040A02060702" pitchFamily="82" charset="0"/>
            </a:endParaRPr>
          </a:p>
          <a:p>
            <a:pPr algn="l"/>
            <a:r>
              <a:rPr lang="en-US" sz="2400" b="1" dirty="0">
                <a:solidFill>
                  <a:schemeClr val="bg1"/>
                </a:solidFill>
                <a:latin typeface="Algerian" panose="04020705040A02060702" pitchFamily="82" charset="0"/>
              </a:rPr>
              <a:t>                         </a:t>
            </a:r>
            <a:endParaRPr lang="en-US" dirty="0">
              <a:latin typeface="Algerian" panose="04020705040A02060702" pitchFamily="82" charset="0"/>
            </a:endParaRPr>
          </a:p>
        </p:txBody>
      </p:sp>
      <p:pic>
        <p:nvPicPr>
          <p:cNvPr id="11" name="Picture 10">
            <a:extLst>
              <a:ext uri="{FF2B5EF4-FFF2-40B4-BE49-F238E27FC236}">
                <a16:creationId xmlns:a16="http://schemas.microsoft.com/office/drawing/2014/main" id="{91F03EE1-DFF3-09B6-4C31-404B24DF5F04}"/>
              </a:ext>
            </a:extLst>
          </p:cNvPr>
          <p:cNvPicPr>
            <a:picLocks noChangeAspect="1"/>
          </p:cNvPicPr>
          <p:nvPr/>
        </p:nvPicPr>
        <p:blipFill>
          <a:blip r:embed="rId3">
            <a:duotone>
              <a:schemeClr val="accent3">
                <a:shade val="45000"/>
                <a:satMod val="135000"/>
              </a:schemeClr>
              <a:prstClr val="white"/>
            </a:duotone>
          </a:blip>
          <a:stretch>
            <a:fillRect/>
          </a:stretch>
        </p:blipFill>
        <p:spPr>
          <a:xfrm>
            <a:off x="10235964" y="431952"/>
            <a:ext cx="1702365" cy="1676831"/>
          </a:xfrm>
          <a:prstGeom prst="roundRect">
            <a:avLst>
              <a:gd name="adj" fmla="val 16667"/>
            </a:avLst>
          </a:prstGeom>
          <a:ln>
            <a:solidFill>
              <a:schemeClr val="bg2"/>
            </a:solid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graphicFrame>
        <p:nvGraphicFramePr>
          <p:cNvPr id="12" name="Table 12">
            <a:extLst>
              <a:ext uri="{FF2B5EF4-FFF2-40B4-BE49-F238E27FC236}">
                <a16:creationId xmlns:a16="http://schemas.microsoft.com/office/drawing/2014/main" id="{B5D3F973-3BED-564C-DAAF-93A733A9A9BA}"/>
              </a:ext>
            </a:extLst>
          </p:cNvPr>
          <p:cNvGraphicFramePr>
            <a:graphicFrameLocks noGrp="1"/>
          </p:cNvGraphicFramePr>
          <p:nvPr>
            <p:extLst>
              <p:ext uri="{D42A27DB-BD31-4B8C-83A1-F6EECF244321}">
                <p14:modId xmlns:p14="http://schemas.microsoft.com/office/powerpoint/2010/main" val="1530021169"/>
              </p:ext>
            </p:extLst>
          </p:nvPr>
        </p:nvGraphicFramePr>
        <p:xfrm>
          <a:off x="3362326" y="4673514"/>
          <a:ext cx="8529372" cy="1509572"/>
        </p:xfrm>
        <a:graphic>
          <a:graphicData uri="http://schemas.openxmlformats.org/drawingml/2006/table">
            <a:tbl>
              <a:tblPr firstRow="1" bandRow="1">
                <a:tableStyleId>{5C22544A-7EE6-4342-B048-85BDC9FD1C3A}</a:tableStyleId>
              </a:tblPr>
              <a:tblGrid>
                <a:gridCol w="1306088">
                  <a:extLst>
                    <a:ext uri="{9D8B030D-6E8A-4147-A177-3AD203B41FA5}">
                      <a16:colId xmlns:a16="http://schemas.microsoft.com/office/drawing/2014/main" val="3561799071"/>
                    </a:ext>
                  </a:extLst>
                </a:gridCol>
                <a:gridCol w="4817910">
                  <a:extLst>
                    <a:ext uri="{9D8B030D-6E8A-4147-A177-3AD203B41FA5}">
                      <a16:colId xmlns:a16="http://schemas.microsoft.com/office/drawing/2014/main" val="714023511"/>
                    </a:ext>
                  </a:extLst>
                </a:gridCol>
                <a:gridCol w="2405374">
                  <a:extLst>
                    <a:ext uri="{9D8B030D-6E8A-4147-A177-3AD203B41FA5}">
                      <a16:colId xmlns:a16="http://schemas.microsoft.com/office/drawing/2014/main" val="986148374"/>
                    </a:ext>
                  </a:extLst>
                </a:gridCol>
              </a:tblGrid>
              <a:tr h="374736">
                <a:tc>
                  <a:txBody>
                    <a:bodyPr/>
                    <a:lstStyle/>
                    <a:p>
                      <a:pPr algn="ctr"/>
                      <a:r>
                        <a:rPr lang="en-IN" dirty="0"/>
                        <a:t>SR.NO</a:t>
                      </a:r>
                    </a:p>
                  </a:txBody>
                  <a:tcPr/>
                </a:tc>
                <a:tc>
                  <a:txBody>
                    <a:bodyPr/>
                    <a:lstStyle/>
                    <a:p>
                      <a:pPr algn="ctr"/>
                      <a:r>
                        <a:rPr lang="en-IN" dirty="0"/>
                        <a:t>NAME</a:t>
                      </a:r>
                    </a:p>
                  </a:txBody>
                  <a:tcPr/>
                </a:tc>
                <a:tc>
                  <a:txBody>
                    <a:bodyPr/>
                    <a:lstStyle/>
                    <a:p>
                      <a:pPr algn="ctr"/>
                      <a:r>
                        <a:rPr lang="en-IN" dirty="0"/>
                        <a:t>ENROLLMENT NO</a:t>
                      </a:r>
                    </a:p>
                  </a:txBody>
                  <a:tcPr/>
                </a:tc>
                <a:extLst>
                  <a:ext uri="{0D108BD9-81ED-4DB2-BD59-A6C34878D82A}">
                    <a16:rowId xmlns:a16="http://schemas.microsoft.com/office/drawing/2014/main" val="715761546"/>
                  </a:ext>
                </a:extLst>
              </a:tr>
              <a:tr h="326043">
                <a:tc>
                  <a:txBody>
                    <a:bodyPr/>
                    <a:lstStyle/>
                    <a:p>
                      <a:pPr algn="ctr"/>
                      <a:r>
                        <a:rPr lang="en-IN" dirty="0"/>
                        <a:t>1</a:t>
                      </a:r>
                    </a:p>
                  </a:txBody>
                  <a:tcPr/>
                </a:tc>
                <a:tc>
                  <a:txBody>
                    <a:bodyPr/>
                    <a:lstStyle/>
                    <a:p>
                      <a:pPr algn="ctr"/>
                      <a:r>
                        <a:rPr lang="en-IN" dirty="0"/>
                        <a:t>VARAD DILIP BODHEKAR</a:t>
                      </a:r>
                    </a:p>
                  </a:txBody>
                  <a:tcPr/>
                </a:tc>
                <a:tc>
                  <a:txBody>
                    <a:bodyPr/>
                    <a:lstStyle/>
                    <a:p>
                      <a:pPr algn="ctr"/>
                      <a:r>
                        <a:rPr lang="en-US" sz="1800" b="0" kern="1200" dirty="0">
                          <a:solidFill>
                            <a:schemeClr val="dk1"/>
                          </a:solidFill>
                          <a:effectLst/>
                          <a:latin typeface="+mn-lt"/>
                          <a:ea typeface="+mn-ea"/>
                          <a:cs typeface="+mn-cs"/>
                        </a:rPr>
                        <a:t>2100210076</a:t>
                      </a:r>
                      <a:endParaRPr lang="en-IN" b="0" dirty="0"/>
                    </a:p>
                  </a:txBody>
                  <a:tcPr/>
                </a:tc>
                <a:extLst>
                  <a:ext uri="{0D108BD9-81ED-4DB2-BD59-A6C34878D82A}">
                    <a16:rowId xmlns:a16="http://schemas.microsoft.com/office/drawing/2014/main" val="3640584371"/>
                  </a:ext>
                </a:extLst>
              </a:tr>
              <a:tr h="326043">
                <a:tc>
                  <a:txBody>
                    <a:bodyPr/>
                    <a:lstStyle/>
                    <a:p>
                      <a:pPr algn="ctr"/>
                      <a:r>
                        <a:rPr lang="en-IN" dirty="0"/>
                        <a:t>2</a:t>
                      </a:r>
                    </a:p>
                  </a:txBody>
                  <a:tcPr/>
                </a:tc>
                <a:tc>
                  <a:txBody>
                    <a:bodyPr/>
                    <a:lstStyle/>
                    <a:p>
                      <a:pPr algn="ctr"/>
                      <a:r>
                        <a:rPr lang="en-US" sz="1800" b="0" kern="1200" dirty="0" err="1">
                          <a:solidFill>
                            <a:schemeClr val="dk1"/>
                          </a:solidFill>
                          <a:effectLst/>
                          <a:latin typeface="+mn-lt"/>
                          <a:ea typeface="+mn-ea"/>
                          <a:cs typeface="+mn-cs"/>
                        </a:rPr>
                        <a:t>Vedant</a:t>
                      </a:r>
                      <a:r>
                        <a:rPr lang="en-US" sz="1800" b="0" kern="1200" dirty="0">
                          <a:solidFill>
                            <a:schemeClr val="dk1"/>
                          </a:solidFill>
                          <a:effectLst/>
                          <a:latin typeface="+mn-lt"/>
                          <a:ea typeface="+mn-ea"/>
                          <a:cs typeface="+mn-cs"/>
                        </a:rPr>
                        <a:t> Vishwas </a:t>
                      </a:r>
                      <a:r>
                        <a:rPr lang="en-US" sz="1800" b="0" kern="1200" dirty="0" err="1">
                          <a:solidFill>
                            <a:schemeClr val="dk1"/>
                          </a:solidFill>
                          <a:effectLst/>
                          <a:latin typeface="+mn-lt"/>
                          <a:ea typeface="+mn-ea"/>
                          <a:cs typeface="+mn-cs"/>
                        </a:rPr>
                        <a:t>Gaygol</a:t>
                      </a:r>
                      <a:endParaRPr lang="en-IN" b="0" dirty="0"/>
                    </a:p>
                  </a:txBody>
                  <a:tcPr/>
                </a:tc>
                <a:tc>
                  <a:txBody>
                    <a:bodyPr/>
                    <a:lstStyle/>
                    <a:p>
                      <a:pPr algn="ctr"/>
                      <a:r>
                        <a:rPr lang="en-US" sz="1800" b="0" kern="1200" dirty="0">
                          <a:solidFill>
                            <a:schemeClr val="dk1"/>
                          </a:solidFill>
                          <a:effectLst/>
                          <a:latin typeface="+mn-lt"/>
                          <a:ea typeface="+mn-ea"/>
                          <a:cs typeface="+mn-cs"/>
                        </a:rPr>
                        <a:t>2100210087</a:t>
                      </a:r>
                      <a:endParaRPr lang="en-IN" b="0" dirty="0"/>
                    </a:p>
                  </a:txBody>
                  <a:tcPr/>
                </a:tc>
                <a:extLst>
                  <a:ext uri="{0D108BD9-81ED-4DB2-BD59-A6C34878D82A}">
                    <a16:rowId xmlns:a16="http://schemas.microsoft.com/office/drawing/2014/main" val="3024422675"/>
                  </a:ext>
                </a:extLst>
              </a:tr>
              <a:tr h="403316">
                <a:tc>
                  <a:txBody>
                    <a:bodyPr/>
                    <a:lstStyle/>
                    <a:p>
                      <a:pPr algn="ctr"/>
                      <a:r>
                        <a:rPr lang="en-IN" dirty="0"/>
                        <a:t>3</a:t>
                      </a:r>
                    </a:p>
                  </a:txBody>
                  <a:tcPr/>
                </a:tc>
                <a:tc>
                  <a:txBody>
                    <a:bodyPr/>
                    <a:lstStyle/>
                    <a:p>
                      <a:pPr algn="ctr"/>
                      <a:r>
                        <a:rPr lang="en-US" sz="1800" b="0" kern="1200" dirty="0">
                          <a:solidFill>
                            <a:schemeClr val="dk1"/>
                          </a:solidFill>
                          <a:effectLst/>
                          <a:latin typeface="+mn-lt"/>
                          <a:ea typeface="+mn-ea"/>
                          <a:cs typeface="+mn-cs"/>
                        </a:rPr>
                        <a:t>Abhay </a:t>
                      </a:r>
                      <a:r>
                        <a:rPr lang="en-US" sz="1800" b="0" kern="1200" dirty="0" err="1">
                          <a:solidFill>
                            <a:schemeClr val="dk1"/>
                          </a:solidFill>
                          <a:effectLst/>
                          <a:latin typeface="+mn-lt"/>
                          <a:ea typeface="+mn-ea"/>
                          <a:cs typeface="+mn-cs"/>
                        </a:rPr>
                        <a:t>Khumansing</a:t>
                      </a:r>
                      <a:r>
                        <a:rPr lang="en-US" sz="1800" b="0" kern="1200" dirty="0">
                          <a:solidFill>
                            <a:schemeClr val="dk1"/>
                          </a:solidFill>
                          <a:effectLst/>
                          <a:latin typeface="+mn-lt"/>
                          <a:ea typeface="+mn-ea"/>
                          <a:cs typeface="+mn-cs"/>
                        </a:rPr>
                        <a:t> Ingle</a:t>
                      </a:r>
                      <a:endParaRPr lang="en-IN" b="0" dirty="0"/>
                    </a:p>
                  </a:txBody>
                  <a:tcPr/>
                </a:tc>
                <a:tc>
                  <a:txBody>
                    <a:bodyPr/>
                    <a:lstStyle/>
                    <a:p>
                      <a:pPr algn="ctr"/>
                      <a:r>
                        <a:rPr lang="en-US" sz="1800" b="0" kern="1200" dirty="0">
                          <a:solidFill>
                            <a:schemeClr val="dk1"/>
                          </a:solidFill>
                          <a:effectLst/>
                          <a:latin typeface="+mn-lt"/>
                          <a:ea typeface="+mn-ea"/>
                          <a:cs typeface="+mn-cs"/>
                        </a:rPr>
                        <a:t>2100210088</a:t>
                      </a:r>
                      <a:endParaRPr lang="en-IN" b="0" dirty="0"/>
                    </a:p>
                  </a:txBody>
                  <a:tcPr/>
                </a:tc>
                <a:extLst>
                  <a:ext uri="{0D108BD9-81ED-4DB2-BD59-A6C34878D82A}">
                    <a16:rowId xmlns:a16="http://schemas.microsoft.com/office/drawing/2014/main" val="1516788198"/>
                  </a:ext>
                </a:extLst>
              </a:tr>
            </a:tbl>
          </a:graphicData>
        </a:graphic>
      </p:graphicFrame>
    </p:spTree>
    <p:extLst>
      <p:ext uri="{BB962C8B-B14F-4D97-AF65-F5344CB8AC3E}">
        <p14:creationId xmlns:p14="http://schemas.microsoft.com/office/powerpoint/2010/main" val="8196136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A5304B-FD84-0C42-9E87-BEE2C350A2F2}"/>
              </a:ext>
            </a:extLst>
          </p:cNvPr>
          <p:cNvSpPr>
            <a:spLocks noGrp="1"/>
          </p:cNvSpPr>
          <p:nvPr>
            <p:ph type="title"/>
          </p:nvPr>
        </p:nvSpPr>
        <p:spPr/>
        <p:txBody>
          <a:bodyPr/>
          <a:lstStyle/>
          <a:p>
            <a:r>
              <a:rPr lang="en-US" dirty="0">
                <a:latin typeface="Algerian" panose="04020705040A02060702" pitchFamily="82" charset="0"/>
              </a:rPr>
              <a:t>INDEX </a:t>
            </a:r>
          </a:p>
        </p:txBody>
      </p:sp>
      <p:sp>
        <p:nvSpPr>
          <p:cNvPr id="3" name="Content Placeholder 2">
            <a:extLst>
              <a:ext uri="{FF2B5EF4-FFF2-40B4-BE49-F238E27FC236}">
                <a16:creationId xmlns:a16="http://schemas.microsoft.com/office/drawing/2014/main" id="{BC7B511A-4DB8-794D-B528-4F100A7444C8}"/>
              </a:ext>
            </a:extLst>
          </p:cNvPr>
          <p:cNvSpPr>
            <a:spLocks noGrp="1"/>
          </p:cNvSpPr>
          <p:nvPr>
            <p:ph idx="1"/>
          </p:nvPr>
        </p:nvSpPr>
        <p:spPr>
          <a:xfrm>
            <a:off x="1244251" y="2710656"/>
            <a:ext cx="8825659" cy="3416300"/>
          </a:xfrm>
        </p:spPr>
        <p:txBody>
          <a:bodyPr>
            <a:normAutofit/>
          </a:bodyPr>
          <a:lstStyle/>
          <a:p>
            <a:pPr>
              <a:buFont typeface="Wingdings" panose="05000000000000000000" pitchFamily="2" charset="2"/>
              <a:buChar char="Ø"/>
            </a:pPr>
            <a:r>
              <a:rPr lang="en-US" sz="3200" dirty="0"/>
              <a:t>Introduction</a:t>
            </a:r>
          </a:p>
          <a:p>
            <a:pPr>
              <a:buFont typeface="Wingdings" panose="05000000000000000000" pitchFamily="2" charset="2"/>
              <a:buChar char="Ø"/>
            </a:pPr>
            <a:r>
              <a:rPr lang="en-US" sz="3200" dirty="0"/>
              <a:t>Common Operations</a:t>
            </a:r>
          </a:p>
          <a:p>
            <a:pPr>
              <a:buFont typeface="Wingdings" panose="05000000000000000000" pitchFamily="2" charset="2"/>
              <a:buChar char="Ø"/>
            </a:pPr>
            <a:r>
              <a:rPr lang="en-US" sz="3200" dirty="0"/>
              <a:t>Conclusion</a:t>
            </a:r>
          </a:p>
          <a:p>
            <a:pPr>
              <a:buFont typeface="Wingdings" panose="05000000000000000000" pitchFamily="2" charset="2"/>
              <a:buChar char="Ø"/>
            </a:pPr>
            <a:r>
              <a:rPr lang="en-US" sz="3200" dirty="0"/>
              <a:t>Reference</a:t>
            </a:r>
          </a:p>
        </p:txBody>
      </p:sp>
    </p:spTree>
    <p:extLst>
      <p:ext uri="{BB962C8B-B14F-4D97-AF65-F5344CB8AC3E}">
        <p14:creationId xmlns:p14="http://schemas.microsoft.com/office/powerpoint/2010/main" val="3826818583"/>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063AEA-AE6B-B449-88F6-89DDD9C5AEAC}"/>
              </a:ext>
            </a:extLst>
          </p:cNvPr>
          <p:cNvSpPr>
            <a:spLocks noGrp="1"/>
          </p:cNvSpPr>
          <p:nvPr>
            <p:ph type="title"/>
          </p:nvPr>
        </p:nvSpPr>
        <p:spPr/>
        <p:txBody>
          <a:bodyPr/>
          <a:lstStyle/>
          <a:p>
            <a:r>
              <a:rPr lang="en-US" dirty="0">
                <a:latin typeface="Algerian" panose="04020705040A02060702" pitchFamily="82" charset="0"/>
              </a:rPr>
              <a:t>Introduction</a:t>
            </a:r>
          </a:p>
        </p:txBody>
      </p:sp>
      <p:sp>
        <p:nvSpPr>
          <p:cNvPr id="3" name="Content Placeholder 2">
            <a:extLst>
              <a:ext uri="{FF2B5EF4-FFF2-40B4-BE49-F238E27FC236}">
                <a16:creationId xmlns:a16="http://schemas.microsoft.com/office/drawing/2014/main" id="{F594005C-FD3A-1847-9F7B-21AA32405E44}"/>
              </a:ext>
            </a:extLst>
          </p:cNvPr>
          <p:cNvSpPr>
            <a:spLocks noGrp="1"/>
          </p:cNvSpPr>
          <p:nvPr>
            <p:ph idx="1"/>
          </p:nvPr>
        </p:nvSpPr>
        <p:spPr>
          <a:xfrm>
            <a:off x="1458564" y="2393156"/>
            <a:ext cx="8825659" cy="3743325"/>
          </a:xfrm>
        </p:spPr>
        <p:txBody>
          <a:bodyPr>
            <a:normAutofit fontScale="77500" lnSpcReduction="20000"/>
          </a:bodyPr>
          <a:lstStyle/>
          <a:p>
            <a:pPr marL="0" indent="0">
              <a:buNone/>
            </a:pPr>
            <a:r>
              <a:rPr lang="en-US" sz="3200" b="1" dirty="0"/>
              <a:t>WHAT IS A STACK ?</a:t>
            </a:r>
          </a:p>
          <a:p>
            <a:pPr marL="0" indent="0">
              <a:buNone/>
            </a:pPr>
            <a:endParaRPr lang="en-US" sz="3200" b="1" dirty="0">
              <a:solidFill>
                <a:schemeClr val="accent2"/>
              </a:solidFill>
            </a:endParaRPr>
          </a:p>
          <a:p>
            <a:pPr>
              <a:buFont typeface="Wingdings" panose="05000000000000000000" pitchFamily="2" charset="2"/>
              <a:buChar char="Ø"/>
            </a:pPr>
            <a:r>
              <a:rPr lang="en-IN" sz="2400" dirty="0">
                <a:effectLst/>
                <a:latin typeface="Times New Roman" panose="02020603050405020304" pitchFamily="18" charset="0"/>
                <a:ea typeface="Times New Roman" panose="02020603050405020304" pitchFamily="18" charset="0"/>
              </a:rPr>
              <a:t>Stack is a linear data structure that follows a particular order in which the operations are performed. The order may be LIFO(Last In First Out) or FILO(First In Last Out).</a:t>
            </a:r>
          </a:p>
          <a:p>
            <a:pPr>
              <a:buFont typeface="Wingdings" panose="05000000000000000000" pitchFamily="2" charset="2"/>
              <a:buChar char="Ø"/>
            </a:pPr>
            <a:endParaRPr lang="en-US" sz="3100" b="0" i="0" dirty="0">
              <a:effectLst/>
            </a:endParaRPr>
          </a:p>
          <a:p>
            <a:pPr>
              <a:buFont typeface="Wingdings" panose="05000000000000000000" pitchFamily="2" charset="2"/>
              <a:buChar char="Ø"/>
            </a:pPr>
            <a:r>
              <a:rPr lang="en-US" sz="2400" dirty="0">
                <a:effectLst/>
                <a:latin typeface="Times New Roman" panose="02020603050405020304" pitchFamily="18" charset="0"/>
                <a:ea typeface="Times New Roman" panose="02020603050405020304" pitchFamily="18" charset="0"/>
              </a:rPr>
              <a:t>Consider an example of plates stacked over one another in the canteen. The plate which is at the top is the first one to be removed, i.e. the plate which has been placed at the bottommost position remains in the stack for the longest period of time. </a:t>
            </a:r>
            <a:endParaRPr lang="en-US" sz="2400" b="1" dirty="0">
              <a:solidFill>
                <a:schemeClr val="accent2"/>
              </a:solidFill>
            </a:endParaRPr>
          </a:p>
        </p:txBody>
      </p:sp>
    </p:spTree>
    <p:extLst>
      <p:ext uri="{BB962C8B-B14F-4D97-AF65-F5344CB8AC3E}">
        <p14:creationId xmlns:p14="http://schemas.microsoft.com/office/powerpoint/2010/main" val="4174262673"/>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tack Data Structure">
            <a:extLst>
              <a:ext uri="{FF2B5EF4-FFF2-40B4-BE49-F238E27FC236}">
                <a16:creationId xmlns:a16="http://schemas.microsoft.com/office/drawing/2014/main" id="{3EBA0B8A-A645-D11F-262B-C262BC0C7FA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44937" y="773767"/>
            <a:ext cx="9081344" cy="5310467"/>
          </a:xfrm>
          <a:prstGeom prst="rect">
            <a:avLst/>
          </a:prstGeom>
          <a:noFill/>
          <a:ln>
            <a:noFill/>
          </a:ln>
        </p:spPr>
      </p:pic>
    </p:spTree>
    <p:extLst>
      <p:ext uri="{BB962C8B-B14F-4D97-AF65-F5344CB8AC3E}">
        <p14:creationId xmlns:p14="http://schemas.microsoft.com/office/powerpoint/2010/main" val="359895177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BA5992-FBFC-EA49-86F8-2EBB21CBE6F2}"/>
              </a:ext>
            </a:extLst>
          </p:cNvPr>
          <p:cNvSpPr>
            <a:spLocks noGrp="1"/>
          </p:cNvSpPr>
          <p:nvPr>
            <p:ph type="title"/>
          </p:nvPr>
        </p:nvSpPr>
        <p:spPr/>
        <p:txBody>
          <a:bodyPr/>
          <a:lstStyle/>
          <a:p>
            <a:r>
              <a:rPr lang="en-US" sz="3600" dirty="0"/>
              <a:t>Common Operations</a:t>
            </a:r>
            <a:endParaRPr lang="en-US" dirty="0">
              <a:latin typeface="Algerian" panose="04020705040A02060702" pitchFamily="82" charset="0"/>
            </a:endParaRPr>
          </a:p>
        </p:txBody>
      </p:sp>
      <p:sp>
        <p:nvSpPr>
          <p:cNvPr id="3" name="Content Placeholder 2">
            <a:extLst>
              <a:ext uri="{FF2B5EF4-FFF2-40B4-BE49-F238E27FC236}">
                <a16:creationId xmlns:a16="http://schemas.microsoft.com/office/drawing/2014/main" id="{31EF0C96-68CE-EA41-9C23-0E0DE48B7C68}"/>
              </a:ext>
            </a:extLst>
          </p:cNvPr>
          <p:cNvSpPr>
            <a:spLocks noGrp="1"/>
          </p:cNvSpPr>
          <p:nvPr>
            <p:ph idx="4294967295"/>
          </p:nvPr>
        </p:nvSpPr>
        <p:spPr>
          <a:xfrm>
            <a:off x="0" y="1273175"/>
            <a:ext cx="10945813" cy="4562475"/>
          </a:xfrm>
        </p:spPr>
        <p:txBody>
          <a:bodyPr>
            <a:normAutofit fontScale="85000" lnSpcReduction="20000"/>
          </a:bodyPr>
          <a:lstStyle/>
          <a:p>
            <a:pPr marL="0" indent="0">
              <a:buNone/>
            </a:pPr>
            <a:endParaRPr lang="en-US" b="0" i="0" dirty="0">
              <a:solidFill>
                <a:srgbClr val="4D5156"/>
              </a:solidFill>
              <a:effectLst/>
              <a:latin typeface="Roboto" panose="02000000000000000000" pitchFamily="2" charset="0"/>
            </a:endParaRPr>
          </a:p>
          <a:p>
            <a:pPr marL="514350" indent="-514350" algn="just">
              <a:buFont typeface="+mj-lt"/>
              <a:buAutoNum type="arabicPeriod"/>
            </a:pPr>
            <a:r>
              <a:rPr lang="en-IN" sz="2800" b="1" dirty="0">
                <a:effectLst/>
                <a:latin typeface="Times New Roman" panose="02020603050405020304" pitchFamily="18" charset="0"/>
                <a:ea typeface="Times New Roman" panose="02020603050405020304" pitchFamily="18" charset="0"/>
              </a:rPr>
              <a:t>Push()</a:t>
            </a:r>
          </a:p>
          <a:p>
            <a:pPr marL="514350" indent="-514350" algn="just">
              <a:buFont typeface="+mj-lt"/>
              <a:buAutoNum type="arabicPeriod"/>
            </a:pPr>
            <a:r>
              <a:rPr lang="en-IN" sz="2800" b="1" dirty="0">
                <a:effectLst/>
                <a:latin typeface="Times New Roman" panose="02020603050405020304" pitchFamily="18" charset="0"/>
                <a:ea typeface="Times New Roman" panose="02020603050405020304" pitchFamily="18" charset="0"/>
              </a:rPr>
              <a:t>Pop()</a:t>
            </a:r>
          </a:p>
          <a:p>
            <a:pPr marL="514350" indent="-514350" algn="just">
              <a:buFont typeface="+mj-lt"/>
              <a:buAutoNum type="arabicPeriod"/>
            </a:pPr>
            <a:r>
              <a:rPr lang="en-IN" sz="2800" b="1" dirty="0">
                <a:effectLst/>
                <a:latin typeface="Times New Roman" panose="02020603050405020304" pitchFamily="18" charset="0"/>
                <a:ea typeface="Times New Roman" panose="02020603050405020304" pitchFamily="18" charset="0"/>
              </a:rPr>
              <a:t>Empty()</a:t>
            </a:r>
          </a:p>
          <a:p>
            <a:pPr marL="514350" indent="-514350" algn="just">
              <a:buFont typeface="+mj-lt"/>
              <a:buAutoNum type="arabicPeriod"/>
            </a:pPr>
            <a:r>
              <a:rPr lang="en-IN" sz="2800" b="1" dirty="0">
                <a:effectLst/>
                <a:latin typeface="Times New Roman" panose="02020603050405020304" pitchFamily="18" charset="0"/>
                <a:ea typeface="Times New Roman" panose="02020603050405020304" pitchFamily="18" charset="0"/>
              </a:rPr>
              <a:t>Full()</a:t>
            </a:r>
          </a:p>
          <a:p>
            <a:pPr marL="514350" indent="-514350" algn="just">
              <a:buFont typeface="+mj-lt"/>
              <a:buAutoNum type="arabicPeriod"/>
            </a:pPr>
            <a:r>
              <a:rPr lang="en-IN" sz="2800" b="1" dirty="0">
                <a:effectLst/>
                <a:latin typeface="Times New Roman" panose="02020603050405020304" pitchFamily="18" charset="0"/>
                <a:ea typeface="Times New Roman" panose="02020603050405020304" pitchFamily="18" charset="0"/>
              </a:rPr>
              <a:t>Peek()</a:t>
            </a:r>
          </a:p>
          <a:p>
            <a:pPr marL="514350" indent="-514350" algn="just">
              <a:buFont typeface="+mj-lt"/>
              <a:buAutoNum type="arabicPeriod"/>
            </a:pPr>
            <a:r>
              <a:rPr lang="en-IN" sz="2800" b="1" dirty="0">
                <a:effectLst/>
                <a:latin typeface="Times New Roman" panose="02020603050405020304" pitchFamily="18" charset="0"/>
                <a:ea typeface="Times New Roman" panose="02020603050405020304" pitchFamily="18" charset="0"/>
              </a:rPr>
              <a:t>Count()</a:t>
            </a:r>
          </a:p>
          <a:p>
            <a:pPr marL="514350" indent="-514350" algn="just">
              <a:buFont typeface="+mj-lt"/>
              <a:buAutoNum type="arabicPeriod"/>
            </a:pPr>
            <a:r>
              <a:rPr lang="en-IN" sz="2800" b="1" dirty="0">
                <a:effectLst/>
                <a:latin typeface="Times New Roman" panose="02020603050405020304" pitchFamily="18" charset="0"/>
                <a:ea typeface="Times New Roman" panose="02020603050405020304" pitchFamily="18" charset="0"/>
              </a:rPr>
              <a:t>Change()</a:t>
            </a:r>
          </a:p>
          <a:p>
            <a:pPr marL="514350" indent="-514350" algn="just">
              <a:buFont typeface="+mj-lt"/>
              <a:buAutoNum type="arabicPeriod"/>
            </a:pPr>
            <a:r>
              <a:rPr lang="en-IN" sz="2800" b="1" dirty="0" err="1">
                <a:effectLst/>
                <a:latin typeface="Times New Roman" panose="02020603050405020304" pitchFamily="18" charset="0"/>
                <a:ea typeface="Times New Roman" panose="02020603050405020304" pitchFamily="18" charset="0"/>
              </a:rPr>
              <a:t>Diplay</a:t>
            </a:r>
            <a:r>
              <a:rPr lang="en-IN" sz="2800" b="1" dirty="0">
                <a:effectLst/>
                <a:latin typeface="Times New Roman" panose="02020603050405020304" pitchFamily="18" charset="0"/>
                <a:ea typeface="Times New Roman" panose="02020603050405020304" pitchFamily="18" charset="0"/>
              </a:rPr>
              <a:t>()</a:t>
            </a:r>
          </a:p>
        </p:txBody>
      </p:sp>
    </p:spTree>
    <p:extLst>
      <p:ext uri="{BB962C8B-B14F-4D97-AF65-F5344CB8AC3E}">
        <p14:creationId xmlns:p14="http://schemas.microsoft.com/office/powerpoint/2010/main" val="1955322330"/>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2316C7-E61D-0349-B16F-B3E6CBBA28EB}"/>
              </a:ext>
            </a:extLst>
          </p:cNvPr>
          <p:cNvSpPr>
            <a:spLocks noGrp="1"/>
          </p:cNvSpPr>
          <p:nvPr>
            <p:ph type="title"/>
          </p:nvPr>
        </p:nvSpPr>
        <p:spPr/>
        <p:txBody>
          <a:bodyPr/>
          <a:lstStyle/>
          <a:p>
            <a:r>
              <a:rPr lang="en-US" sz="4000" b="1" dirty="0">
                <a:latin typeface="Algerian" panose="04020705040A02060702" pitchFamily="82" charset="0"/>
              </a:rPr>
              <a:t>CONCLUSION</a:t>
            </a:r>
          </a:p>
        </p:txBody>
      </p:sp>
      <p:sp>
        <p:nvSpPr>
          <p:cNvPr id="3" name="Content Placeholder 2">
            <a:extLst>
              <a:ext uri="{FF2B5EF4-FFF2-40B4-BE49-F238E27FC236}">
                <a16:creationId xmlns:a16="http://schemas.microsoft.com/office/drawing/2014/main" id="{164E3FB2-2718-E04A-9B8A-9A9AD0EA372D}"/>
              </a:ext>
            </a:extLst>
          </p:cNvPr>
          <p:cNvSpPr>
            <a:spLocks noGrp="1"/>
          </p:cNvSpPr>
          <p:nvPr>
            <p:ph idx="1"/>
          </p:nvPr>
        </p:nvSpPr>
        <p:spPr>
          <a:xfrm>
            <a:off x="1165670" y="2771673"/>
            <a:ext cx="8825659" cy="2150407"/>
          </a:xfrm>
        </p:spPr>
        <p:txBody>
          <a:bodyPr anchor="t">
            <a:noAutofit/>
          </a:bodyPr>
          <a:lstStyle/>
          <a:p>
            <a:pPr marL="0" indent="0" algn="ctr">
              <a:lnSpc>
                <a:spcPct val="150000"/>
              </a:lnSpc>
              <a:buNone/>
            </a:pPr>
            <a:endParaRPr lang="en-IN" sz="1800" dirty="0">
              <a:effectLst/>
              <a:latin typeface="Times New Roman" panose="02020603050405020304" pitchFamily="18" charset="0"/>
              <a:ea typeface="Times New Roman" panose="02020603050405020304" pitchFamily="18" charset="0"/>
            </a:endParaRPr>
          </a:p>
          <a:p>
            <a:pPr algn="just">
              <a:lnSpc>
                <a:spcPct val="150000"/>
              </a:lnSpc>
            </a:pPr>
            <a:r>
              <a:rPr lang="en-US" dirty="0">
                <a:effectLst/>
                <a:latin typeface="Times New Roman" panose="02020603050405020304" pitchFamily="18" charset="0"/>
                <a:ea typeface="Times New Roman" panose="02020603050405020304" pitchFamily="18" charset="0"/>
              </a:rPr>
              <a:t>We perform this micro project based on stack </a:t>
            </a:r>
            <a:r>
              <a:rPr lang="en-US" dirty="0" err="1">
                <a:effectLst/>
                <a:latin typeface="Times New Roman" panose="02020603050405020304" pitchFamily="18" charset="0"/>
                <a:ea typeface="Times New Roman" panose="02020603050405020304" pitchFamily="18" charset="0"/>
              </a:rPr>
              <a:t>concepts.In</a:t>
            </a:r>
            <a:r>
              <a:rPr lang="en-US" dirty="0">
                <a:effectLst/>
                <a:latin typeface="Times New Roman" panose="02020603050405020304" pitchFamily="18" charset="0"/>
                <a:ea typeface="Times New Roman" panose="02020603050405020304" pitchFamily="18" charset="0"/>
              </a:rPr>
              <a:t> this micro project main part is </a:t>
            </a:r>
            <a:r>
              <a:rPr lang="en-US" dirty="0" err="1">
                <a:effectLst/>
                <a:latin typeface="Times New Roman" panose="02020603050405020304" pitchFamily="18" charset="0"/>
                <a:ea typeface="Times New Roman" panose="02020603050405020304" pitchFamily="18" charset="0"/>
              </a:rPr>
              <a:t>stack.But</a:t>
            </a:r>
            <a:r>
              <a:rPr lang="en-US" dirty="0">
                <a:effectLst/>
                <a:latin typeface="Times New Roman" panose="02020603050405020304" pitchFamily="18" charset="0"/>
                <a:ea typeface="Times New Roman" panose="02020603050405020304" pitchFamily="18" charset="0"/>
              </a:rPr>
              <a:t> we a  used concepts of switch ,do </a:t>
            </a:r>
            <a:r>
              <a:rPr lang="en-US" dirty="0" err="1">
                <a:effectLst/>
                <a:latin typeface="Times New Roman" panose="02020603050405020304" pitchFamily="18" charset="0"/>
                <a:ea typeface="Times New Roman" panose="02020603050405020304" pitchFamily="18" charset="0"/>
              </a:rPr>
              <a:t>while,if</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condition,etc</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Hence,we</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perfrom</a:t>
            </a:r>
            <a:r>
              <a:rPr lang="en-US" dirty="0">
                <a:effectLst/>
                <a:latin typeface="Times New Roman" panose="02020603050405020304" pitchFamily="18" charset="0"/>
                <a:ea typeface="Times New Roman" panose="02020603050405020304" pitchFamily="18" charset="0"/>
              </a:rPr>
              <a:t> this micro project.</a:t>
            </a:r>
            <a:endParaRPr lang="en-IN" dirty="0">
              <a:effectLst/>
              <a:latin typeface="Times New Roman" panose="02020603050405020304" pitchFamily="18" charset="0"/>
              <a:ea typeface="Times New Roman" panose="02020603050405020304" pitchFamily="18" charset="0"/>
            </a:endParaRPr>
          </a:p>
          <a:p>
            <a:pPr>
              <a:lnSpc>
                <a:spcPct val="150000"/>
              </a:lnSpc>
            </a:pPr>
            <a:r>
              <a:rPr lang="en-US" sz="1800"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marL="400050" lvl="1" indent="0" algn="ctr">
              <a:buNone/>
            </a:pPr>
            <a:endParaRPr lang="en-US" sz="2400" b="1" dirty="0"/>
          </a:p>
        </p:txBody>
      </p:sp>
      <p:sp>
        <p:nvSpPr>
          <p:cNvPr id="4" name="Frame 3">
            <a:extLst>
              <a:ext uri="{FF2B5EF4-FFF2-40B4-BE49-F238E27FC236}">
                <a16:creationId xmlns:a16="http://schemas.microsoft.com/office/drawing/2014/main" id="{685F9D7C-27E2-4D46-AF5F-273A423D82CB}"/>
              </a:ext>
            </a:extLst>
          </p:cNvPr>
          <p:cNvSpPr/>
          <p:nvPr/>
        </p:nvSpPr>
        <p:spPr>
          <a:xfrm>
            <a:off x="1165670" y="1860415"/>
            <a:ext cx="9322593" cy="4464842"/>
          </a:xfrm>
          <a:prstGeom prst="frame">
            <a:avLst>
              <a:gd name="adj1" fmla="val 5700"/>
            </a:avLst>
          </a:prstGeom>
          <a:solidFill>
            <a:schemeClr val="accent6">
              <a:lumMod val="5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50917983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DCFE48-E48E-B900-B4BF-EC001562EBD4}"/>
              </a:ext>
            </a:extLst>
          </p:cNvPr>
          <p:cNvSpPr>
            <a:spLocks noGrp="1"/>
          </p:cNvSpPr>
          <p:nvPr>
            <p:ph type="title"/>
          </p:nvPr>
        </p:nvSpPr>
        <p:spPr/>
        <p:txBody>
          <a:bodyPr/>
          <a:lstStyle/>
          <a:p>
            <a:r>
              <a:rPr lang="en-US" b="1" dirty="0"/>
              <a:t>REFERENCE</a:t>
            </a:r>
            <a:endParaRPr lang="en-IN" dirty="0"/>
          </a:p>
        </p:txBody>
      </p:sp>
      <p:sp>
        <p:nvSpPr>
          <p:cNvPr id="3" name="Content Placeholder 2">
            <a:extLst>
              <a:ext uri="{FF2B5EF4-FFF2-40B4-BE49-F238E27FC236}">
                <a16:creationId xmlns:a16="http://schemas.microsoft.com/office/drawing/2014/main" id="{1AFFBE31-1A4D-B566-4A85-C826E4AD1126}"/>
              </a:ext>
            </a:extLst>
          </p:cNvPr>
          <p:cNvSpPr>
            <a:spLocks noGrp="1"/>
          </p:cNvSpPr>
          <p:nvPr>
            <p:ph idx="1"/>
          </p:nvPr>
        </p:nvSpPr>
        <p:spPr/>
        <p:txBody>
          <a:bodyPr/>
          <a:lstStyle/>
          <a:p>
            <a:pPr marL="542290" indent="-285750">
              <a:lnSpc>
                <a:spcPct val="150000"/>
              </a:lnSpc>
              <a:spcBef>
                <a:spcPts val="415"/>
              </a:spcBef>
              <a:spcAft>
                <a:spcPts val="800"/>
              </a:spcAft>
              <a:buFont typeface="Wingdings" panose="05000000000000000000" pitchFamily="2" charset="2"/>
              <a:buChar char="Ø"/>
            </a:pPr>
            <a:r>
              <a:rPr lang="en-US" sz="1800" u="sng" dirty="0">
                <a:solidFill>
                  <a:srgbClr val="0000FF"/>
                </a:solidFill>
                <a:effectLst/>
                <a:latin typeface="Times New Roman" panose="02020603050405020304" pitchFamily="18" charset="0"/>
                <a:ea typeface="Times New Roman" panose="02020603050405020304" pitchFamily="18" charset="0"/>
                <a:hlinkClick r:id="rId2"/>
              </a:rPr>
              <a:t>https://www.geeksforgeeks.org/learn-data-structures-and-algorithms-dsa-tutorial/?ref=ghm</a:t>
            </a:r>
            <a:endParaRPr lang="en-IN" sz="1800" dirty="0">
              <a:effectLst/>
              <a:latin typeface="Times New Roman" panose="02020603050405020304" pitchFamily="18" charset="0"/>
              <a:ea typeface="Times New Roman" panose="02020603050405020304" pitchFamily="18" charset="0"/>
            </a:endParaRPr>
          </a:p>
          <a:p>
            <a:pPr marL="542290" indent="-285750">
              <a:lnSpc>
                <a:spcPct val="150000"/>
              </a:lnSpc>
              <a:spcBef>
                <a:spcPts val="415"/>
              </a:spcBef>
              <a:spcAft>
                <a:spcPts val="0"/>
              </a:spcAft>
              <a:buFont typeface="Wingdings" panose="05000000000000000000" pitchFamily="2" charset="2"/>
              <a:buChar char="Ø"/>
            </a:pPr>
            <a:r>
              <a:rPr lang="en-US" sz="1800" u="sng" dirty="0">
                <a:solidFill>
                  <a:srgbClr val="0000FF"/>
                </a:solidFill>
                <a:effectLst/>
                <a:latin typeface="Times New Roman" panose="02020603050405020304" pitchFamily="18" charset="0"/>
                <a:ea typeface="Times New Roman" panose="02020603050405020304" pitchFamily="18" charset="0"/>
                <a:hlinkClick r:id="rId3"/>
              </a:rPr>
              <a:t>https://www.w3schools.in/data-structures/intro</a:t>
            </a:r>
            <a:endParaRPr lang="en-IN" sz="1800" dirty="0">
              <a:effectLst/>
              <a:latin typeface="Times New Roman" panose="02020603050405020304" pitchFamily="18" charset="0"/>
              <a:ea typeface="Times New Roman" panose="02020603050405020304" pitchFamily="18" charset="0"/>
            </a:endParaRPr>
          </a:p>
          <a:p>
            <a:pPr marL="542290" indent="-285750">
              <a:lnSpc>
                <a:spcPct val="150000"/>
              </a:lnSpc>
              <a:spcBef>
                <a:spcPts val="415"/>
              </a:spcBef>
              <a:spcAft>
                <a:spcPts val="0"/>
              </a:spcAft>
              <a:buFont typeface="Wingdings" panose="05000000000000000000" pitchFamily="2" charset="2"/>
              <a:buChar char="Ø"/>
            </a:pPr>
            <a:r>
              <a:rPr lang="en-US" sz="1800" u="sng" dirty="0">
                <a:solidFill>
                  <a:srgbClr val="0000FF"/>
                </a:solidFill>
                <a:effectLst/>
                <a:latin typeface="Times New Roman" panose="02020603050405020304" pitchFamily="18" charset="0"/>
                <a:ea typeface="Times New Roman" panose="02020603050405020304" pitchFamily="18" charset="0"/>
                <a:hlinkClick r:id="rId4"/>
              </a:rPr>
              <a:t>https://www.programiz.com/dsa</a:t>
            </a:r>
            <a:endParaRPr lang="en-IN" sz="1800" dirty="0">
              <a:effectLst/>
              <a:latin typeface="Times New Roman" panose="02020603050405020304" pitchFamily="18" charset="0"/>
              <a:ea typeface="Times New Roman" panose="02020603050405020304" pitchFamily="18" charset="0"/>
            </a:endParaRPr>
          </a:p>
          <a:p>
            <a:pPr marL="542290" indent="-285750">
              <a:lnSpc>
                <a:spcPct val="150000"/>
              </a:lnSpc>
              <a:spcBef>
                <a:spcPts val="415"/>
              </a:spcBef>
              <a:spcAft>
                <a:spcPts val="0"/>
              </a:spcAft>
              <a:buFont typeface="Wingdings" panose="05000000000000000000" pitchFamily="2" charset="2"/>
              <a:buChar char="Ø"/>
            </a:pPr>
            <a:r>
              <a:rPr lang="en-US" sz="1800" u="sng" dirty="0">
                <a:solidFill>
                  <a:srgbClr val="0000FF"/>
                </a:solidFill>
                <a:effectLst/>
                <a:latin typeface="Times New Roman" panose="02020603050405020304" pitchFamily="18" charset="0"/>
                <a:ea typeface="Times New Roman" panose="02020603050405020304" pitchFamily="18" charset="0"/>
                <a:hlinkClick r:id="rId5"/>
              </a:rPr>
              <a:t>https://www.tutorialspoint.com/data_structures_algorithms/index.html</a:t>
            </a:r>
            <a:endParaRPr lang="en-IN" sz="1800" dirty="0">
              <a:effectLst/>
              <a:latin typeface="Times New Roman" panose="02020603050405020304" pitchFamily="18" charset="0"/>
              <a:ea typeface="Times New Roman" panose="02020603050405020304" pitchFamily="18" charset="0"/>
            </a:endParaRPr>
          </a:p>
          <a:p>
            <a:pPr marL="542290" indent="-285750">
              <a:lnSpc>
                <a:spcPct val="150000"/>
              </a:lnSpc>
              <a:spcBef>
                <a:spcPts val="415"/>
              </a:spcBef>
              <a:spcAft>
                <a:spcPts val="0"/>
              </a:spcAft>
              <a:buFont typeface="Wingdings" panose="05000000000000000000" pitchFamily="2" charset="2"/>
              <a:buChar char="Ø"/>
            </a:pPr>
            <a:r>
              <a:rPr lang="en-US" sz="1800" u="sng" dirty="0">
                <a:solidFill>
                  <a:srgbClr val="0000FF"/>
                </a:solidFill>
                <a:effectLst/>
                <a:latin typeface="Times New Roman" panose="02020603050405020304" pitchFamily="18" charset="0"/>
                <a:ea typeface="Times New Roman" panose="02020603050405020304" pitchFamily="18" charset="0"/>
                <a:hlinkClick r:id="rId6"/>
              </a:rPr>
              <a:t>https://en.wikipedia.org/wiki/Digital_Signature_Algorithm</a:t>
            </a:r>
            <a:endParaRPr lang="en-IN" sz="1800" dirty="0">
              <a:effectLst/>
              <a:latin typeface="Times New Roman" panose="02020603050405020304" pitchFamily="18" charset="0"/>
              <a:ea typeface="Times New Roman" panose="02020603050405020304" pitchFamily="18" charset="0"/>
            </a:endParaRPr>
          </a:p>
          <a:p>
            <a:pPr marL="0" indent="0">
              <a:buNone/>
            </a:pPr>
            <a:endParaRPr lang="en-IN" b="1" dirty="0"/>
          </a:p>
        </p:txBody>
      </p:sp>
    </p:spTree>
    <p:extLst>
      <p:ext uri="{BB962C8B-B14F-4D97-AF65-F5344CB8AC3E}">
        <p14:creationId xmlns:p14="http://schemas.microsoft.com/office/powerpoint/2010/main" val="1375406767"/>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TM04033921[[fn=Damask]]</Template>
  <TotalTime>32</TotalTime>
  <Words>294</Words>
  <Application>Microsoft Office PowerPoint</Application>
  <PresentationFormat>Widescreen</PresentationFormat>
  <Paragraphs>59</Paragraphs>
  <Slides>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vt:i4>
      </vt:variant>
    </vt:vector>
  </HeadingPairs>
  <TitlesOfParts>
    <vt:vector size="15" baseType="lpstr">
      <vt:lpstr>Algerian</vt:lpstr>
      <vt:lpstr>Arial</vt:lpstr>
      <vt:lpstr>Bookman Old Style</vt:lpstr>
      <vt:lpstr>Roboto</vt:lpstr>
      <vt:lpstr>Rockwell</vt:lpstr>
      <vt:lpstr>Times New Roman</vt:lpstr>
      <vt:lpstr>Wingdings</vt:lpstr>
      <vt:lpstr>Damask</vt:lpstr>
      <vt:lpstr>PowerPoint Presentation</vt:lpstr>
      <vt:lpstr>INDEX </vt:lpstr>
      <vt:lpstr>Introduction</vt:lpstr>
      <vt:lpstr>PowerPoint Presentation</vt:lpstr>
      <vt:lpstr>Common Operations</vt:lpstr>
      <vt:lpstr>CONCLUSION</vt:lpstr>
      <vt:lpstr>REFERENCE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 PROJECT              ICT</dc:title>
  <dc:creator>sononesejal@gmail.com</dc:creator>
  <cp:lastModifiedBy>varad bodhekar</cp:lastModifiedBy>
  <cp:revision>10</cp:revision>
  <dcterms:created xsi:type="dcterms:W3CDTF">2021-12-05T11:35:13Z</dcterms:created>
  <dcterms:modified xsi:type="dcterms:W3CDTF">2022-12-25T08:41:13Z</dcterms:modified>
</cp:coreProperties>
</file>