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0" r:id="rId1"/>
    <p:sldMasterId id="2147484476" r:id="rId2"/>
  </p:sldMasterIdLst>
  <p:notesMasterIdLst>
    <p:notesMasterId r:id="rId17"/>
  </p:notesMasterIdLst>
  <p:handoutMasterIdLst>
    <p:handoutMasterId r:id="rId18"/>
  </p:handoutMasterIdLst>
  <p:sldIdLst>
    <p:sldId id="1192" r:id="rId3"/>
    <p:sldId id="1212" r:id="rId4"/>
    <p:sldId id="1234" r:id="rId5"/>
    <p:sldId id="1196" r:id="rId6"/>
    <p:sldId id="1198" r:id="rId7"/>
    <p:sldId id="1197" r:id="rId8"/>
    <p:sldId id="1206" r:id="rId9"/>
    <p:sldId id="1235" r:id="rId10"/>
    <p:sldId id="1200" r:id="rId11"/>
    <p:sldId id="1203" r:id="rId12"/>
    <p:sldId id="1209" r:id="rId13"/>
    <p:sldId id="1230" r:id="rId14"/>
    <p:sldId id="1201" r:id="rId15"/>
    <p:sldId id="1204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449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t" anchorCtr="0" compatLnSpc="1">
            <a:prstTxWarp prst="textNoShape">
              <a:avLst/>
            </a:prstTxWarp>
          </a:bodyPr>
          <a:lstStyle>
            <a:lvl1pPr defTabSz="927447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t" anchorCtr="0" compatLnSpc="1">
            <a:prstTxWarp prst="textNoShape">
              <a:avLst/>
            </a:prstTxWarp>
          </a:bodyPr>
          <a:lstStyle>
            <a:lvl1pPr algn="r" defTabSz="927447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b" anchorCtr="0" compatLnSpc="1">
            <a:prstTxWarp prst="textNoShape">
              <a:avLst/>
            </a:prstTxWarp>
          </a:bodyPr>
          <a:lstStyle>
            <a:lvl1pPr defTabSz="927447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cs typeface="Arial" pitchFamily="34" charset="0"/>
              </a:defRPr>
            </a:lvl1pPr>
          </a:lstStyle>
          <a:p>
            <a:fld id="{DA13075F-0933-476D-9DE4-9BA4858BFD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37929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t" anchorCtr="0" compatLnSpc="1">
            <a:prstTxWarp prst="textNoShape">
              <a:avLst/>
            </a:prstTxWarp>
          </a:bodyPr>
          <a:lstStyle>
            <a:lvl1pPr defTabSz="927447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t" anchorCtr="0" compatLnSpc="1">
            <a:prstTxWarp prst="textNoShape">
              <a:avLst/>
            </a:prstTxWarp>
          </a:bodyPr>
          <a:lstStyle>
            <a:lvl1pPr algn="r" defTabSz="927447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b" anchorCtr="0" compatLnSpc="1">
            <a:prstTxWarp prst="textNoShape">
              <a:avLst/>
            </a:prstTxWarp>
          </a:bodyPr>
          <a:lstStyle>
            <a:lvl1pPr defTabSz="927447">
              <a:defRPr sz="12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7" tIns="46404" rIns="92807" bIns="4640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cs typeface="Arial" pitchFamily="34" charset="0"/>
              </a:defRPr>
            </a:lvl1pPr>
          </a:lstStyle>
          <a:p>
            <a:fld id="{A0E236B4-F463-4685-9CAA-E5B32BA85E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224502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341" y="8829676"/>
            <a:ext cx="3038475" cy="4651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55" tIns="44477" rIns="88955" bIns="44477"/>
          <a:lstStyle>
            <a:lvl1pPr defTabSz="9380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788" indent="-285687" defTabSz="9380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749" indent="-228550" defTabSz="9380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99847" indent="-228550" defTabSz="9380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6949" indent="-228550" defTabSz="9380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049" indent="-228550" defTabSz="93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146" indent="-228550" defTabSz="93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248" indent="-228550" defTabSz="93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5347" indent="-228550" defTabSz="93800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C02D3DE-A2D8-4C14-ADCC-73750191F0A0}" type="slidenum">
              <a:rPr lang="en-US" sz="1100">
                <a:solidFill>
                  <a:prstClr val="black"/>
                </a:solidFill>
                <a:latin typeface="Times" pitchFamily="1" charset="0"/>
                <a:ea typeface="ＭＳ Ｐゴシック" pitchFamily="34" charset="-128"/>
              </a:rPr>
              <a:pPr eaLnBrk="1" hangingPunct="1"/>
              <a:t>2</a:t>
            </a:fld>
            <a:endParaRPr lang="en-US" sz="1100">
              <a:solidFill>
                <a:prstClr val="black"/>
              </a:solidFill>
              <a:latin typeface="Times" pitchFamily="1" charset="0"/>
              <a:ea typeface="ＭＳ Ｐゴシック" pitchFamily="34" charset="-128"/>
            </a:endParaRPr>
          </a:p>
        </p:txBody>
      </p:sp>
      <p:sp>
        <p:nvSpPr>
          <p:cNvPr id="2017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700088"/>
            <a:ext cx="4645025" cy="3482975"/>
          </a:xfrm>
          <a:ln/>
        </p:spPr>
      </p:sp>
      <p:sp>
        <p:nvSpPr>
          <p:cNvPr id="201732" name="Rectangle 3"/>
          <p:cNvSpPr>
            <a:spLocks noGrp="1"/>
          </p:cNvSpPr>
          <p:nvPr>
            <p:ph type="body" idx="1"/>
          </p:nvPr>
        </p:nvSpPr>
        <p:spPr>
          <a:xfrm>
            <a:off x="936627" y="4416427"/>
            <a:ext cx="513715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32" tIns="46815" rIns="93632" bIns="46815"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latin typeface="Times" pitchFamily="1" charset="0"/>
              </a:rPr>
              <a:t>SAY:  Every organization, to achieve it’s purpose, must get alignment between it’s people and it’s processes.  And that is management’s central task.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tempv1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886200"/>
            <a:ext cx="5181600" cy="457200"/>
          </a:xfrm>
        </p:spPr>
        <p:txBody>
          <a:bodyPr>
            <a:normAutofit/>
          </a:bodyPr>
          <a:lstStyle>
            <a:lvl1pPr marL="0" indent="0" algn="r">
              <a:buNone/>
              <a:defRPr sz="2300" b="0" i="0">
                <a:solidFill>
                  <a:schemeClr val="bg1"/>
                </a:solidFill>
                <a:latin typeface="Arial"/>
                <a:ea typeface="Arial"/>
                <a:cs typeface="Arial"/>
              </a:defRPr>
            </a:lvl1pPr>
            <a:lvl2pPr marL="457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336854"/>
            <a:ext cx="5181600" cy="1446532"/>
          </a:xfrm>
        </p:spPr>
        <p:txBody>
          <a:bodyPr>
            <a:spAutoFit/>
          </a:bodyPr>
          <a:lstStyle>
            <a:lvl1pPr algn="r">
              <a:defRPr sz="4400" b="0">
                <a:solidFill>
                  <a:schemeClr val="accent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48600" y="6400800"/>
            <a:ext cx="1143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91CD19C2-A102-434D-A98B-2AA8329971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7509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14F94"/>
                </a:solidFill>
              </a:defRPr>
            </a:lvl1pPr>
          </a:lstStyle>
          <a:p>
            <a:fld id="{6DE9B014-337C-4E03-B976-C3E791C55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2192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14F94"/>
                </a:solidFill>
              </a:defRPr>
            </a:lvl1pPr>
          </a:lstStyle>
          <a:p>
            <a:fld id="{C5C6021C-35D8-48E2-81DA-8EC943989E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2124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14F94"/>
                </a:solidFill>
              </a:defRPr>
            </a:lvl1pPr>
          </a:lstStyle>
          <a:p>
            <a:fld id="{EE9A2BC2-A5CD-44D1-BEEC-A65994A92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2662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81000"/>
            <a:ext cx="7543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14F94"/>
                </a:solidFill>
              </a:defRPr>
            </a:lvl1pPr>
          </a:lstStyle>
          <a:p>
            <a:fld id="{9013E084-DE6A-4F0A-B68E-492DFBD0B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7174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Picture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4800"/>
            <a:ext cx="4584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66700" y="1603375"/>
            <a:ext cx="8610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rgbClr val="000000"/>
                </a:solidFill>
              </a:rPr>
              <a:t>Continue Your Learning </a:t>
            </a:r>
            <a:endParaRPr lang="en-US" altLang="en-US" sz="1800">
              <a:solidFill>
                <a:srgbClr val="000000"/>
              </a:solidFill>
            </a:endParaRPr>
          </a:p>
          <a:p>
            <a:pPr algn="ctr" eaLnBrk="1" hangingPunct="1"/>
            <a:endParaRPr lang="en-US" altLang="en-US" sz="1800">
              <a:solidFill>
                <a:srgbClr val="000000"/>
              </a:solidFill>
            </a:endParaRPr>
          </a:p>
          <a:p>
            <a:pPr algn="ctr" eaLnBrk="1" hangingPunct="1"/>
            <a:r>
              <a:rPr lang="en-US" altLang="en-US" sz="1800">
                <a:solidFill>
                  <a:srgbClr val="000000"/>
                </a:solidFill>
              </a:rPr>
              <a:t>After class, visit lean.org for LEI</a:t>
            </a:r>
            <a:r>
              <a:rPr lang="ja-JP" altLang="en-US" sz="1800">
                <a:solidFill>
                  <a:srgbClr val="000000"/>
                </a:solidFill>
              </a:rPr>
              <a:t>’</a:t>
            </a:r>
            <a:r>
              <a:rPr lang="en-US" altLang="ja-JP" sz="1800">
                <a:solidFill>
                  <a:srgbClr val="000000"/>
                </a:solidFill>
              </a:rPr>
              <a:t>s practical how-to resources: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 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1">
                <a:solidFill>
                  <a:srgbClr val="000000"/>
                </a:solidFill>
              </a:rPr>
              <a:t> Learning Materials: </a:t>
            </a:r>
            <a:r>
              <a:rPr lang="en-US" altLang="en-US" sz="1800">
                <a:solidFill>
                  <a:srgbClr val="000000"/>
                </a:solidFill>
              </a:rPr>
              <a:t>books, workbooks, leader guides, training materials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1">
                <a:solidFill>
                  <a:srgbClr val="000000"/>
                </a:solidFill>
              </a:rPr>
              <a:t> Education: </a:t>
            </a:r>
            <a:r>
              <a:rPr lang="en-US" altLang="en-US" sz="1800">
                <a:solidFill>
                  <a:srgbClr val="000000"/>
                </a:solidFill>
              </a:rPr>
              <a:t>courses on tools, culture change, coaching, leadership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1">
                <a:solidFill>
                  <a:srgbClr val="000000"/>
                </a:solidFill>
              </a:rPr>
              <a:t> Summits: </a:t>
            </a:r>
            <a:r>
              <a:rPr lang="en-US" altLang="en-US" sz="1800">
                <a:solidFill>
                  <a:srgbClr val="000000"/>
                </a:solidFill>
              </a:rPr>
              <a:t>check lean.org for details about these limited-attendance events</a:t>
            </a:r>
          </a:p>
          <a:p>
            <a:pPr eaLnBrk="1" hangingPunct="1">
              <a:buFont typeface="Arial" pitchFamily="34" charset="0"/>
              <a:buChar char="•"/>
            </a:pPr>
            <a:endParaRPr lang="en-US" altLang="en-US" sz="1800">
              <a:solidFill>
                <a:srgbClr val="000000"/>
              </a:solidFill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1800" b="1">
                <a:solidFill>
                  <a:srgbClr val="000000"/>
                </a:solidFill>
              </a:rPr>
              <a:t> lean.org: </a:t>
            </a:r>
            <a:r>
              <a:rPr lang="en-US" altLang="en-US" sz="1800">
                <a:solidFill>
                  <a:srgbClr val="000000"/>
                </a:solidFill>
              </a:rPr>
              <a:t>Jim Womack</a:t>
            </a:r>
            <a:r>
              <a:rPr lang="ja-JP" altLang="en-US" sz="1800">
                <a:solidFill>
                  <a:srgbClr val="000000"/>
                </a:solidFill>
              </a:rPr>
              <a:t>’</a:t>
            </a:r>
            <a:r>
              <a:rPr lang="en-US" altLang="ja-JP" sz="1800">
                <a:solidFill>
                  <a:srgbClr val="000000"/>
                </a:solidFill>
              </a:rPr>
              <a:t>s e-letters, webinars, case studies, forums, training Road Map, Connection Center, Notebook, and much more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 </a:t>
            </a:r>
          </a:p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For details see the expanded LEI resource page at the back of your workbook.</a:t>
            </a:r>
          </a:p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364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553200" y="1371600"/>
            <a:ext cx="2286000" cy="259080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1021F412-F770-4FCA-AE8D-959A97269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029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943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ln w="76200">
            <a:solidFill>
              <a:srgbClr val="304F9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3" tIns="45711" rIns="91423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14F94"/>
              </a:solidFill>
              <a:ea typeface="Arial"/>
              <a:cs typeface="Arial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2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2"/>
          </a:xfrm>
        </p:spPr>
        <p:txBody>
          <a:bodyPr/>
          <a:lstStyle>
            <a:lvl1pPr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fld id="{19CE60F3-B234-43AC-9DCF-740960BAA8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371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943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ln w="76200">
            <a:solidFill>
              <a:srgbClr val="304F9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3" tIns="45711" rIns="91423" bIns="4571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14F94"/>
              </a:solidFill>
              <a:ea typeface="Arial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fld id="{5A4F2DF1-3BAE-4ACD-B933-AB2DEC48B8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8531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LeanLeape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19930"/>
            <a:ext cx="9144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john shook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7B7B0-E2CA-4E96-839A-E63B618C3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9343104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eaper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43624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5181600"/>
            <a:ext cx="5410200" cy="685800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1">
                <a:solidFill>
                  <a:srgbClr val="304F94"/>
                </a:solidFill>
                <a:latin typeface="Arial"/>
                <a:ea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9175"/>
            <a:ext cx="7772400" cy="1470025"/>
          </a:xfrm>
        </p:spPr>
        <p:txBody>
          <a:bodyPr>
            <a:spAutoFit/>
          </a:bodyPr>
          <a:lstStyle>
            <a:lvl1pPr>
              <a:defRPr sz="4400" b="1">
                <a:solidFill>
                  <a:srgbClr val="304F94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527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14F94"/>
                </a:solidFill>
              </a:defRPr>
            </a:lvl1pPr>
          </a:lstStyle>
          <a:p>
            <a:fld id="{32D360E7-0784-452C-A73B-A26CD89D93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8468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14F94"/>
                </a:solidFill>
              </a:defRPr>
            </a:lvl1pPr>
          </a:lstStyle>
          <a:p>
            <a:fld id="{22DA5DAA-E092-4FE5-A869-3E4F427A9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4716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1328309">
            <a:off x="8280400" y="6042025"/>
            <a:ext cx="6397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14F94"/>
                </a:solidFill>
              </a:defRPr>
            </a:lvl1pPr>
          </a:lstStyle>
          <a:p>
            <a:fld id="{9623C976-6E27-4429-9900-3841B72DB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2975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1524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69075"/>
            <a:ext cx="2133600" cy="365125"/>
          </a:xfrm>
          <a:prstGeom prst="rect">
            <a:avLst/>
          </a:prstGeom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74498"/>
                </a:solidFill>
              </a:defRPr>
            </a:lvl1pPr>
          </a:lstStyle>
          <a:p>
            <a:fld id="{BD451E09-EA57-47A7-B979-05233093E8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3" r:id="rId1"/>
    <p:sldLayoutId id="2147484652" r:id="rId2"/>
    <p:sldLayoutId id="2147484654" r:id="rId3"/>
    <p:sldLayoutId id="2147484655" r:id="rId4"/>
    <p:sldLayoutId id="2147484666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Arial"/>
          <a:ea typeface="ＭＳ Ｐゴシック" pitchFamily="34" charset="-128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34" charset="-128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34" charset="-128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34" charset="-128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ＭＳ Ｐゴシック" pitchFamily="34" charset="-128"/>
          <a:cs typeface="Tahoma" pitchFamily="34" charset="0"/>
        </a:defRPr>
      </a:lvl5pPr>
      <a:lvl6pPr marL="457115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6pPr>
      <a:lvl7pPr marL="91423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7pPr>
      <a:lvl8pPr marL="1371346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8pPr>
      <a:lvl9pPr marL="1828461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3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1pPr>
      <a:lvl2pPr marL="741363" indent="-2841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"/>
          <a:ea typeface="Arial"/>
          <a:cs typeface="Arial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300" kern="1200">
          <a:solidFill>
            <a:schemeClr val="tx1"/>
          </a:solidFill>
          <a:latin typeface="Arial"/>
          <a:ea typeface="Arial"/>
          <a:cs typeface="Arial"/>
        </a:defRPr>
      </a:lvl3pPr>
      <a:lvl4pPr marL="1598613" indent="-2270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00" kern="1200">
          <a:solidFill>
            <a:schemeClr val="tx1"/>
          </a:solidFill>
          <a:latin typeface="Arial"/>
          <a:ea typeface="Arial"/>
          <a:cs typeface="Arial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00" kern="1200">
          <a:solidFill>
            <a:schemeClr val="tx1"/>
          </a:solidFill>
          <a:latin typeface="Arial"/>
          <a:ea typeface="Arial"/>
          <a:cs typeface="Arial"/>
        </a:defRPr>
      </a:lvl5pPr>
      <a:lvl6pPr marL="2514133" indent="-228557" algn="l" defTabSz="9142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7" indent="-228557" algn="l" defTabSz="9142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3" indent="-228557" algn="l" defTabSz="9142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8" indent="-228557" algn="l" defTabSz="91423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6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1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5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0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5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0" algn="l" defTabSz="9142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76200"/>
            <a:ext cx="8991600" cy="6705600"/>
          </a:xfrm>
          <a:prstGeom prst="rect">
            <a:avLst/>
          </a:prstGeom>
          <a:ln w="76200">
            <a:solidFill>
              <a:srgbClr val="304F9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314F94"/>
              </a:solidFill>
              <a:latin typeface="Arial"/>
            </a:endParaRPr>
          </a:p>
        </p:txBody>
      </p:sp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6" r:id="rId1"/>
    <p:sldLayoutId id="2147484657" r:id="rId2"/>
    <p:sldLayoutId id="2147484658" r:id="rId3"/>
    <p:sldLayoutId id="2147484659" r:id="rId4"/>
    <p:sldLayoutId id="2147484660" r:id="rId5"/>
    <p:sldLayoutId id="2147484661" r:id="rId6"/>
    <p:sldLayoutId id="2147484662" r:id="rId7"/>
    <p:sldLayoutId id="2147484663" r:id="rId8"/>
    <p:sldLayoutId id="2147484664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314F94"/>
          </a:solidFill>
          <a:latin typeface="Arial"/>
          <a:ea typeface="ＭＳ Ｐゴシック" pitchFamily="34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14F94"/>
          </a:solidFill>
          <a:latin typeface="Arial" charset="0"/>
          <a:ea typeface="ＭＳ Ｐゴシック" pitchFamily="34" charset="-128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14F94"/>
          </a:solidFill>
          <a:latin typeface="Arial" charset="0"/>
          <a:ea typeface="ＭＳ Ｐゴシック" pitchFamily="34" charset="-128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14F94"/>
          </a:solidFill>
          <a:latin typeface="Arial" charset="0"/>
          <a:ea typeface="ＭＳ Ｐゴシック" pitchFamily="34" charset="-128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14F94"/>
          </a:solidFill>
          <a:latin typeface="Arial" charset="0"/>
          <a:ea typeface="ＭＳ Ｐゴシック" pitchFamily="34" charset="-128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14F94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Arial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/>
          <a:ea typeface="Arial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Arial"/>
          <a:ea typeface="Arial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ubtitle 2"/>
          <p:cNvSpPr>
            <a:spLocks noGrp="1"/>
          </p:cNvSpPr>
          <p:nvPr>
            <p:ph type="subTitle" idx="1"/>
          </p:nvPr>
        </p:nvSpPr>
        <p:spPr>
          <a:xfrm>
            <a:off x="3200400" y="4191000"/>
            <a:ext cx="5181600" cy="457200"/>
          </a:xfrm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Scott Heydon &amp; Lara Anderson</a:t>
            </a:r>
            <a:endParaRPr lang="en-US" alt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ctrTitle"/>
          </p:nvPr>
        </p:nvSpPr>
        <p:spPr>
          <a:xfrm>
            <a:off x="2514600" y="2482114"/>
            <a:ext cx="5867400" cy="1446532"/>
          </a:xfrm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Manager as Coach: Start with the Work</a:t>
            </a:r>
          </a:p>
        </p:txBody>
      </p:sp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2667000" y="6096000"/>
            <a:ext cx="56022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900">
                <a:solidFill>
                  <a:srgbClr val="FFFFFF"/>
                </a:solidFill>
                <a:cs typeface="Arial" pitchFamily="34" charset="0"/>
              </a:rPr>
              <a:t>© Copyright 2014 Lean Enterprise Institute. All rights reserved. </a:t>
            </a:r>
          </a:p>
          <a:p>
            <a:pPr algn="ctr"/>
            <a:r>
              <a:rPr lang="en-US" altLang="en-US" sz="900">
                <a:solidFill>
                  <a:srgbClr val="FFFFFF"/>
                </a:solidFill>
                <a:cs typeface="Arial" pitchFamily="34" charset="0"/>
              </a:rPr>
              <a:t>Lean Enterprise Institute and the leaper image are registered trademarks of Lean Enterprise Institute, Inc.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900">
              <a:solidFill>
                <a:srgbClr val="FFFFFF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Work				</a:t>
            </a:r>
            <a:r>
              <a:rPr lang="en-US" sz="2000" dirty="0" smtClean="0"/>
              <a:t>Activity 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066800"/>
            <a:ext cx="86106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Once </a:t>
            </a:r>
            <a:r>
              <a:rPr lang="en-US" sz="2800" i="1" dirty="0" smtClean="0"/>
              <a:t>work steps </a:t>
            </a:r>
            <a:r>
              <a:rPr lang="en-US" sz="2800" dirty="0" smtClean="0"/>
              <a:t>are identified, input to worksheet 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 </a:t>
            </a:r>
            <a:r>
              <a:rPr lang="en-US" sz="2800" i="1" dirty="0" smtClean="0"/>
              <a:t>start/stop</a:t>
            </a:r>
            <a:r>
              <a:rPr lang="en-US" sz="2800" dirty="0" smtClean="0"/>
              <a:t> points for each </a:t>
            </a:r>
            <a:r>
              <a:rPr lang="en-US" sz="2800" i="1" dirty="0" smtClean="0"/>
              <a:t>work step</a:t>
            </a:r>
          </a:p>
          <a:p>
            <a:pPr marL="914400" lvl="1" indent="-514350"/>
            <a:r>
              <a:rPr lang="en-US" sz="2400" dirty="0" smtClean="0"/>
              <a:t>Recommendation: Use points when contact is made – </a:t>
            </a:r>
            <a:r>
              <a:rPr lang="en-US" sz="2400" dirty="0" err="1" smtClean="0"/>
              <a:t>eg</a:t>
            </a:r>
            <a:r>
              <a:rPr lang="en-US" sz="2400" dirty="0" smtClean="0"/>
              <a:t>. “touch hat” – because they are easier to observe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Observe work multiple times, measuring time of each </a:t>
            </a:r>
            <a:r>
              <a:rPr lang="en-US" sz="2800" i="1" dirty="0" smtClean="0"/>
              <a:t>work step</a:t>
            </a:r>
          </a:p>
          <a:p>
            <a:pPr marL="914400" lvl="1" indent="-514350"/>
            <a:r>
              <a:rPr lang="en-US" sz="2400" dirty="0" smtClean="0"/>
              <a:t>Recommendation: Observe ten times in order to establish </a:t>
            </a:r>
            <a:r>
              <a:rPr lang="en-US" sz="2400" i="1" dirty="0" smtClean="0"/>
              <a:t>repeatable</a:t>
            </a:r>
            <a:r>
              <a:rPr lang="en-US" sz="2400" dirty="0" smtClean="0"/>
              <a:t>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 </a:t>
            </a:r>
            <a:r>
              <a:rPr lang="en-US" sz="2800" i="1" dirty="0" smtClean="0"/>
              <a:t>repeatable </a:t>
            </a:r>
            <a:r>
              <a:rPr lang="en-US" sz="2800" dirty="0" smtClean="0"/>
              <a:t>times</a:t>
            </a:r>
            <a:r>
              <a:rPr lang="en-US" sz="2800" i="1" dirty="0" smtClean="0"/>
              <a:t> </a:t>
            </a:r>
            <a:r>
              <a:rPr lang="en-US" sz="2800" dirty="0" smtClean="0"/>
              <a:t>(= lowest and repeated most often)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Capture safety, quality, and waste observations in </a:t>
            </a:r>
            <a:r>
              <a:rPr lang="en-US" sz="2800" i="1" dirty="0" smtClean="0"/>
              <a:t>notes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xmlns="" val="23204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600" y="1600200"/>
            <a:ext cx="4572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Why is it necessary?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What is it’s purpose?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Where should it be done?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When should it be done?</a:t>
            </a:r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Who is best qualified?</a:t>
            </a:r>
          </a:p>
          <a:p>
            <a:pPr marL="342900" indent="-342900">
              <a:spcBef>
                <a:spcPct val="50000"/>
              </a:spcBef>
              <a:buFontTx/>
              <a:buAutoNum type="arabicPeriod" startAt="3"/>
            </a:pPr>
            <a:endParaRPr lang="en-US" sz="2000" dirty="0" smtClean="0"/>
          </a:p>
          <a:p>
            <a:pPr marL="342900" indent="-342900">
              <a:spcBef>
                <a:spcPct val="50000"/>
              </a:spcBef>
              <a:buFontTx/>
              <a:buAutoNum type="arabicPeriod" startAt="3"/>
            </a:pPr>
            <a:endParaRPr lang="en-US" sz="2000" dirty="0" smtClean="0"/>
          </a:p>
          <a:p>
            <a:pPr marL="342900" indent="-342900"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How is ‘best way’ to do it?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Facilitating Improvement		</a:t>
            </a:r>
            <a:r>
              <a:rPr lang="en-US" sz="2000" dirty="0" smtClean="0"/>
              <a:t>Activity #6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657600" y="16764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3657600" y="3499217"/>
            <a:ext cx="152400" cy="11430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3657600" y="5785217"/>
            <a:ext cx="152400" cy="304800"/>
          </a:xfrm>
          <a:prstGeom prst="rightBrace">
            <a:avLst>
              <a:gd name="adj1" fmla="val 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31920" y="2015381"/>
            <a:ext cx="640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31920" y="4068477"/>
            <a:ext cx="640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931920" y="5946582"/>
            <a:ext cx="640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4267200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000" b="1" dirty="0" smtClean="0"/>
              <a:t>Eliminate</a:t>
            </a:r>
            <a:r>
              <a:rPr lang="en-US" sz="2000" dirty="0" smtClean="0"/>
              <a:t> </a:t>
            </a:r>
            <a:r>
              <a:rPr lang="en-US" sz="2000" dirty="0"/>
              <a:t>unnecessary elements</a:t>
            </a:r>
          </a:p>
          <a:p>
            <a:pPr marL="342900" indent="-342900"/>
            <a:endParaRPr lang="en-US" sz="2000" dirty="0"/>
          </a:p>
          <a:p>
            <a:pPr marL="342900" indent="-342900"/>
            <a:endParaRPr lang="en-US" sz="2000" dirty="0" smtClean="0"/>
          </a:p>
          <a:p>
            <a:pPr marL="342900" indent="-342900"/>
            <a:endParaRPr lang="en-US" sz="2000" dirty="0"/>
          </a:p>
          <a:p>
            <a:pPr marL="342900" indent="-342900"/>
            <a:endParaRPr lang="en-US" sz="1400" dirty="0"/>
          </a:p>
          <a:p>
            <a:pPr marL="342900" indent="-342900">
              <a:buFontTx/>
              <a:buChar char="•"/>
            </a:pPr>
            <a:r>
              <a:rPr lang="en-US" sz="2000" b="1" dirty="0"/>
              <a:t>Rearrange</a:t>
            </a:r>
            <a:r>
              <a:rPr lang="en-US" sz="2000" dirty="0"/>
              <a:t> elements (layout) for better sequencing (flow)</a:t>
            </a:r>
          </a:p>
          <a:p>
            <a:pPr marL="342900" indent="-342900">
              <a:buFontTx/>
              <a:buChar char="•"/>
            </a:pPr>
            <a:r>
              <a:rPr lang="en-US" sz="2000" b="1" dirty="0"/>
              <a:t>Add/Subtract</a:t>
            </a:r>
            <a:r>
              <a:rPr lang="en-US" sz="2000" dirty="0"/>
              <a:t> elements altogether OR to other jobs (offline)</a:t>
            </a:r>
          </a:p>
          <a:p>
            <a:pPr marL="342900" indent="-342900">
              <a:buFontTx/>
              <a:buChar char="•"/>
            </a:pPr>
            <a:r>
              <a:rPr lang="en-US" sz="2000" b="1" dirty="0"/>
              <a:t>Combine</a:t>
            </a:r>
            <a:r>
              <a:rPr lang="en-US" sz="2000" dirty="0"/>
              <a:t> elements when practical</a:t>
            </a:r>
          </a:p>
          <a:p>
            <a:pPr marL="342900" indent="-342900">
              <a:buFontTx/>
              <a:buChar char="•"/>
            </a:pPr>
            <a:endParaRPr lang="en-US" sz="2400" b="1" dirty="0"/>
          </a:p>
          <a:p>
            <a:pPr marL="342900" indent="-342900">
              <a:buFontTx/>
              <a:buChar char="•"/>
            </a:pPr>
            <a:r>
              <a:rPr lang="en-US" sz="2000" b="1" dirty="0" smtClean="0"/>
              <a:t>Simplify</a:t>
            </a:r>
            <a:r>
              <a:rPr lang="en-US" sz="2000" dirty="0" smtClean="0"/>
              <a:t> </a:t>
            </a:r>
            <a:r>
              <a:rPr lang="en-US" sz="2000" dirty="0"/>
              <a:t>all necessary elements to make job easier, faster &amp; safer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04800" y="1066800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u="sng" dirty="0" smtClean="0">
                <a:latin typeface="+mj-lt"/>
                <a:cs typeface="Tahoma" pitchFamily="34" charset="0"/>
              </a:rPr>
              <a:t>Question Every Detail</a:t>
            </a:r>
            <a:endParaRPr lang="en-US" sz="2800" u="sng" dirty="0"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84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066800"/>
            <a:ext cx="8763000" cy="5029200"/>
          </a:xfrm>
        </p:spPr>
        <p:txBody>
          <a:bodyPr/>
          <a:lstStyle/>
          <a:p>
            <a:r>
              <a:rPr lang="en-US" sz="2400" dirty="0" smtClean="0"/>
              <a:t>Start </a:t>
            </a:r>
            <a:r>
              <a:rPr lang="en-US" sz="2400" dirty="0" smtClean="0"/>
              <a:t>first by clarifying customer requirements and standards</a:t>
            </a:r>
          </a:p>
          <a:p>
            <a:r>
              <a:rPr lang="en-US" sz="2400" dirty="0"/>
              <a:t>Visualizing work </a:t>
            </a:r>
            <a:r>
              <a:rPr lang="en-US" sz="2400" dirty="0" smtClean="0"/>
              <a:t>(and thinking) fosters </a:t>
            </a:r>
            <a:r>
              <a:rPr lang="en-US" sz="2400" dirty="0"/>
              <a:t>collaboration and </a:t>
            </a:r>
            <a:r>
              <a:rPr lang="en-US" sz="2400" dirty="0" smtClean="0"/>
              <a:t>teamwork, and enables more effective coaching</a:t>
            </a:r>
            <a:endParaRPr lang="en-US" sz="2400" dirty="0"/>
          </a:p>
          <a:p>
            <a:r>
              <a:rPr lang="en-US" sz="2400" dirty="0" smtClean="0"/>
              <a:t>Initial step toward improvement, attack variability and fluctuation</a:t>
            </a:r>
          </a:p>
          <a:p>
            <a:pPr lvl="1"/>
            <a:r>
              <a:rPr lang="en-US" sz="2400" dirty="0" smtClean="0"/>
              <a:t>Involves gaining agreement to work in a consistent way</a:t>
            </a:r>
          </a:p>
          <a:p>
            <a:r>
              <a:rPr lang="en-US" sz="2400" dirty="0" smtClean="0"/>
              <a:t>Understanding work in great detail enables more effective improvement</a:t>
            </a:r>
          </a:p>
          <a:p>
            <a:r>
              <a:rPr lang="en-US" sz="2400" dirty="0" smtClean="0"/>
              <a:t>Manage/coach </a:t>
            </a:r>
            <a:r>
              <a:rPr lang="en-US" sz="2400" dirty="0" smtClean="0"/>
              <a:t>through asking questions when possible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085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“Work Story”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826124966"/>
              </p:ext>
            </p:extLst>
          </p:nvPr>
        </p:nvGraphicFramePr>
        <p:xfrm>
          <a:off x="2057400" y="990600"/>
          <a:ext cx="4876800" cy="5486400"/>
        </p:xfrm>
        <a:graphic>
          <a:graphicData uri="http://schemas.openxmlformats.org/presentationml/2006/ole">
            <p:oleObj spid="_x0000_s5152" name="Worksheet" r:id="rId3" imgW="3829084" imgH="5686349" progId="Excel.Sheet.8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636779268"/>
              </p:ext>
            </p:extLst>
          </p:nvPr>
        </p:nvGraphicFramePr>
        <p:xfrm>
          <a:off x="7162800" y="1066800"/>
          <a:ext cx="1803400" cy="1630363"/>
        </p:xfrm>
        <a:graphic>
          <a:graphicData uri="http://schemas.openxmlformats.org/presentationml/2006/ole">
            <p:oleObj spid="_x0000_s5153" name="Worksheet" r:id="rId4" imgW="1821233" imgH="1645920" progId="Excel.Sheet.8">
              <p:embed/>
            </p:oleObj>
          </a:graphicData>
        </a:graphic>
      </p:graphicFrame>
      <p:sp>
        <p:nvSpPr>
          <p:cNvPr id="7" name="Line 51"/>
          <p:cNvSpPr>
            <a:spLocks noChangeShapeType="1"/>
          </p:cNvSpPr>
          <p:nvPr/>
        </p:nvSpPr>
        <p:spPr bwMode="auto">
          <a:xfrm>
            <a:off x="5410200" y="2514600"/>
            <a:ext cx="68580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6096000" y="26670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 smtClean="0"/>
              <a:t>Work </a:t>
            </a:r>
            <a:r>
              <a:rPr lang="en-US" sz="1400" dirty="0"/>
              <a:t>S</a:t>
            </a:r>
            <a:r>
              <a:rPr lang="en-US" sz="1400" dirty="0" smtClean="0"/>
              <a:t>tep</a:t>
            </a:r>
            <a:endParaRPr lang="en-US" sz="1400" dirty="0"/>
          </a:p>
          <a:p>
            <a:pPr algn="ctr"/>
            <a:r>
              <a:rPr lang="en-US" sz="1400" dirty="0"/>
              <a:t>t</a:t>
            </a:r>
            <a:r>
              <a:rPr lang="en-US" sz="1400" dirty="0" smtClean="0"/>
              <a:t>ime (sec.)</a:t>
            </a:r>
            <a:endParaRPr lang="en-US" sz="1400" dirty="0"/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5437095" y="4392705"/>
            <a:ext cx="58270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 Work </a:t>
            </a:r>
          </a:p>
          <a:p>
            <a:pPr algn="ctr"/>
            <a:r>
              <a:rPr lang="en-US" sz="1400" dirty="0" smtClean="0"/>
              <a:t>Step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0" name="Oval 59"/>
          <p:cNvSpPr>
            <a:spLocks noChangeArrowheads="1"/>
          </p:cNvSpPr>
          <p:nvPr/>
        </p:nvSpPr>
        <p:spPr bwMode="auto">
          <a:xfrm>
            <a:off x="50292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54"/>
          <p:cNvSpPr>
            <a:spLocks noChangeShapeType="1"/>
          </p:cNvSpPr>
          <p:nvPr/>
        </p:nvSpPr>
        <p:spPr bwMode="auto">
          <a:xfrm>
            <a:off x="4751295" y="4240305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2" name="Oval 60"/>
          <p:cNvSpPr>
            <a:spLocks noChangeArrowheads="1"/>
          </p:cNvSpPr>
          <p:nvPr/>
        </p:nvSpPr>
        <p:spPr bwMode="auto">
          <a:xfrm>
            <a:off x="3684495" y="4011705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2"/>
          <p:cNvSpPr>
            <a:spLocks noChangeShapeType="1"/>
          </p:cNvSpPr>
          <p:nvPr/>
        </p:nvSpPr>
        <p:spPr bwMode="auto">
          <a:xfrm flipH="1">
            <a:off x="3119438" y="3124200"/>
            <a:ext cx="309562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Oval 113"/>
          <p:cNvSpPr>
            <a:spLocks noChangeArrowheads="1"/>
          </p:cNvSpPr>
          <p:nvPr/>
        </p:nvSpPr>
        <p:spPr bwMode="auto">
          <a:xfrm>
            <a:off x="3352800" y="2286000"/>
            <a:ext cx="5334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4"/>
          <p:cNvSpPr>
            <a:spLocks noChangeArrowheads="1"/>
          </p:cNvSpPr>
          <p:nvPr/>
        </p:nvSpPr>
        <p:spPr bwMode="auto">
          <a:xfrm>
            <a:off x="2743200" y="3505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 Work </a:t>
            </a:r>
            <a:r>
              <a:rPr lang="en-US" sz="1400" dirty="0" smtClean="0"/>
              <a:t>vs.</a:t>
            </a:r>
            <a:endParaRPr lang="en-US" sz="1400" dirty="0"/>
          </a:p>
          <a:p>
            <a:pPr algn="ctr"/>
            <a:r>
              <a:rPr lang="en-US" sz="1400" dirty="0" smtClean="0"/>
              <a:t>Waste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228600" y="1085671"/>
            <a:ext cx="1676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+mj-lt"/>
                <a:cs typeface="Tahoma" pitchFamily="34" charset="0"/>
              </a:rPr>
              <a:t>Preparing Oatmeal at Starbucks</a:t>
            </a:r>
            <a:endParaRPr lang="en-US" sz="2400" dirty="0">
              <a:latin typeface="+mj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39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“Work Story”		</a:t>
            </a:r>
            <a:r>
              <a:rPr lang="en-US" sz="2000" dirty="0" smtClean="0"/>
              <a:t>Activity #3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066800"/>
            <a:ext cx="86106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Transfer the work steps and repeatable times onto the </a:t>
            </a:r>
            <a:r>
              <a:rPr lang="en-US" sz="2800" i="1" dirty="0" smtClean="0"/>
              <a:t>Work Story template</a:t>
            </a:r>
            <a:endParaRPr lang="en-US" sz="2800" dirty="0"/>
          </a:p>
          <a:p>
            <a:pPr marL="914400" lvl="1" indent="-514350"/>
            <a:r>
              <a:rPr lang="en-US" sz="2400" dirty="0" smtClean="0"/>
              <a:t>Each work step is “sized” according to its repeatable time</a:t>
            </a:r>
          </a:p>
          <a:p>
            <a:pPr marL="914400" lvl="1" indent="-514350"/>
            <a:r>
              <a:rPr lang="en-US" sz="2400" dirty="0" smtClean="0"/>
              <a:t>Display </a:t>
            </a:r>
            <a:r>
              <a:rPr lang="en-US" sz="2400" dirty="0" smtClean="0">
                <a:solidFill>
                  <a:srgbClr val="00B050"/>
                </a:solidFill>
              </a:rPr>
              <a:t>hand steps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machine steps</a:t>
            </a:r>
            <a:r>
              <a:rPr lang="en-US" sz="2400" dirty="0" smtClean="0"/>
              <a:t> separately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Estimate and visualize the percent of each work step that is </a:t>
            </a:r>
            <a:r>
              <a:rPr lang="en-US" sz="2800" i="1" dirty="0" smtClean="0"/>
              <a:t>work vs. waste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Brainstorm what may be causing the observed waste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369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152400"/>
            <a:ext cx="80772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Tahom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Tahom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Tahom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charset="0"/>
                <a:ea typeface="ＭＳ Ｐゴシック" pitchFamily="34" charset="-128"/>
                <a:cs typeface="Tahoma" pitchFamily="34" charset="0"/>
              </a:defRPr>
            </a:lvl5pPr>
            <a:lvl6pPr marL="457115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14F94"/>
                </a:solidFill>
                <a:latin typeface="Tahoma" pitchFamily="34" charset="0"/>
                <a:cs typeface="Tahoma" pitchFamily="34" charset="0"/>
              </a:defRPr>
            </a:lvl6pPr>
            <a:lvl7pPr marL="91423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14F94"/>
                </a:solidFill>
                <a:latin typeface="Tahoma" pitchFamily="34" charset="0"/>
                <a:cs typeface="Tahoma" pitchFamily="34" charset="0"/>
              </a:defRPr>
            </a:lvl7pPr>
            <a:lvl8pPr marL="1371346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14F94"/>
                </a:solidFill>
                <a:latin typeface="Tahoma" pitchFamily="34" charset="0"/>
                <a:cs typeface="Tahoma" pitchFamily="34" charset="0"/>
              </a:defRPr>
            </a:lvl8pPr>
            <a:lvl9pPr marL="1828461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14F94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r>
              <a:rPr lang="en-US" dirty="0" smtClean="0"/>
              <a:t>Every Organization Must Address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077912"/>
            <a:ext cx="85344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>
            <a:lvl1pPr marL="341313" indent="-341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300" kern="1200">
                <a:solidFill>
                  <a:schemeClr val="tx1"/>
                </a:solidFill>
                <a:latin typeface="Arial"/>
                <a:ea typeface="ＭＳ Ｐゴシック" pitchFamily="34" charset="-128"/>
                <a:cs typeface="Arial"/>
              </a:defRPr>
            </a:lvl1pPr>
            <a:lvl2pPr marL="741363" indent="-284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2pPr>
            <a:lvl3pPr marL="11414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3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3pPr>
            <a:lvl4pPr marL="15986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4pPr>
            <a:lvl5pPr marL="2055813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700" kern="1200">
                <a:solidFill>
                  <a:schemeClr val="tx1"/>
                </a:solidFill>
                <a:latin typeface="Arial"/>
                <a:ea typeface="Arial"/>
                <a:cs typeface="Arial"/>
              </a:defRPr>
            </a:lvl5pPr>
            <a:lvl6pPr marL="2514133" indent="-228557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7" indent="-228557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3" indent="-228557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78" indent="-228557" algn="l" defTabSz="9142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1" dirty="0" smtClean="0">
                <a:ea typeface="ＭＳ Ｐゴシック" pitchFamily="34" charset="-128"/>
              </a:rPr>
              <a:t>Purpose		</a:t>
            </a:r>
            <a:r>
              <a:rPr lang="en-US" altLang="en-US" sz="2800" dirty="0" smtClean="0">
                <a:ea typeface="ＭＳ Ｐゴシック" pitchFamily="34" charset="-128"/>
              </a:rPr>
              <a:t>Provide value to customers (cost-				effectively to prosper, etc.)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b="1" dirty="0" smtClean="0">
                <a:ea typeface="ＭＳ Ｐゴシック" pitchFamily="34" charset="-128"/>
              </a:rPr>
              <a:t>Process		</a:t>
            </a:r>
            <a:r>
              <a:rPr lang="en-US" altLang="en-US" sz="2800" dirty="0" smtClean="0">
                <a:ea typeface="ＭＳ Ｐゴシック" pitchFamily="34" charset="-128"/>
              </a:rPr>
              <a:t>Through value streams that are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				</a:t>
            </a:r>
            <a:r>
              <a:rPr lang="en-US" altLang="en-US" sz="2800" dirty="0" smtClean="0"/>
              <a:t>designed, operated and improved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smtClean="0"/>
              <a:t>People</a:t>
            </a:r>
            <a:r>
              <a:rPr lang="en-US" altLang="en-US" sz="2800" dirty="0" smtClean="0"/>
              <a:t>		By engaging and respecting 					employees and other stakeholders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>
              <a:ea typeface="ＭＳ Ｐゴシック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 smtClean="0">
                <a:latin typeface="Calibri"/>
              </a:rPr>
              <a:t>→		Aligning </a:t>
            </a:r>
            <a:r>
              <a:rPr lang="en-US" altLang="en-US" sz="2800" b="1" dirty="0" smtClean="0">
                <a:latin typeface="Calibri"/>
              </a:rPr>
              <a:t>purpose</a:t>
            </a:r>
            <a:r>
              <a:rPr lang="en-US" altLang="en-US" sz="2800" dirty="0" smtClean="0">
                <a:latin typeface="Calibri"/>
              </a:rPr>
              <a:t>, </a:t>
            </a:r>
            <a:r>
              <a:rPr lang="en-US" altLang="en-US" sz="2800" b="1" dirty="0" smtClean="0">
                <a:latin typeface="Calibri"/>
              </a:rPr>
              <a:t>process</a:t>
            </a:r>
            <a:r>
              <a:rPr lang="en-US" altLang="en-US" sz="2800" dirty="0" smtClean="0">
                <a:latin typeface="Calibri"/>
              </a:rPr>
              <a:t> and </a:t>
            </a:r>
            <a:r>
              <a:rPr lang="en-US" altLang="en-US" sz="2800" b="1" dirty="0" smtClean="0">
                <a:latin typeface="Calibri"/>
              </a:rPr>
              <a:t>people</a:t>
            </a:r>
            <a:r>
              <a:rPr lang="en-US" altLang="en-US" sz="2800" dirty="0" smtClean="0">
                <a:latin typeface="Calibri"/>
              </a:rPr>
              <a:t> 			is the central task of management.</a:t>
            </a:r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83770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 as Coach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209800"/>
            <a:ext cx="80772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400" b="1" i="1" dirty="0" smtClean="0">
                <a:latin typeface="+mj-lt"/>
              </a:rPr>
              <a:t>“If the Learner Hasn’t Learned,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400" b="1" i="1" dirty="0" smtClean="0">
                <a:latin typeface="+mj-lt"/>
              </a:rPr>
              <a:t>the Teacher Hasn’t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4400" b="1" i="1" dirty="0" smtClean="0">
                <a:latin typeface="+mj-lt"/>
              </a:rPr>
              <a:t>Taught”</a:t>
            </a:r>
            <a:endParaRPr lang="en-US" altLang="en-US" sz="4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4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≠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1828800" y="1219200"/>
            <a:ext cx="5562600" cy="5105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351780" y="1559560"/>
            <a:ext cx="648970" cy="102108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108198" y="2393442"/>
            <a:ext cx="3003804" cy="2756916"/>
          </a:xfrm>
          <a:prstGeom prst="arc">
            <a:avLst>
              <a:gd name="adj1" fmla="val 16207183"/>
              <a:gd name="adj2" fmla="val 11664"/>
            </a:avLst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7" idx="0"/>
          </p:cNvCxnSpPr>
          <p:nvPr/>
        </p:nvCxnSpPr>
        <p:spPr>
          <a:xfrm flipV="1">
            <a:off x="4610100" y="1219200"/>
            <a:ext cx="0" cy="255270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6"/>
          </p:cNvCxnSpPr>
          <p:nvPr/>
        </p:nvCxnSpPr>
        <p:spPr>
          <a:xfrm>
            <a:off x="4610100" y="3771900"/>
            <a:ext cx="2781300" cy="0"/>
          </a:xfrm>
          <a:prstGeom prst="lin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07088" y="3545540"/>
            <a:ext cx="35573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Motion</a:t>
            </a:r>
          </a:p>
          <a:p>
            <a:r>
              <a:rPr lang="en-US" dirty="0">
                <a:solidFill>
                  <a:schemeClr val="bg1"/>
                </a:solidFill>
              </a:rPr>
              <a:t> -Waiting</a:t>
            </a:r>
          </a:p>
          <a:p>
            <a:r>
              <a:rPr lang="en-US" dirty="0">
                <a:solidFill>
                  <a:schemeClr val="bg1"/>
                </a:solidFill>
              </a:rPr>
              <a:t>   -Inventory</a:t>
            </a:r>
          </a:p>
          <a:p>
            <a:r>
              <a:rPr lang="en-US" dirty="0">
                <a:solidFill>
                  <a:schemeClr val="bg1"/>
                </a:solidFill>
              </a:rPr>
              <a:t>     -Conveyance</a:t>
            </a:r>
          </a:p>
          <a:p>
            <a:r>
              <a:rPr lang="en-US" dirty="0">
                <a:solidFill>
                  <a:schemeClr val="bg1"/>
                </a:solidFill>
              </a:rPr>
              <a:t>        -Correction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-Over-processing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-</a:t>
            </a:r>
            <a:r>
              <a:rPr lang="en-US" b="1" i="1" dirty="0">
                <a:solidFill>
                  <a:schemeClr val="bg1"/>
                </a:solidFill>
              </a:rPr>
              <a:t>OVERPRODUCTION</a:t>
            </a: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3505200"/>
            <a:ext cx="930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Waste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1187" y="1304290"/>
            <a:ext cx="1194143" cy="1031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Value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Creating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4490" y="2346443"/>
            <a:ext cx="1765509" cy="1340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Essential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Non-Value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 Creating</a:t>
            </a: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 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490198">
            <a:off x="4826336" y="2545166"/>
            <a:ext cx="821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Work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497580" y="2750820"/>
            <a:ext cx="2225040" cy="204216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/>
              <a:t>Human Motion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xmlns="" val="64428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Wastes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07088" y="3545540"/>
            <a:ext cx="35573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Motion</a:t>
            </a:r>
          </a:p>
          <a:p>
            <a:r>
              <a:rPr lang="en-US" dirty="0">
                <a:solidFill>
                  <a:schemeClr val="bg1"/>
                </a:solidFill>
              </a:rPr>
              <a:t> -Waiting</a:t>
            </a:r>
          </a:p>
          <a:p>
            <a:r>
              <a:rPr lang="en-US" dirty="0">
                <a:solidFill>
                  <a:schemeClr val="bg1"/>
                </a:solidFill>
              </a:rPr>
              <a:t>   -Inventory</a:t>
            </a:r>
          </a:p>
          <a:p>
            <a:r>
              <a:rPr lang="en-US" dirty="0">
                <a:solidFill>
                  <a:schemeClr val="bg1"/>
                </a:solidFill>
              </a:rPr>
              <a:t>     -Conveyance</a:t>
            </a:r>
          </a:p>
          <a:p>
            <a:r>
              <a:rPr lang="en-US" dirty="0">
                <a:solidFill>
                  <a:schemeClr val="bg1"/>
                </a:solidFill>
              </a:rPr>
              <a:t>        -Correction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-Over-processing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-</a:t>
            </a:r>
            <a:r>
              <a:rPr lang="en-US" b="1" i="1" dirty="0">
                <a:solidFill>
                  <a:schemeClr val="bg1"/>
                </a:solidFill>
              </a:rPr>
              <a:t>OVERPRODUCTION</a:t>
            </a: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3505200"/>
            <a:ext cx="930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Waste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521" y="1143000"/>
            <a:ext cx="8982479" cy="510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77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and See					</a:t>
            </a:r>
            <a:r>
              <a:rPr lang="en-US" sz="2000" dirty="0" smtClean="0"/>
              <a:t>Activity </a:t>
            </a:r>
            <a:r>
              <a:rPr lang="en-US" sz="2000" dirty="0" smtClean="0"/>
              <a:t>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074" name="Picture 2" descr="http://ecx.images-amazon.com/images/I/816-52eFr0L._SX425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48614"/>
            <a:ext cx="5181600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Arial" pitchFamily="34" charset="0"/>
              </a:rPr>
              <a:t>Write down all steps</a:t>
            </a:r>
          </a:p>
          <a:p>
            <a:pPr marL="1882775" indent="-511175">
              <a:buFont typeface="+mj-lt"/>
              <a:buAutoNum type="arabicPeriod"/>
            </a:pPr>
            <a:r>
              <a:rPr lang="en-US" altLang="en-US" sz="2800" dirty="0" smtClean="0">
                <a:latin typeface="Arial" pitchFamily="34" charset="0"/>
              </a:rPr>
              <a:t>Measure the total time</a:t>
            </a:r>
          </a:p>
          <a:p>
            <a:pPr marL="3254375" indent="-511175">
              <a:buFont typeface="+mj-lt"/>
              <a:buAutoNum type="arabicPeriod"/>
            </a:pPr>
            <a:r>
              <a:rPr lang="en-US" altLang="en-US" sz="2800" dirty="0" smtClean="0">
                <a:latin typeface="Arial" pitchFamily="34" charset="0"/>
              </a:rPr>
              <a:t>Measure the time of each step</a:t>
            </a:r>
          </a:p>
          <a:p>
            <a:pPr marL="3254375" indent="-511175">
              <a:buFont typeface="+mj-lt"/>
              <a:buAutoNum type="arabicPeriod"/>
            </a:pPr>
            <a:endParaRPr lang="en-US" altLang="en-US" sz="2800" dirty="0">
              <a:latin typeface="Arial" pitchFamily="34" charset="0"/>
            </a:endParaRPr>
          </a:p>
          <a:p>
            <a:pPr marL="3254375" indent="-511175">
              <a:buFont typeface="+mj-lt"/>
              <a:buAutoNum type="arabicPeriod"/>
            </a:pPr>
            <a:endParaRPr lang="en-US" altLang="en-US" sz="2800" dirty="0" smtClean="0">
              <a:latin typeface="Arial" pitchFamily="34" charset="0"/>
            </a:endParaRPr>
          </a:p>
          <a:p>
            <a:pPr marL="3254375" indent="-511175">
              <a:buFont typeface="+mj-lt"/>
              <a:buAutoNum type="arabicPeriod"/>
            </a:pPr>
            <a:endParaRPr lang="en-US" altLang="en-US" sz="2800" dirty="0" smtClean="0">
              <a:latin typeface="Arial" pitchFamily="34" charset="0"/>
            </a:endParaRPr>
          </a:p>
          <a:p>
            <a:pPr marL="3254375" indent="-511175">
              <a:buFont typeface="+mj-lt"/>
              <a:buAutoNum type="arabicPeriod"/>
            </a:pPr>
            <a:endParaRPr lang="en-US" altLang="en-US" sz="2800" dirty="0">
              <a:latin typeface="Arial" pitchFamily="34" charset="0"/>
            </a:endParaRPr>
          </a:p>
          <a:p>
            <a:pPr marL="2743200" indent="0">
              <a:buNone/>
            </a:pPr>
            <a:endParaRPr lang="en-US" altLang="en-US" sz="2800" dirty="0">
              <a:latin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2800" dirty="0" smtClean="0">
              <a:latin typeface="Arial" pitchFamily="34" charset="0"/>
            </a:endParaRPr>
          </a:p>
          <a:p>
            <a:endParaRPr lang="en-US" altLang="en-US" sz="2800" dirty="0" smtClean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334000" y="5257800"/>
            <a:ext cx="350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511175" indent="-511175" algn="r">
              <a:buNone/>
            </a:pPr>
            <a:r>
              <a:rPr lang="en-US" altLang="en-US" sz="2800" dirty="0" smtClean="0"/>
              <a:t>Simple…?</a:t>
            </a:r>
            <a:endParaRPr lang="en-US" altLang="en-US" sz="2800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334000" y="5764887"/>
            <a:ext cx="3505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511175" indent="-511175" algn="r">
              <a:buNone/>
            </a:pPr>
            <a:r>
              <a:rPr lang="en-US" altLang="en-US" sz="2800" dirty="0" smtClean="0"/>
              <a:t>What is missing?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627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Defined as the </a:t>
            </a:r>
            <a:r>
              <a:rPr lang="en-US" sz="2800" i="1" dirty="0" smtClean="0"/>
              <a:t>next step </a:t>
            </a:r>
            <a:r>
              <a:rPr lang="en-US" sz="2800" dirty="0" smtClean="0"/>
              <a:t>in any process.</a:t>
            </a:r>
          </a:p>
          <a:p>
            <a:r>
              <a:rPr lang="en-US" sz="2600" dirty="0" smtClean="0"/>
              <a:t>Ultimately, the paying end user</a:t>
            </a:r>
          </a:p>
          <a:p>
            <a:pPr marL="457200" lvl="1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2800" dirty="0" smtClean="0"/>
              <a:t>Set requirements:</a:t>
            </a:r>
          </a:p>
          <a:p>
            <a:r>
              <a:rPr lang="en-US" sz="2800" dirty="0"/>
              <a:t>Timing - by when and/or how </a:t>
            </a:r>
            <a:r>
              <a:rPr lang="en-US" sz="2800" dirty="0" smtClean="0"/>
              <a:t>often (Takt Time)</a:t>
            </a:r>
            <a:endParaRPr lang="en-US" sz="2800" dirty="0"/>
          </a:p>
          <a:p>
            <a:r>
              <a:rPr lang="en-US" sz="2800" dirty="0" smtClean="0"/>
              <a:t>Quality - precisely and consistently delivered</a:t>
            </a:r>
          </a:p>
          <a:p>
            <a:r>
              <a:rPr lang="en-US" sz="2800" dirty="0"/>
              <a:t>Price - profit, then, depends on the </a:t>
            </a:r>
            <a:r>
              <a:rPr lang="en-US" sz="2800" dirty="0" smtClean="0"/>
              <a:t>removal of </a:t>
            </a:r>
            <a:r>
              <a:rPr lang="en-US" sz="2800" dirty="0"/>
              <a:t>waste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541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and See					</a:t>
            </a:r>
            <a:r>
              <a:rPr lang="en-US" sz="2000" dirty="0" smtClean="0"/>
              <a:t>Activity #1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>
                <a:latin typeface="Arial" pitchFamily="34" charset="0"/>
              </a:rPr>
              <a:t>Write down all steps</a:t>
            </a:r>
          </a:p>
          <a:p>
            <a:pPr marL="1882775" indent="-511175">
              <a:buFont typeface="+mj-lt"/>
              <a:buAutoNum type="arabicPeriod"/>
            </a:pPr>
            <a:r>
              <a:rPr lang="en-US" altLang="en-US" sz="2800" dirty="0" smtClean="0">
                <a:latin typeface="Arial" pitchFamily="34" charset="0"/>
              </a:rPr>
              <a:t>Measure the total time</a:t>
            </a:r>
          </a:p>
          <a:p>
            <a:pPr marL="3254375" indent="-511175">
              <a:buFont typeface="+mj-lt"/>
              <a:buAutoNum type="arabicPeriod"/>
            </a:pPr>
            <a:r>
              <a:rPr lang="en-US" altLang="en-US" sz="2800" dirty="0" smtClean="0">
                <a:latin typeface="Arial" pitchFamily="34" charset="0"/>
              </a:rPr>
              <a:t>Measure the time of each step</a:t>
            </a:r>
          </a:p>
          <a:p>
            <a:pPr marL="3254375" indent="-511175">
              <a:buFont typeface="+mj-lt"/>
              <a:buAutoNum type="arabicPeriod"/>
            </a:pPr>
            <a:endParaRPr lang="en-US" altLang="en-US" sz="2800" dirty="0">
              <a:latin typeface="Arial" pitchFamily="34" charset="0"/>
            </a:endParaRPr>
          </a:p>
          <a:p>
            <a:pPr marL="3254375" indent="-511175">
              <a:buFont typeface="+mj-lt"/>
              <a:buAutoNum type="arabicPeriod"/>
            </a:pPr>
            <a:endParaRPr lang="en-US" altLang="en-US" sz="2800" dirty="0" smtClean="0">
              <a:latin typeface="Arial" pitchFamily="34" charset="0"/>
            </a:endParaRPr>
          </a:p>
          <a:p>
            <a:pPr marL="3254375" indent="-511175">
              <a:buFont typeface="+mj-lt"/>
              <a:buAutoNum type="arabicPeriod"/>
            </a:pPr>
            <a:endParaRPr lang="en-US" altLang="en-US" sz="2800" dirty="0">
              <a:latin typeface="Arial" pitchFamily="34" charset="0"/>
            </a:endParaRPr>
          </a:p>
          <a:p>
            <a:pPr marL="2743200" indent="0">
              <a:buNone/>
            </a:pPr>
            <a:endParaRPr lang="en-US" altLang="en-US" sz="2800" dirty="0">
              <a:latin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2800" dirty="0" smtClean="0">
              <a:latin typeface="Arial" pitchFamily="34" charset="0"/>
            </a:endParaRPr>
          </a:p>
          <a:p>
            <a:endParaRPr lang="en-US" altLang="en-US" sz="2800" dirty="0" smtClean="0">
              <a:latin typeface="Arial" pitchFamily="34" charset="0"/>
            </a:endParaRPr>
          </a:p>
        </p:txBody>
      </p:sp>
      <p:pic>
        <p:nvPicPr>
          <p:cNvPr id="51202" name="Picture 2" descr="https://encrypted-tbn3.gstatic.com/images?q=tbn:ANd9GcSZviXEFlK2rKpSZRII-6cAkFAd18JEkQUE3oJ9FxvYq43VVbke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971800"/>
            <a:ext cx="2143125" cy="21431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 bwMode="auto">
          <a:xfrm rot="21070057">
            <a:off x="2209800" y="4800600"/>
            <a:ext cx="320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atin typeface="Segoe Script" pitchFamily="34" charset="0"/>
                <a:cs typeface="Tahoma" pitchFamily="34" charset="0"/>
              </a:rPr>
              <a:t>Kroger</a:t>
            </a:r>
            <a:endParaRPr lang="en-US" sz="5400" dirty="0">
              <a:latin typeface="Segoe Script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27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Observing 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021F412-F770-4FCA-AE8D-959A9726915F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69447678"/>
              </p:ext>
            </p:extLst>
          </p:nvPr>
        </p:nvGraphicFramePr>
        <p:xfrm>
          <a:off x="685800" y="914400"/>
          <a:ext cx="7767221" cy="5562600"/>
        </p:xfrm>
        <a:graphic>
          <a:graphicData uri="http://schemas.openxmlformats.org/presentationml/2006/ole">
            <p:oleObj spid="_x0000_s4113" name="Worksheet" r:id="rId3" imgW="8938165" imgH="6096197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17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I_new_Template">
  <a:themeElements>
    <a:clrScheme name="LEI colors">
      <a:dk1>
        <a:srgbClr val="000000"/>
      </a:dk1>
      <a:lt1>
        <a:sysClr val="window" lastClr="FFFFFF"/>
      </a:lt1>
      <a:dk2>
        <a:srgbClr val="0053A0"/>
      </a:dk2>
      <a:lt2>
        <a:srgbClr val="8CA4D5"/>
      </a:lt2>
      <a:accent1>
        <a:srgbClr val="F7901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3A0"/>
      </a:hlink>
      <a:folHlink>
        <a:srgbClr val="0053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algn="ctr">
          <a:spcBef>
            <a:spcPct val="50000"/>
          </a:spcBef>
          <a:defRPr sz="2800" dirty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2009 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LEI_new_Template</Template>
  <TotalTime>7037</TotalTime>
  <Words>561</Words>
  <Application>Microsoft Office PowerPoint</Application>
  <PresentationFormat>On-screen Show (4:3)</PresentationFormat>
  <Paragraphs>140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LEI_new_Template</vt:lpstr>
      <vt:lpstr>1_2009 Slide Template</vt:lpstr>
      <vt:lpstr>Worksheet</vt:lpstr>
      <vt:lpstr>Manager as Coach: Start with the Work</vt:lpstr>
      <vt:lpstr>Slide 2</vt:lpstr>
      <vt:lpstr>Manager as Coach</vt:lpstr>
      <vt:lpstr>Motion ≠ Work</vt:lpstr>
      <vt:lpstr>Seven Wastes</vt:lpstr>
      <vt:lpstr>Go and See     Activity #2</vt:lpstr>
      <vt:lpstr>Customer First</vt:lpstr>
      <vt:lpstr>Go and See     Activity #1</vt:lpstr>
      <vt:lpstr>Observing Work</vt:lpstr>
      <vt:lpstr>Observing Work    Activity #2</vt:lpstr>
      <vt:lpstr>Facilitating Improvement  Activity #6</vt:lpstr>
      <vt:lpstr>Summary of Learning Points</vt:lpstr>
      <vt:lpstr>Creating a “Work Story”</vt:lpstr>
      <vt:lpstr>Creating a “Work Story”  Activity #3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Howell</dc:creator>
  <cp:lastModifiedBy>Scott</cp:lastModifiedBy>
  <cp:revision>56</cp:revision>
  <cp:lastPrinted>2013-05-07T16:01:18Z</cp:lastPrinted>
  <dcterms:created xsi:type="dcterms:W3CDTF">2014-11-11T20:43:44Z</dcterms:created>
  <dcterms:modified xsi:type="dcterms:W3CDTF">2015-02-04T22:11:15Z</dcterms:modified>
</cp:coreProperties>
</file>