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3" r:id="rId48"/>
    <p:sldId id="301" r:id="rId49"/>
    <p:sldId id="304" r:id="rId50"/>
    <p:sldId id="305" r:id="rId51"/>
    <p:sldId id="306" r:id="rId52"/>
    <p:sldId id="307" r:id="rId53"/>
    <p:sldId id="308" r:id="rId54"/>
    <p:sldId id="310" r:id="rId55"/>
    <p:sldId id="309"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80284" autoAdjust="0"/>
  </p:normalViewPr>
  <p:slideViewPr>
    <p:cSldViewPr snapToGrid="0">
      <p:cViewPr varScale="1">
        <p:scale>
          <a:sx n="64" d="100"/>
          <a:sy n="64" d="100"/>
        </p:scale>
        <p:origin x="25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2-EC0D-495E-952B-7CF13967476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C0D-495E-952B-7CF13967476C}"/>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1-EC0D-495E-952B-7CF13967476C}"/>
              </c:ext>
            </c:extLst>
          </c:dPt>
          <c:dPt>
            <c:idx val="3"/>
            <c:bubble3D val="0"/>
            <c:spPr>
              <a:solidFill>
                <a:schemeClr val="accent1"/>
              </a:solidFill>
              <a:ln w="19050">
                <a:solidFill>
                  <a:schemeClr val="lt1"/>
                </a:solidFill>
              </a:ln>
              <a:effectLst/>
            </c:spPr>
          </c:dPt>
          <c:dLbls>
            <c:dLbl>
              <c:idx val="0"/>
              <c:layout>
                <c:manualLayout>
                  <c:x val="-0.20686760808434293"/>
                  <c:y val="8.2813137168550086E-2"/>
                </c:manualLayout>
              </c:layout>
              <c:tx>
                <c:rich>
                  <a:bodyPr/>
                  <a:lstStyle/>
                  <a:p>
                    <a:r>
                      <a:rPr lang="en-US" sz="2400">
                        <a:solidFill>
                          <a:schemeClr val="bg1"/>
                        </a:solidFill>
                      </a:rPr>
                      <a:t>WASTE</a:t>
                    </a:r>
                    <a:endParaRPr lang="en-US" sz="2400" dirty="0">
                      <a:solidFill>
                        <a:schemeClr val="bg1"/>
                      </a:solidFill>
                    </a:endParaRP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C0D-495E-952B-7CF13967476C}"/>
                </c:ext>
              </c:extLst>
            </c:dLbl>
            <c:dLbl>
              <c:idx val="1"/>
              <c:layout>
                <c:manualLayout>
                  <c:x val="0.20543250011589359"/>
                  <c:y val="-0.24006111315695675"/>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r>
                      <a:rPr lang="en-US" sz="2400" dirty="0">
                        <a:solidFill>
                          <a:schemeClr val="bg1"/>
                        </a:solidFill>
                      </a:rPr>
                      <a:t>NECESSARY</a:t>
                    </a: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42589664658173065"/>
                      <c:h val="7.8291806968994876E-2"/>
                    </c:manualLayout>
                  </c15:layout>
                </c:ext>
                <c:ext xmlns:c16="http://schemas.microsoft.com/office/drawing/2014/chart" uri="{C3380CC4-5D6E-409C-BE32-E72D297353CC}">
                  <c16:uniqueId val="{00000003-EC0D-495E-952B-7CF13967476C}"/>
                </c:ext>
              </c:extLst>
            </c:dLbl>
            <c:dLbl>
              <c:idx val="2"/>
              <c:layout>
                <c:manualLayout>
                  <c:x val="0.23450177095282293"/>
                  <c:y val="0.1642975502362663"/>
                </c:manualLayout>
              </c:layout>
              <c:tx>
                <c:rich>
                  <a:bodyPr/>
                  <a:lstStyle/>
                  <a:p>
                    <a:r>
                      <a:rPr lang="en-US" sz="2400" dirty="0">
                        <a:solidFill>
                          <a:schemeClr val="bg1"/>
                        </a:solidFill>
                      </a:rPr>
                      <a:t>VALUE ADDED</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C0D-495E-952B-7CF13967476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Waste</c:v>
                </c:pt>
                <c:pt idx="1">
                  <c:v>Value Added</c:v>
                </c:pt>
                <c:pt idx="2">
                  <c:v>Necessary</c:v>
                </c:pt>
              </c:strCache>
            </c:strRef>
          </c:cat>
          <c:val>
            <c:numRef>
              <c:f>Sheet1!$B$2:$B$5</c:f>
              <c:numCache>
                <c:formatCode>0%</c:formatCode>
                <c:ptCount val="4"/>
                <c:pt idx="0">
                  <c:v>0.4</c:v>
                </c:pt>
                <c:pt idx="1">
                  <c:v>0.3</c:v>
                </c:pt>
                <c:pt idx="2">
                  <c:v>0.3</c:v>
                </c:pt>
              </c:numCache>
            </c:numRef>
          </c:val>
          <c:extLst>
            <c:ext xmlns:c16="http://schemas.microsoft.com/office/drawing/2014/chart" uri="{C3380CC4-5D6E-409C-BE32-E72D297353CC}">
              <c16:uniqueId val="{00000000-EC0D-495E-952B-7CF13967476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EAB-496D-B27A-78CE23AD8D9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EAB-496D-B27A-78CE23AD8D93}"/>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EAB-496D-B27A-78CE23AD8D93}"/>
            </c:ext>
          </c:extLst>
        </c:ser>
        <c:dLbls>
          <c:showLegendKey val="0"/>
          <c:showVal val="0"/>
          <c:showCatName val="0"/>
          <c:showSerName val="0"/>
          <c:showPercent val="0"/>
          <c:showBubbleSize val="0"/>
        </c:dLbls>
        <c:gapWidth val="219"/>
        <c:overlap val="-27"/>
        <c:axId val="353618992"/>
        <c:axId val="353618664"/>
      </c:barChart>
      <c:catAx>
        <c:axId val="35361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3618664"/>
        <c:crosses val="autoZero"/>
        <c:auto val="1"/>
        <c:lblAlgn val="ctr"/>
        <c:lblOffset val="100"/>
        <c:noMultiLvlLbl val="0"/>
      </c:catAx>
      <c:valAx>
        <c:axId val="353618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361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A5BD-42AF-ADBF-CE88DBDA241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A5BD-42AF-ADBF-CE88DBDA241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A5BD-42AF-ADBF-CE88DBDA2412}"/>
            </c:ext>
          </c:extLst>
        </c:ser>
        <c:dLbls>
          <c:showLegendKey val="0"/>
          <c:showVal val="0"/>
          <c:showCatName val="0"/>
          <c:showSerName val="0"/>
          <c:showPercent val="0"/>
          <c:showBubbleSize val="0"/>
        </c:dLbls>
        <c:smooth val="0"/>
        <c:axId val="596548056"/>
        <c:axId val="596548712"/>
      </c:lineChart>
      <c:catAx>
        <c:axId val="596548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6548712"/>
        <c:crosses val="autoZero"/>
        <c:auto val="1"/>
        <c:lblAlgn val="ctr"/>
        <c:lblOffset val="100"/>
        <c:noMultiLvlLbl val="0"/>
      </c:catAx>
      <c:valAx>
        <c:axId val="596548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6548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9C4F-4781-AD77-3AB834406565}"/>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D38-4777-9D2F-22AE1C51F53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Q1</c:v>
                </c:pt>
                <c:pt idx="1">
                  <c:v>Q2</c:v>
                </c:pt>
                <c:pt idx="2">
                  <c:v>Q3</c:v>
                </c:pt>
                <c:pt idx="3">
                  <c:v>Q4</c:v>
                </c:pt>
              </c:strCache>
            </c:strRef>
          </c:cat>
          <c:val>
            <c:numRef>
              <c:f>Sheet1!$B$2:$B$5</c:f>
              <c:numCache>
                <c:formatCode>General</c:formatCode>
                <c:ptCount val="4"/>
                <c:pt idx="0">
                  <c:v>100</c:v>
                </c:pt>
                <c:pt idx="1">
                  <c:v>60</c:v>
                </c:pt>
                <c:pt idx="2">
                  <c:v>40</c:v>
                </c:pt>
                <c:pt idx="3">
                  <c:v>35</c:v>
                </c:pt>
              </c:numCache>
            </c:numRef>
          </c:val>
          <c:smooth val="0"/>
          <c:extLst>
            <c:ext xmlns:c16="http://schemas.microsoft.com/office/drawing/2014/chart" uri="{C3380CC4-5D6E-409C-BE32-E72D297353CC}">
              <c16:uniqueId val="{00000000-82E9-4B8C-946F-F214D603FFA3}"/>
            </c:ext>
          </c:extLst>
        </c:ser>
        <c:ser>
          <c:idx val="1"/>
          <c:order val="1"/>
          <c:tx>
            <c:strRef>
              <c:f>Sheet1!$C$1</c:f>
              <c:strCache>
                <c:ptCount val="1"/>
                <c:pt idx="0">
                  <c:v>Column1</c:v>
                </c:pt>
              </c:strCache>
            </c:strRef>
          </c:tx>
          <c:spPr>
            <a:ln w="28575" cap="rnd">
              <a:solidFill>
                <a:schemeClr val="accent2"/>
              </a:solidFill>
              <a:round/>
            </a:ln>
            <a:effectLst/>
          </c:spPr>
          <c:marker>
            <c:symbol val="none"/>
          </c:marker>
          <c:cat>
            <c:strRef>
              <c:f>Sheet1!$A$2:$A$5</c:f>
              <c:strCache>
                <c:ptCount val="4"/>
                <c:pt idx="0">
                  <c:v>Q1</c:v>
                </c:pt>
                <c:pt idx="1">
                  <c:v>Q2</c:v>
                </c:pt>
                <c:pt idx="2">
                  <c:v>Q3</c:v>
                </c:pt>
                <c:pt idx="3">
                  <c:v>Q4</c:v>
                </c:pt>
              </c:strCache>
            </c:strRef>
          </c:cat>
          <c:val>
            <c:numRef>
              <c:f>Sheet1!$C$2:$C$5</c:f>
              <c:numCache>
                <c:formatCode>General</c:formatCode>
                <c:ptCount val="4"/>
              </c:numCache>
            </c:numRef>
          </c:val>
          <c:smooth val="0"/>
          <c:extLst>
            <c:ext xmlns:c16="http://schemas.microsoft.com/office/drawing/2014/chart" uri="{C3380CC4-5D6E-409C-BE32-E72D297353CC}">
              <c16:uniqueId val="{00000001-82E9-4B8C-946F-F214D603FFA3}"/>
            </c:ext>
          </c:extLst>
        </c:ser>
        <c:ser>
          <c:idx val="2"/>
          <c:order val="2"/>
          <c:tx>
            <c:strRef>
              <c:f>Sheet1!$D$1</c:f>
              <c:strCache>
                <c:ptCount val="1"/>
                <c:pt idx="0">
                  <c:v>Column2</c:v>
                </c:pt>
              </c:strCache>
            </c:strRef>
          </c:tx>
          <c:spPr>
            <a:ln w="28575" cap="rnd">
              <a:solidFill>
                <a:schemeClr val="accent3"/>
              </a:solidFill>
              <a:round/>
            </a:ln>
            <a:effectLst/>
          </c:spPr>
          <c:marker>
            <c:symbol val="none"/>
          </c:marker>
          <c:cat>
            <c:strRef>
              <c:f>Sheet1!$A$2:$A$5</c:f>
              <c:strCache>
                <c:ptCount val="4"/>
                <c:pt idx="0">
                  <c:v>Q1</c:v>
                </c:pt>
                <c:pt idx="1">
                  <c:v>Q2</c:v>
                </c:pt>
                <c:pt idx="2">
                  <c:v>Q3</c:v>
                </c:pt>
                <c:pt idx="3">
                  <c:v>Q4</c:v>
                </c:pt>
              </c:strCache>
            </c:strRef>
          </c:cat>
          <c:val>
            <c:numRef>
              <c:f>Sheet1!$D$2:$D$5</c:f>
              <c:numCache>
                <c:formatCode>General</c:formatCode>
                <c:ptCount val="4"/>
              </c:numCache>
            </c:numRef>
          </c:val>
          <c:smooth val="0"/>
          <c:extLst>
            <c:ext xmlns:c16="http://schemas.microsoft.com/office/drawing/2014/chart" uri="{C3380CC4-5D6E-409C-BE32-E72D297353CC}">
              <c16:uniqueId val="{00000002-82E9-4B8C-946F-F214D603FFA3}"/>
            </c:ext>
          </c:extLst>
        </c:ser>
        <c:dLbls>
          <c:showLegendKey val="0"/>
          <c:showVal val="0"/>
          <c:showCatName val="0"/>
          <c:showSerName val="0"/>
          <c:showPercent val="0"/>
          <c:showBubbleSize val="0"/>
        </c:dLbls>
        <c:smooth val="0"/>
        <c:axId val="618918344"/>
        <c:axId val="618917688"/>
      </c:lineChart>
      <c:catAx>
        <c:axId val="618918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8917688"/>
        <c:crosses val="autoZero"/>
        <c:auto val="1"/>
        <c:lblAlgn val="ctr"/>
        <c:lblOffset val="100"/>
        <c:noMultiLvlLbl val="0"/>
      </c:catAx>
      <c:valAx>
        <c:axId val="6189176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8918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14814-6C14-4915-95E2-8C7190748B97}" type="datetimeFigureOut">
              <a:rPr lang="en-US" smtClean="0"/>
              <a:t>11/29/2018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22569-5CC3-4769-89D3-1F7851FB60FE}" type="slidenum">
              <a:rPr lang="en-US" smtClean="0"/>
              <a:t>‹#›</a:t>
            </a:fld>
            <a:endParaRPr lang="en-US"/>
          </a:p>
        </p:txBody>
      </p:sp>
    </p:spTree>
    <p:extLst>
      <p:ext uri="{BB962C8B-B14F-4D97-AF65-F5344CB8AC3E}">
        <p14:creationId xmlns:p14="http://schemas.microsoft.com/office/powerpoint/2010/main" val="1869432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class was presented to the OE Leads over the course of two days.</a:t>
            </a:r>
          </a:p>
          <a:p>
            <a:r>
              <a:rPr lang="en-US" dirty="0"/>
              <a:t>Workshop 1 occurred in the morning.  Then we went to the stores that afternoon to investigate problems.</a:t>
            </a:r>
          </a:p>
          <a:p>
            <a:r>
              <a:rPr lang="en-US" dirty="0"/>
              <a:t>Workshop 2 occurred the next morning.  Then we returned to the stores to implement countermeasures.</a:t>
            </a:r>
          </a:p>
          <a:p>
            <a:r>
              <a:rPr lang="en-US" dirty="0"/>
              <a:t>Workshop 3 was an hour long report-out with Jeff Abate and Jon Hock.</a:t>
            </a:r>
          </a:p>
          <a:p>
            <a:endParaRPr lang="en-US" dirty="0"/>
          </a:p>
          <a:p>
            <a:r>
              <a:rPr lang="en-US" dirty="0"/>
              <a:t>The instructors said this was very rushed.  They typically spend one weekend on workshop 1, then give teams a few weeks to investigate their problem more deeply.  Then they spend a weekend on workshop 2 and get a few more weeks to implement countermeasures.  When done this way they may actually have sustained results by the time they meet again for workshop 3 and the report-out/celebration.</a:t>
            </a:r>
          </a:p>
        </p:txBody>
      </p:sp>
      <p:sp>
        <p:nvSpPr>
          <p:cNvPr id="4" name="Slide Number Placeholder 3"/>
          <p:cNvSpPr>
            <a:spLocks noGrp="1"/>
          </p:cNvSpPr>
          <p:nvPr>
            <p:ph type="sldNum" sz="quarter" idx="10"/>
          </p:nvPr>
        </p:nvSpPr>
        <p:spPr/>
        <p:txBody>
          <a:bodyPr/>
          <a:lstStyle/>
          <a:p>
            <a:fld id="{89B22569-5CC3-4769-89D3-1F7851FB60FE}" type="slidenum">
              <a:rPr lang="en-US" smtClean="0"/>
              <a:t>1</a:t>
            </a:fld>
            <a:endParaRPr lang="en-US"/>
          </a:p>
        </p:txBody>
      </p:sp>
    </p:spTree>
    <p:extLst>
      <p:ext uri="{BB962C8B-B14F-4D97-AF65-F5344CB8AC3E}">
        <p14:creationId xmlns:p14="http://schemas.microsoft.com/office/powerpoint/2010/main" val="2594373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everybody</a:t>
            </a:r>
          </a:p>
        </p:txBody>
      </p:sp>
      <p:sp>
        <p:nvSpPr>
          <p:cNvPr id="4" name="Slide Number Placeholder 3"/>
          <p:cNvSpPr>
            <a:spLocks noGrp="1"/>
          </p:cNvSpPr>
          <p:nvPr>
            <p:ph type="sldNum" sz="quarter" idx="10"/>
          </p:nvPr>
        </p:nvSpPr>
        <p:spPr/>
        <p:txBody>
          <a:bodyPr/>
          <a:lstStyle/>
          <a:p>
            <a:fld id="{89B22569-5CC3-4769-89D3-1F7851FB60FE}" type="slidenum">
              <a:rPr lang="en-US" smtClean="0"/>
              <a:t>21</a:t>
            </a:fld>
            <a:endParaRPr lang="en-US"/>
          </a:p>
        </p:txBody>
      </p:sp>
    </p:spTree>
    <p:extLst>
      <p:ext uri="{BB962C8B-B14F-4D97-AF65-F5344CB8AC3E}">
        <p14:creationId xmlns:p14="http://schemas.microsoft.com/office/powerpoint/2010/main" val="1050175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Deviation from a standard or expectation</a:t>
            </a:r>
          </a:p>
          <a:p>
            <a:endParaRPr lang="en-US" dirty="0"/>
          </a:p>
          <a:p>
            <a:r>
              <a:rPr lang="en-US" dirty="0"/>
              <a:t>When you define a problem you must also be identify the standard from which it deviates.</a:t>
            </a:r>
          </a:p>
          <a:p>
            <a:r>
              <a:rPr lang="en-US" dirty="0"/>
              <a:t>WARNING: Do not say the problem is “lack of a standard.”  If you don’t have a standard, how can you have a problem?</a:t>
            </a:r>
          </a:p>
        </p:txBody>
      </p:sp>
      <p:sp>
        <p:nvSpPr>
          <p:cNvPr id="4" name="Slide Number Placeholder 3"/>
          <p:cNvSpPr>
            <a:spLocks noGrp="1"/>
          </p:cNvSpPr>
          <p:nvPr>
            <p:ph type="sldNum" sz="quarter" idx="10"/>
          </p:nvPr>
        </p:nvSpPr>
        <p:spPr/>
        <p:txBody>
          <a:bodyPr/>
          <a:lstStyle/>
          <a:p>
            <a:fld id="{89B22569-5CC3-4769-89D3-1F7851FB60FE}" type="slidenum">
              <a:rPr lang="en-US" smtClean="0"/>
              <a:t>22</a:t>
            </a:fld>
            <a:endParaRPr lang="en-US"/>
          </a:p>
        </p:txBody>
      </p:sp>
    </p:spTree>
    <p:extLst>
      <p:ext uri="{BB962C8B-B14F-4D97-AF65-F5344CB8AC3E}">
        <p14:creationId xmlns:p14="http://schemas.microsoft.com/office/powerpoint/2010/main" val="997990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 not individuals.  Rather, people as a whole</a:t>
            </a:r>
          </a:p>
          <a:p>
            <a:r>
              <a:rPr lang="en-US" dirty="0"/>
              <a:t>Technical – machine / computer / tool</a:t>
            </a:r>
          </a:p>
          <a:p>
            <a:r>
              <a:rPr lang="en-US" dirty="0"/>
              <a:t>If you have a process that is a sequence of steps, the problem is usually in the transition between each step.  Not with the individual steps or the people doing those steps.</a:t>
            </a:r>
          </a:p>
        </p:txBody>
      </p:sp>
      <p:sp>
        <p:nvSpPr>
          <p:cNvPr id="4" name="Slide Number Placeholder 3"/>
          <p:cNvSpPr>
            <a:spLocks noGrp="1"/>
          </p:cNvSpPr>
          <p:nvPr>
            <p:ph type="sldNum" sz="quarter" idx="10"/>
          </p:nvPr>
        </p:nvSpPr>
        <p:spPr/>
        <p:txBody>
          <a:bodyPr/>
          <a:lstStyle/>
          <a:p>
            <a:fld id="{89B22569-5CC3-4769-89D3-1F7851FB60FE}" type="slidenum">
              <a:rPr lang="en-US" smtClean="0"/>
              <a:t>23</a:t>
            </a:fld>
            <a:endParaRPr lang="en-US"/>
          </a:p>
        </p:txBody>
      </p:sp>
    </p:spTree>
    <p:extLst>
      <p:ext uri="{BB962C8B-B14F-4D97-AF65-F5344CB8AC3E}">
        <p14:creationId xmlns:p14="http://schemas.microsoft.com/office/powerpoint/2010/main" val="125025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everyone comfortable enough to contribute</a:t>
            </a:r>
          </a:p>
          <a:p>
            <a:r>
              <a:rPr lang="en-US" dirty="0"/>
              <a:t>Paperclip: Dave had 11 ideas</a:t>
            </a:r>
          </a:p>
          <a:p>
            <a:pPr marL="171450" indent="-171450">
              <a:buFont typeface="Arial" panose="020B0604020202020204" pitchFamily="34" charset="0"/>
              <a:buChar char="•"/>
            </a:pPr>
            <a:r>
              <a:rPr lang="en-US" dirty="0"/>
              <a:t>Together we had 20+</a:t>
            </a:r>
          </a:p>
          <a:p>
            <a:pPr marL="171450" indent="-171450">
              <a:buFont typeface="Arial" panose="020B0604020202020204" pitchFamily="34" charset="0"/>
              <a:buChar char="•"/>
            </a:pPr>
            <a:r>
              <a:rPr lang="en-US" dirty="0"/>
              <a:t>Teach team that the group is bigger than the individual</a:t>
            </a:r>
          </a:p>
        </p:txBody>
      </p:sp>
      <p:sp>
        <p:nvSpPr>
          <p:cNvPr id="4" name="Slide Number Placeholder 3"/>
          <p:cNvSpPr>
            <a:spLocks noGrp="1"/>
          </p:cNvSpPr>
          <p:nvPr>
            <p:ph type="sldNum" sz="quarter" idx="10"/>
          </p:nvPr>
        </p:nvSpPr>
        <p:spPr/>
        <p:txBody>
          <a:bodyPr/>
          <a:lstStyle/>
          <a:p>
            <a:fld id="{89B22569-5CC3-4769-89D3-1F7851FB60FE}" type="slidenum">
              <a:rPr lang="en-US" smtClean="0"/>
              <a:t>25</a:t>
            </a:fld>
            <a:endParaRPr lang="en-US"/>
          </a:p>
        </p:txBody>
      </p:sp>
    </p:spTree>
    <p:extLst>
      <p:ext uri="{BB962C8B-B14F-4D97-AF65-F5344CB8AC3E}">
        <p14:creationId xmlns:p14="http://schemas.microsoft.com/office/powerpoint/2010/main" val="1088861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Where? When? Who?</a:t>
            </a:r>
          </a:p>
          <a:p>
            <a:r>
              <a:rPr lang="en-US" dirty="0"/>
              <a:t>How often? How Many?</a:t>
            </a:r>
          </a:p>
        </p:txBody>
      </p:sp>
      <p:sp>
        <p:nvSpPr>
          <p:cNvPr id="4" name="Slide Number Placeholder 3"/>
          <p:cNvSpPr>
            <a:spLocks noGrp="1"/>
          </p:cNvSpPr>
          <p:nvPr>
            <p:ph type="sldNum" sz="quarter" idx="10"/>
          </p:nvPr>
        </p:nvSpPr>
        <p:spPr/>
        <p:txBody>
          <a:bodyPr/>
          <a:lstStyle/>
          <a:p>
            <a:fld id="{89B22569-5CC3-4769-89D3-1F7851FB60FE}" type="slidenum">
              <a:rPr lang="en-US" smtClean="0"/>
              <a:t>31</a:t>
            </a:fld>
            <a:endParaRPr lang="en-US"/>
          </a:p>
        </p:txBody>
      </p:sp>
    </p:spTree>
    <p:extLst>
      <p:ext uri="{BB962C8B-B14F-4D97-AF65-F5344CB8AC3E}">
        <p14:creationId xmlns:p14="http://schemas.microsoft.com/office/powerpoint/2010/main" val="1836238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an excellent NPR article about the shutdown of the GM Fremont plant and the re-opening of it by Toyota.</a:t>
            </a:r>
          </a:p>
          <a:p>
            <a:r>
              <a:rPr lang="en-US" dirty="0"/>
              <a:t>Ben Root had tears in his eyes when he talked about all the workers who came to work one morning only to find the plant’s doors were locked and they had no jobs.</a:t>
            </a:r>
          </a:p>
          <a:p>
            <a:r>
              <a:rPr lang="en-US" dirty="0"/>
              <a:t>“Lean is something you do </a:t>
            </a:r>
            <a:r>
              <a:rPr lang="en-US" b="1" i="1" u="sng" dirty="0"/>
              <a:t>for</a:t>
            </a:r>
            <a:r>
              <a:rPr lang="en-US" dirty="0"/>
              <a:t> people.  Not something you do to them.”</a:t>
            </a:r>
          </a:p>
        </p:txBody>
      </p:sp>
      <p:sp>
        <p:nvSpPr>
          <p:cNvPr id="4" name="Slide Number Placeholder 3"/>
          <p:cNvSpPr>
            <a:spLocks noGrp="1"/>
          </p:cNvSpPr>
          <p:nvPr>
            <p:ph type="sldNum" sz="quarter" idx="10"/>
          </p:nvPr>
        </p:nvSpPr>
        <p:spPr/>
        <p:txBody>
          <a:bodyPr/>
          <a:lstStyle/>
          <a:p>
            <a:fld id="{89B22569-5CC3-4769-89D3-1F7851FB60FE}" type="slidenum">
              <a:rPr lang="en-US" smtClean="0"/>
              <a:t>3</a:t>
            </a:fld>
            <a:endParaRPr lang="en-US"/>
          </a:p>
        </p:txBody>
      </p:sp>
    </p:spTree>
    <p:extLst>
      <p:ext uri="{BB962C8B-B14F-4D97-AF65-F5344CB8AC3E}">
        <p14:creationId xmlns:p14="http://schemas.microsoft.com/office/powerpoint/2010/main" val="4140405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Customers are all different</a:t>
            </a:r>
          </a:p>
          <a:p>
            <a:pPr marL="171450" indent="-171450">
              <a:buFont typeface="Arial" panose="020B0604020202020204" pitchFamily="34" charset="0"/>
              <a:buChar char="•"/>
            </a:pPr>
            <a:r>
              <a:rPr lang="en-US" dirty="0"/>
              <a:t>Don’t lump them together</a:t>
            </a:r>
          </a:p>
          <a:p>
            <a:pPr marL="171450" indent="-171450">
              <a:buFont typeface="Arial" panose="020B0604020202020204" pitchFamily="34" charset="0"/>
              <a:buChar char="•"/>
            </a:pPr>
            <a:r>
              <a:rPr lang="en-US" dirty="0"/>
              <a:t>What do they need?</a:t>
            </a:r>
          </a:p>
          <a:p>
            <a:pPr marL="0" indent="0">
              <a:buFont typeface="Arial" panose="020B0604020202020204" pitchFamily="34" charset="0"/>
              <a:buNone/>
            </a:pPr>
            <a:r>
              <a:rPr lang="en-US" dirty="0"/>
              <a:t>Our customer might be store management</a:t>
            </a:r>
          </a:p>
        </p:txBody>
      </p:sp>
      <p:sp>
        <p:nvSpPr>
          <p:cNvPr id="4" name="Slide Number Placeholder 3"/>
          <p:cNvSpPr>
            <a:spLocks noGrp="1"/>
          </p:cNvSpPr>
          <p:nvPr>
            <p:ph type="sldNum" sz="quarter" idx="10"/>
          </p:nvPr>
        </p:nvSpPr>
        <p:spPr/>
        <p:txBody>
          <a:bodyPr/>
          <a:lstStyle/>
          <a:p>
            <a:fld id="{89B22569-5CC3-4769-89D3-1F7851FB60FE}" type="slidenum">
              <a:rPr lang="en-US" smtClean="0"/>
              <a:t>6</a:t>
            </a:fld>
            <a:endParaRPr lang="en-US"/>
          </a:p>
        </p:txBody>
      </p:sp>
    </p:spTree>
    <p:extLst>
      <p:ext uri="{BB962C8B-B14F-4D97-AF65-F5344CB8AC3E}">
        <p14:creationId xmlns:p14="http://schemas.microsoft.com/office/powerpoint/2010/main" val="1833838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simple so that they can be communicated to anyone.</a:t>
            </a:r>
          </a:p>
          <a:p>
            <a:r>
              <a:rPr lang="en-US" dirty="0"/>
              <a:t>Associates just “get it” when you talk about walking, waiting, etc.</a:t>
            </a:r>
          </a:p>
        </p:txBody>
      </p:sp>
      <p:sp>
        <p:nvSpPr>
          <p:cNvPr id="4" name="Slide Number Placeholder 3"/>
          <p:cNvSpPr>
            <a:spLocks noGrp="1"/>
          </p:cNvSpPr>
          <p:nvPr>
            <p:ph type="sldNum" sz="quarter" idx="10"/>
          </p:nvPr>
        </p:nvSpPr>
        <p:spPr/>
        <p:txBody>
          <a:bodyPr/>
          <a:lstStyle/>
          <a:p>
            <a:fld id="{89B22569-5CC3-4769-89D3-1F7851FB60FE}" type="slidenum">
              <a:rPr lang="en-US" smtClean="0"/>
              <a:t>11</a:t>
            </a:fld>
            <a:endParaRPr lang="en-US"/>
          </a:p>
        </p:txBody>
      </p:sp>
    </p:spTree>
    <p:extLst>
      <p:ext uri="{BB962C8B-B14F-4D97-AF65-F5344CB8AC3E}">
        <p14:creationId xmlns:p14="http://schemas.microsoft.com/office/powerpoint/2010/main" val="65147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Unevenness</a:t>
            </a:r>
          </a:p>
          <a:p>
            <a:pPr marL="171450" indent="-171450">
              <a:buFont typeface="Arial" panose="020B0604020202020204" pitchFamily="34" charset="0"/>
              <a:buChar char="•"/>
            </a:pPr>
            <a:r>
              <a:rPr lang="en-US" dirty="0"/>
              <a:t>Price discounts / promotions causes this</a:t>
            </a:r>
          </a:p>
          <a:p>
            <a:pPr marL="171450" indent="-171450">
              <a:buFont typeface="Arial" panose="020B0604020202020204" pitchFamily="34" charset="0"/>
              <a:buChar char="•"/>
            </a:pPr>
            <a:r>
              <a:rPr lang="en-US" dirty="0"/>
              <a:t>Holidays/seasonality</a:t>
            </a:r>
          </a:p>
          <a:p>
            <a:pPr marL="0" indent="0">
              <a:buFont typeface="Arial" panose="020B0604020202020204" pitchFamily="34" charset="0"/>
              <a:buNone/>
            </a:pPr>
            <a:r>
              <a:rPr lang="en-US" dirty="0"/>
              <a:t>Overburden</a:t>
            </a:r>
          </a:p>
          <a:p>
            <a:pPr marL="171450" indent="-171450">
              <a:buFont typeface="Arial" panose="020B0604020202020204" pitchFamily="34" charset="0"/>
              <a:buChar char="•"/>
            </a:pPr>
            <a:r>
              <a:rPr lang="en-US" dirty="0"/>
              <a:t>Trucks too big</a:t>
            </a:r>
          </a:p>
          <a:p>
            <a:pPr marL="171450" indent="-171450">
              <a:buFont typeface="Arial" panose="020B0604020202020204" pitchFamily="34" charset="0"/>
              <a:buChar char="•"/>
            </a:pPr>
            <a:r>
              <a:rPr lang="en-US" dirty="0"/>
              <a:t>Arrives at wrong time</a:t>
            </a:r>
          </a:p>
        </p:txBody>
      </p:sp>
      <p:sp>
        <p:nvSpPr>
          <p:cNvPr id="4" name="Slide Number Placeholder 3"/>
          <p:cNvSpPr>
            <a:spLocks noGrp="1"/>
          </p:cNvSpPr>
          <p:nvPr>
            <p:ph type="sldNum" sz="quarter" idx="10"/>
          </p:nvPr>
        </p:nvSpPr>
        <p:spPr/>
        <p:txBody>
          <a:bodyPr/>
          <a:lstStyle/>
          <a:p>
            <a:fld id="{89B22569-5CC3-4769-89D3-1F7851FB60FE}" type="slidenum">
              <a:rPr lang="en-US" smtClean="0"/>
              <a:t>12</a:t>
            </a:fld>
            <a:endParaRPr lang="en-US"/>
          </a:p>
        </p:txBody>
      </p:sp>
    </p:spTree>
    <p:extLst>
      <p:ext uri="{BB962C8B-B14F-4D97-AF65-F5344CB8AC3E}">
        <p14:creationId xmlns:p14="http://schemas.microsoft.com/office/powerpoint/2010/main" val="1082155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Cars:</a:t>
            </a:r>
          </a:p>
          <a:p>
            <a:r>
              <a:rPr lang="en-US" dirty="0"/>
              <a:t>Old method:</a:t>
            </a:r>
          </a:p>
          <a:p>
            <a:pPr marL="171450" indent="-171450">
              <a:buFont typeface="Arial" panose="020B0604020202020204" pitchFamily="34" charset="0"/>
              <a:buChar char="•"/>
            </a:pPr>
            <a:r>
              <a:rPr lang="en-US" dirty="0"/>
              <a:t>Switch from 2015 to 2016 model</a:t>
            </a:r>
          </a:p>
          <a:p>
            <a:pPr marL="171450" indent="-171450">
              <a:buFont typeface="Arial" panose="020B0604020202020204" pitchFamily="34" charset="0"/>
              <a:buChar char="•"/>
            </a:pPr>
            <a:r>
              <a:rPr lang="en-US" dirty="0"/>
              <a:t>Ease off production</a:t>
            </a:r>
          </a:p>
          <a:p>
            <a:pPr marL="171450" indent="-171450">
              <a:buFont typeface="Arial" panose="020B0604020202020204" pitchFamily="34" charset="0"/>
              <a:buChar char="•"/>
            </a:pPr>
            <a:r>
              <a:rPr lang="en-US" dirty="0"/>
              <a:t>Lay off workers for 3 months to re-tool plant</a:t>
            </a:r>
          </a:p>
          <a:p>
            <a:pPr marL="0" indent="0">
              <a:buFont typeface="Arial" panose="020B0604020202020204" pitchFamily="34" charset="0"/>
              <a:buNone/>
            </a:pPr>
            <a:r>
              <a:rPr lang="en-US" dirty="0"/>
              <a:t>New method:</a:t>
            </a:r>
          </a:p>
          <a:p>
            <a:pPr marL="171450" indent="-171450">
              <a:buFont typeface="Arial" panose="020B0604020202020204" pitchFamily="34" charset="0"/>
              <a:buChar char="•"/>
            </a:pPr>
            <a:r>
              <a:rPr lang="en-US" dirty="0"/>
              <a:t>Now they have seamless switch-over</a:t>
            </a:r>
          </a:p>
          <a:p>
            <a:pPr marL="171450" indent="-171450">
              <a:buFont typeface="Arial" panose="020B0604020202020204" pitchFamily="34" charset="0"/>
              <a:buChar char="•"/>
            </a:pPr>
            <a:r>
              <a:rPr lang="en-US" dirty="0"/>
              <a:t>The first 2016 model rolls down the line right behind the last 2015</a:t>
            </a:r>
          </a:p>
          <a:p>
            <a:pPr marL="171450" indent="-171450">
              <a:buFont typeface="Arial" panose="020B0604020202020204" pitchFamily="34" charset="0"/>
              <a:buChar char="•"/>
            </a:pPr>
            <a:r>
              <a:rPr lang="en-US" dirty="0"/>
              <a:t>Same line.  Same workers.  New parts already in place.</a:t>
            </a:r>
          </a:p>
        </p:txBody>
      </p:sp>
      <p:sp>
        <p:nvSpPr>
          <p:cNvPr id="4" name="Slide Number Placeholder 3"/>
          <p:cNvSpPr>
            <a:spLocks noGrp="1"/>
          </p:cNvSpPr>
          <p:nvPr>
            <p:ph type="sldNum" sz="quarter" idx="10"/>
          </p:nvPr>
        </p:nvSpPr>
        <p:spPr/>
        <p:txBody>
          <a:bodyPr/>
          <a:lstStyle/>
          <a:p>
            <a:fld id="{89B22569-5CC3-4769-89D3-1F7851FB60FE}" type="slidenum">
              <a:rPr lang="en-US" smtClean="0"/>
              <a:t>13</a:t>
            </a:fld>
            <a:endParaRPr lang="en-US"/>
          </a:p>
        </p:txBody>
      </p:sp>
    </p:spTree>
    <p:extLst>
      <p:ext uri="{BB962C8B-B14F-4D97-AF65-F5344CB8AC3E}">
        <p14:creationId xmlns:p14="http://schemas.microsoft.com/office/powerpoint/2010/main" val="4092634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resources protect you from the pain of these inefficiencies (but they also cost you extra)</a:t>
            </a:r>
          </a:p>
          <a:p>
            <a:r>
              <a:rPr lang="en-US" dirty="0"/>
              <a:t>Inventory, extra people/hours, extra space</a:t>
            </a:r>
          </a:p>
          <a:p>
            <a:r>
              <a:rPr lang="en-US" dirty="0"/>
              <a:t>When these start getting tighter problems start to emerge</a:t>
            </a:r>
          </a:p>
        </p:txBody>
      </p:sp>
      <p:sp>
        <p:nvSpPr>
          <p:cNvPr id="4" name="Slide Number Placeholder 3"/>
          <p:cNvSpPr>
            <a:spLocks noGrp="1"/>
          </p:cNvSpPr>
          <p:nvPr>
            <p:ph type="sldNum" sz="quarter" idx="10"/>
          </p:nvPr>
        </p:nvSpPr>
        <p:spPr/>
        <p:txBody>
          <a:bodyPr/>
          <a:lstStyle/>
          <a:p>
            <a:fld id="{89B22569-5CC3-4769-89D3-1F7851FB60FE}" type="slidenum">
              <a:rPr lang="en-US" smtClean="0"/>
              <a:t>16</a:t>
            </a:fld>
            <a:endParaRPr lang="en-US"/>
          </a:p>
        </p:txBody>
      </p:sp>
    </p:spTree>
    <p:extLst>
      <p:ext uri="{BB962C8B-B14F-4D97-AF65-F5344CB8AC3E}">
        <p14:creationId xmlns:p14="http://schemas.microsoft.com/office/powerpoint/2010/main" val="3570339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Whose job is it to solve problems?</a:t>
            </a:r>
          </a:p>
          <a:p>
            <a:r>
              <a:rPr lang="en-US" dirty="0"/>
              <a:t>A: Everyone</a:t>
            </a:r>
          </a:p>
        </p:txBody>
      </p:sp>
      <p:sp>
        <p:nvSpPr>
          <p:cNvPr id="4" name="Slide Number Placeholder 3"/>
          <p:cNvSpPr>
            <a:spLocks noGrp="1"/>
          </p:cNvSpPr>
          <p:nvPr>
            <p:ph type="sldNum" sz="quarter" idx="10"/>
          </p:nvPr>
        </p:nvSpPr>
        <p:spPr/>
        <p:txBody>
          <a:bodyPr/>
          <a:lstStyle/>
          <a:p>
            <a:fld id="{89B22569-5CC3-4769-89D3-1F7851FB60FE}" type="slidenum">
              <a:rPr lang="en-US" smtClean="0"/>
              <a:t>18</a:t>
            </a:fld>
            <a:endParaRPr lang="en-US"/>
          </a:p>
        </p:txBody>
      </p:sp>
    </p:spTree>
    <p:extLst>
      <p:ext uri="{BB962C8B-B14F-4D97-AF65-F5344CB8AC3E}">
        <p14:creationId xmlns:p14="http://schemas.microsoft.com/office/powerpoint/2010/main" val="3047749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Toyota problems are welcomed “like a gold nugget”.</a:t>
            </a:r>
          </a:p>
          <a:p>
            <a:r>
              <a:rPr lang="en-US" dirty="0"/>
              <a:t>If I know what the problem is I can work on fixing it.</a:t>
            </a:r>
          </a:p>
          <a:p>
            <a:endParaRPr lang="en-US" dirty="0"/>
          </a:p>
          <a:p>
            <a:r>
              <a:rPr lang="en-US" dirty="0"/>
              <a:t>Toyota president came from Japan in response to a big electrical problem</a:t>
            </a:r>
          </a:p>
          <a:p>
            <a:pPr marL="171450" indent="-171450">
              <a:buFont typeface="Arial" panose="020B0604020202020204" pitchFamily="34" charset="0"/>
              <a:buChar char="•"/>
            </a:pPr>
            <a:r>
              <a:rPr lang="en-US" dirty="0"/>
              <a:t>Employees feared plant shutdown</a:t>
            </a:r>
          </a:p>
          <a:p>
            <a:pPr marL="171450" indent="-171450">
              <a:buFont typeface="Arial" panose="020B0604020202020204" pitchFamily="34" charset="0"/>
              <a:buChar char="•"/>
            </a:pPr>
            <a:r>
              <a:rPr lang="en-US" dirty="0"/>
              <a:t>President: “no one here is smiling.  We now have a problem we can work on fixing.”</a:t>
            </a:r>
          </a:p>
        </p:txBody>
      </p:sp>
      <p:sp>
        <p:nvSpPr>
          <p:cNvPr id="4" name="Slide Number Placeholder 3"/>
          <p:cNvSpPr>
            <a:spLocks noGrp="1"/>
          </p:cNvSpPr>
          <p:nvPr>
            <p:ph type="sldNum" sz="quarter" idx="10"/>
          </p:nvPr>
        </p:nvSpPr>
        <p:spPr/>
        <p:txBody>
          <a:bodyPr/>
          <a:lstStyle/>
          <a:p>
            <a:fld id="{89B22569-5CC3-4769-89D3-1F7851FB60FE}" type="slidenum">
              <a:rPr lang="en-US" smtClean="0"/>
              <a:t>20</a:t>
            </a:fld>
            <a:endParaRPr lang="en-US"/>
          </a:p>
        </p:txBody>
      </p:sp>
    </p:spTree>
    <p:extLst>
      <p:ext uri="{BB962C8B-B14F-4D97-AF65-F5344CB8AC3E}">
        <p14:creationId xmlns:p14="http://schemas.microsoft.com/office/powerpoint/2010/main" val="3071607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F4C2-D819-486B-91B0-06095B78C5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262440-C97E-42A4-A1A1-A38B58174E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FF77F6-2EB4-4937-9DAA-6B948C4B203B}"/>
              </a:ext>
            </a:extLst>
          </p:cNvPr>
          <p:cNvSpPr>
            <a:spLocks noGrp="1"/>
          </p:cNvSpPr>
          <p:nvPr>
            <p:ph type="dt" sz="half" idx="10"/>
          </p:nvPr>
        </p:nvSpPr>
        <p:spPr/>
        <p:txBody>
          <a:bodyPr/>
          <a:lstStyle/>
          <a:p>
            <a:fld id="{A932DA5B-CAEA-452C-BE8D-ECF34EBA63BE}" type="datetimeFigureOut">
              <a:rPr lang="en-US" smtClean="0"/>
              <a:t>11/29/2018</a:t>
            </a:fld>
            <a:endParaRPr lang="en-US"/>
          </a:p>
        </p:txBody>
      </p:sp>
      <p:sp>
        <p:nvSpPr>
          <p:cNvPr id="5" name="Footer Placeholder 4">
            <a:extLst>
              <a:ext uri="{FF2B5EF4-FFF2-40B4-BE49-F238E27FC236}">
                <a16:creationId xmlns:a16="http://schemas.microsoft.com/office/drawing/2014/main" id="{EE32CA51-EEB2-4776-8906-9A6E82C83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D0580-7444-4250-9FB0-FFE1E474090C}"/>
              </a:ext>
            </a:extLst>
          </p:cNvPr>
          <p:cNvSpPr>
            <a:spLocks noGrp="1"/>
          </p:cNvSpPr>
          <p:nvPr>
            <p:ph type="sldNum" sz="quarter" idx="12"/>
          </p:nvPr>
        </p:nvSpPr>
        <p:spPr/>
        <p:txBody>
          <a:bodyPr/>
          <a:lstStyle/>
          <a:p>
            <a:fld id="{FD74329D-D3D5-48AC-BB7F-403F077B096E}" type="slidenum">
              <a:rPr lang="en-US" smtClean="0"/>
              <a:t>‹#›</a:t>
            </a:fld>
            <a:endParaRPr lang="en-US"/>
          </a:p>
        </p:txBody>
      </p:sp>
    </p:spTree>
    <p:extLst>
      <p:ext uri="{BB962C8B-B14F-4D97-AF65-F5344CB8AC3E}">
        <p14:creationId xmlns:p14="http://schemas.microsoft.com/office/powerpoint/2010/main" val="154236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FDAD-FE69-4447-B76A-60E22A33F3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6386FA-CFEC-4428-ACEA-53B4916B97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9694B-6B7C-408B-A3C4-0A5B7C7B6FF0}"/>
              </a:ext>
            </a:extLst>
          </p:cNvPr>
          <p:cNvSpPr>
            <a:spLocks noGrp="1"/>
          </p:cNvSpPr>
          <p:nvPr>
            <p:ph type="dt" sz="half" idx="10"/>
          </p:nvPr>
        </p:nvSpPr>
        <p:spPr/>
        <p:txBody>
          <a:bodyPr/>
          <a:lstStyle/>
          <a:p>
            <a:fld id="{A932DA5B-CAEA-452C-BE8D-ECF34EBA63BE}" type="datetimeFigureOut">
              <a:rPr lang="en-US" smtClean="0"/>
              <a:t>11/29/2018</a:t>
            </a:fld>
            <a:endParaRPr lang="en-US"/>
          </a:p>
        </p:txBody>
      </p:sp>
      <p:sp>
        <p:nvSpPr>
          <p:cNvPr id="5" name="Footer Placeholder 4">
            <a:extLst>
              <a:ext uri="{FF2B5EF4-FFF2-40B4-BE49-F238E27FC236}">
                <a16:creationId xmlns:a16="http://schemas.microsoft.com/office/drawing/2014/main" id="{24CA799F-B577-4036-8A44-5AFEDB0D7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16E5A-FCB6-4D5E-B294-F05BCAAA7350}"/>
              </a:ext>
            </a:extLst>
          </p:cNvPr>
          <p:cNvSpPr>
            <a:spLocks noGrp="1"/>
          </p:cNvSpPr>
          <p:nvPr>
            <p:ph type="sldNum" sz="quarter" idx="12"/>
          </p:nvPr>
        </p:nvSpPr>
        <p:spPr/>
        <p:txBody>
          <a:bodyPr/>
          <a:lstStyle/>
          <a:p>
            <a:fld id="{FD74329D-D3D5-48AC-BB7F-403F077B096E}" type="slidenum">
              <a:rPr lang="en-US" smtClean="0"/>
              <a:t>‹#›</a:t>
            </a:fld>
            <a:endParaRPr lang="en-US"/>
          </a:p>
        </p:txBody>
      </p:sp>
    </p:spTree>
    <p:extLst>
      <p:ext uri="{BB962C8B-B14F-4D97-AF65-F5344CB8AC3E}">
        <p14:creationId xmlns:p14="http://schemas.microsoft.com/office/powerpoint/2010/main" val="128428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ED74E0-B2F5-4262-8530-66459159FE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289FCB-DBCD-42FF-B747-32ECE8B0E2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22E2C2-9339-4E85-83CD-FC77A9958AC5}"/>
              </a:ext>
            </a:extLst>
          </p:cNvPr>
          <p:cNvSpPr>
            <a:spLocks noGrp="1"/>
          </p:cNvSpPr>
          <p:nvPr>
            <p:ph type="dt" sz="half" idx="10"/>
          </p:nvPr>
        </p:nvSpPr>
        <p:spPr/>
        <p:txBody>
          <a:bodyPr/>
          <a:lstStyle/>
          <a:p>
            <a:fld id="{A932DA5B-CAEA-452C-BE8D-ECF34EBA63BE}" type="datetimeFigureOut">
              <a:rPr lang="en-US" smtClean="0"/>
              <a:t>11/29/2018</a:t>
            </a:fld>
            <a:endParaRPr lang="en-US"/>
          </a:p>
        </p:txBody>
      </p:sp>
      <p:sp>
        <p:nvSpPr>
          <p:cNvPr id="5" name="Footer Placeholder 4">
            <a:extLst>
              <a:ext uri="{FF2B5EF4-FFF2-40B4-BE49-F238E27FC236}">
                <a16:creationId xmlns:a16="http://schemas.microsoft.com/office/drawing/2014/main" id="{FBE2EEC1-45A3-4822-8363-250BD06EA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625BE-3172-4B41-9C0E-FC2313CDB0E9}"/>
              </a:ext>
            </a:extLst>
          </p:cNvPr>
          <p:cNvSpPr>
            <a:spLocks noGrp="1"/>
          </p:cNvSpPr>
          <p:nvPr>
            <p:ph type="sldNum" sz="quarter" idx="12"/>
          </p:nvPr>
        </p:nvSpPr>
        <p:spPr/>
        <p:txBody>
          <a:bodyPr/>
          <a:lstStyle/>
          <a:p>
            <a:fld id="{FD74329D-D3D5-48AC-BB7F-403F077B096E}" type="slidenum">
              <a:rPr lang="en-US" smtClean="0"/>
              <a:t>‹#›</a:t>
            </a:fld>
            <a:endParaRPr lang="en-US"/>
          </a:p>
        </p:txBody>
      </p:sp>
    </p:spTree>
    <p:extLst>
      <p:ext uri="{BB962C8B-B14F-4D97-AF65-F5344CB8AC3E}">
        <p14:creationId xmlns:p14="http://schemas.microsoft.com/office/powerpoint/2010/main" val="142103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63AB-D3C7-4F5F-92C2-C3CE139C315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A10ED69-0A5E-4754-968F-4762246B55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ED7A6-8B22-40B8-958E-5D6294C05BB0}"/>
              </a:ext>
            </a:extLst>
          </p:cNvPr>
          <p:cNvSpPr>
            <a:spLocks noGrp="1"/>
          </p:cNvSpPr>
          <p:nvPr>
            <p:ph type="dt" sz="half" idx="10"/>
          </p:nvPr>
        </p:nvSpPr>
        <p:spPr/>
        <p:txBody>
          <a:bodyPr/>
          <a:lstStyle/>
          <a:p>
            <a:fld id="{A932DA5B-CAEA-452C-BE8D-ECF34EBA63BE}" type="datetimeFigureOut">
              <a:rPr lang="en-US" smtClean="0"/>
              <a:t>11/29/2018</a:t>
            </a:fld>
            <a:endParaRPr lang="en-US"/>
          </a:p>
        </p:txBody>
      </p:sp>
      <p:sp>
        <p:nvSpPr>
          <p:cNvPr id="5" name="Footer Placeholder 4">
            <a:extLst>
              <a:ext uri="{FF2B5EF4-FFF2-40B4-BE49-F238E27FC236}">
                <a16:creationId xmlns:a16="http://schemas.microsoft.com/office/drawing/2014/main" id="{0D552B8A-5187-4485-81A2-42AB51C3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F3EBC-1DB0-42F7-B0CB-CDF8A98A00EC}"/>
              </a:ext>
            </a:extLst>
          </p:cNvPr>
          <p:cNvSpPr>
            <a:spLocks noGrp="1"/>
          </p:cNvSpPr>
          <p:nvPr>
            <p:ph type="sldNum" sz="quarter" idx="12"/>
          </p:nvPr>
        </p:nvSpPr>
        <p:spPr/>
        <p:txBody>
          <a:bodyPr/>
          <a:lstStyle/>
          <a:p>
            <a:fld id="{FD74329D-D3D5-48AC-BB7F-403F077B096E}" type="slidenum">
              <a:rPr lang="en-US" smtClean="0"/>
              <a:t>‹#›</a:t>
            </a:fld>
            <a:endParaRPr lang="en-US"/>
          </a:p>
        </p:txBody>
      </p:sp>
    </p:spTree>
    <p:extLst>
      <p:ext uri="{BB962C8B-B14F-4D97-AF65-F5344CB8AC3E}">
        <p14:creationId xmlns:p14="http://schemas.microsoft.com/office/powerpoint/2010/main" val="378419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6EB7-E0AC-4E48-8D9A-24B9835960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9DD22B-F370-486E-B54A-73659FE5EB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5E53486-2CBD-49C1-8A56-A42488A3462E}"/>
              </a:ext>
            </a:extLst>
          </p:cNvPr>
          <p:cNvSpPr>
            <a:spLocks noGrp="1"/>
          </p:cNvSpPr>
          <p:nvPr>
            <p:ph type="dt" sz="half" idx="10"/>
          </p:nvPr>
        </p:nvSpPr>
        <p:spPr/>
        <p:txBody>
          <a:bodyPr/>
          <a:lstStyle/>
          <a:p>
            <a:fld id="{A932DA5B-CAEA-452C-BE8D-ECF34EBA63BE}" type="datetimeFigureOut">
              <a:rPr lang="en-US" smtClean="0"/>
              <a:t>11/29/2018</a:t>
            </a:fld>
            <a:endParaRPr lang="en-US"/>
          </a:p>
        </p:txBody>
      </p:sp>
      <p:sp>
        <p:nvSpPr>
          <p:cNvPr id="5" name="Footer Placeholder 4">
            <a:extLst>
              <a:ext uri="{FF2B5EF4-FFF2-40B4-BE49-F238E27FC236}">
                <a16:creationId xmlns:a16="http://schemas.microsoft.com/office/drawing/2014/main" id="{0496221F-C2BF-44A6-9EB7-EFD34A439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9A969-686E-4F7F-B0C6-B8FD626E9066}"/>
              </a:ext>
            </a:extLst>
          </p:cNvPr>
          <p:cNvSpPr>
            <a:spLocks noGrp="1"/>
          </p:cNvSpPr>
          <p:nvPr>
            <p:ph type="sldNum" sz="quarter" idx="12"/>
          </p:nvPr>
        </p:nvSpPr>
        <p:spPr/>
        <p:txBody>
          <a:bodyPr/>
          <a:lstStyle/>
          <a:p>
            <a:fld id="{FD74329D-D3D5-48AC-BB7F-403F077B096E}" type="slidenum">
              <a:rPr lang="en-US" smtClean="0"/>
              <a:t>‹#›</a:t>
            </a:fld>
            <a:endParaRPr lang="en-US"/>
          </a:p>
        </p:txBody>
      </p:sp>
    </p:spTree>
    <p:extLst>
      <p:ext uri="{BB962C8B-B14F-4D97-AF65-F5344CB8AC3E}">
        <p14:creationId xmlns:p14="http://schemas.microsoft.com/office/powerpoint/2010/main" val="251882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6FBF-2C2C-4246-968B-1955959C7F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A48B8-87BC-45CC-B5D6-350F3E24CA3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A70258-3752-4364-8F07-CBF03C416C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4C9370-0059-4978-A06E-0BF0D8D8191F}"/>
              </a:ext>
            </a:extLst>
          </p:cNvPr>
          <p:cNvSpPr>
            <a:spLocks noGrp="1"/>
          </p:cNvSpPr>
          <p:nvPr>
            <p:ph type="dt" sz="half" idx="10"/>
          </p:nvPr>
        </p:nvSpPr>
        <p:spPr/>
        <p:txBody>
          <a:bodyPr/>
          <a:lstStyle/>
          <a:p>
            <a:fld id="{A932DA5B-CAEA-452C-BE8D-ECF34EBA63BE}" type="datetimeFigureOut">
              <a:rPr lang="en-US" smtClean="0"/>
              <a:t>11/29/2018</a:t>
            </a:fld>
            <a:endParaRPr lang="en-US"/>
          </a:p>
        </p:txBody>
      </p:sp>
      <p:sp>
        <p:nvSpPr>
          <p:cNvPr id="6" name="Footer Placeholder 5">
            <a:extLst>
              <a:ext uri="{FF2B5EF4-FFF2-40B4-BE49-F238E27FC236}">
                <a16:creationId xmlns:a16="http://schemas.microsoft.com/office/drawing/2014/main" id="{C0F7A3C4-A7F3-40E4-BE6C-1AC001DC3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9C63F-575D-4B2A-9BD8-4F03AE35F817}"/>
              </a:ext>
            </a:extLst>
          </p:cNvPr>
          <p:cNvSpPr>
            <a:spLocks noGrp="1"/>
          </p:cNvSpPr>
          <p:nvPr>
            <p:ph type="sldNum" sz="quarter" idx="12"/>
          </p:nvPr>
        </p:nvSpPr>
        <p:spPr/>
        <p:txBody>
          <a:bodyPr/>
          <a:lstStyle/>
          <a:p>
            <a:fld id="{FD74329D-D3D5-48AC-BB7F-403F077B096E}" type="slidenum">
              <a:rPr lang="en-US" smtClean="0"/>
              <a:t>‹#›</a:t>
            </a:fld>
            <a:endParaRPr lang="en-US"/>
          </a:p>
        </p:txBody>
      </p:sp>
    </p:spTree>
    <p:extLst>
      <p:ext uri="{BB962C8B-B14F-4D97-AF65-F5344CB8AC3E}">
        <p14:creationId xmlns:p14="http://schemas.microsoft.com/office/powerpoint/2010/main" val="6443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323B-B52C-43F9-A677-ADC42120B5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692A6C-2AE7-49C1-B4EF-91DDE88FAD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11EAAD-B2D0-4973-B554-C622537412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15C8BA-B866-4F20-A6C8-8D02FBA87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9EB3FA-B248-4B68-906E-70BCC0B28F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E15769-22B0-42E2-9647-BE74E1555262}"/>
              </a:ext>
            </a:extLst>
          </p:cNvPr>
          <p:cNvSpPr>
            <a:spLocks noGrp="1"/>
          </p:cNvSpPr>
          <p:nvPr>
            <p:ph type="dt" sz="half" idx="10"/>
          </p:nvPr>
        </p:nvSpPr>
        <p:spPr/>
        <p:txBody>
          <a:bodyPr/>
          <a:lstStyle/>
          <a:p>
            <a:fld id="{A932DA5B-CAEA-452C-BE8D-ECF34EBA63BE}" type="datetimeFigureOut">
              <a:rPr lang="en-US" smtClean="0"/>
              <a:t>11/29/2018</a:t>
            </a:fld>
            <a:endParaRPr lang="en-US"/>
          </a:p>
        </p:txBody>
      </p:sp>
      <p:sp>
        <p:nvSpPr>
          <p:cNvPr id="8" name="Footer Placeholder 7">
            <a:extLst>
              <a:ext uri="{FF2B5EF4-FFF2-40B4-BE49-F238E27FC236}">
                <a16:creationId xmlns:a16="http://schemas.microsoft.com/office/drawing/2014/main" id="{7417C1DB-3DC0-437A-B5FE-25609368FD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F58E08-7E48-41FC-8ED8-DD6D5CFDF9FC}"/>
              </a:ext>
            </a:extLst>
          </p:cNvPr>
          <p:cNvSpPr>
            <a:spLocks noGrp="1"/>
          </p:cNvSpPr>
          <p:nvPr>
            <p:ph type="sldNum" sz="quarter" idx="12"/>
          </p:nvPr>
        </p:nvSpPr>
        <p:spPr/>
        <p:txBody>
          <a:bodyPr/>
          <a:lstStyle/>
          <a:p>
            <a:fld id="{FD74329D-D3D5-48AC-BB7F-403F077B096E}" type="slidenum">
              <a:rPr lang="en-US" smtClean="0"/>
              <a:t>‹#›</a:t>
            </a:fld>
            <a:endParaRPr lang="en-US"/>
          </a:p>
        </p:txBody>
      </p:sp>
    </p:spTree>
    <p:extLst>
      <p:ext uri="{BB962C8B-B14F-4D97-AF65-F5344CB8AC3E}">
        <p14:creationId xmlns:p14="http://schemas.microsoft.com/office/powerpoint/2010/main" val="290168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A54C-3F65-471D-8BD9-FC1900BBC4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4D8A29-55CD-475D-862A-EB543C7EB617}"/>
              </a:ext>
            </a:extLst>
          </p:cNvPr>
          <p:cNvSpPr>
            <a:spLocks noGrp="1"/>
          </p:cNvSpPr>
          <p:nvPr>
            <p:ph type="dt" sz="half" idx="10"/>
          </p:nvPr>
        </p:nvSpPr>
        <p:spPr/>
        <p:txBody>
          <a:bodyPr/>
          <a:lstStyle/>
          <a:p>
            <a:fld id="{A932DA5B-CAEA-452C-BE8D-ECF34EBA63BE}" type="datetimeFigureOut">
              <a:rPr lang="en-US" smtClean="0"/>
              <a:t>11/29/2018</a:t>
            </a:fld>
            <a:endParaRPr lang="en-US"/>
          </a:p>
        </p:txBody>
      </p:sp>
      <p:sp>
        <p:nvSpPr>
          <p:cNvPr id="4" name="Footer Placeholder 3">
            <a:extLst>
              <a:ext uri="{FF2B5EF4-FFF2-40B4-BE49-F238E27FC236}">
                <a16:creationId xmlns:a16="http://schemas.microsoft.com/office/drawing/2014/main" id="{E42E7E12-2192-44D4-AD37-48C31D7DEA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986DF9-3AF9-4BAE-8826-3DCFE5D8B660}"/>
              </a:ext>
            </a:extLst>
          </p:cNvPr>
          <p:cNvSpPr>
            <a:spLocks noGrp="1"/>
          </p:cNvSpPr>
          <p:nvPr>
            <p:ph type="sldNum" sz="quarter" idx="12"/>
          </p:nvPr>
        </p:nvSpPr>
        <p:spPr/>
        <p:txBody>
          <a:bodyPr/>
          <a:lstStyle/>
          <a:p>
            <a:fld id="{FD74329D-D3D5-48AC-BB7F-403F077B096E}" type="slidenum">
              <a:rPr lang="en-US" smtClean="0"/>
              <a:t>‹#›</a:t>
            </a:fld>
            <a:endParaRPr lang="en-US"/>
          </a:p>
        </p:txBody>
      </p:sp>
    </p:spTree>
    <p:extLst>
      <p:ext uri="{BB962C8B-B14F-4D97-AF65-F5344CB8AC3E}">
        <p14:creationId xmlns:p14="http://schemas.microsoft.com/office/powerpoint/2010/main" val="260199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C535F-2A3D-41E8-8B56-0BC79F275494}"/>
              </a:ext>
            </a:extLst>
          </p:cNvPr>
          <p:cNvSpPr>
            <a:spLocks noGrp="1"/>
          </p:cNvSpPr>
          <p:nvPr>
            <p:ph type="dt" sz="half" idx="10"/>
          </p:nvPr>
        </p:nvSpPr>
        <p:spPr/>
        <p:txBody>
          <a:bodyPr/>
          <a:lstStyle/>
          <a:p>
            <a:fld id="{A932DA5B-CAEA-452C-BE8D-ECF34EBA63BE}" type="datetimeFigureOut">
              <a:rPr lang="en-US" smtClean="0"/>
              <a:t>11/29/2018</a:t>
            </a:fld>
            <a:endParaRPr lang="en-US"/>
          </a:p>
        </p:txBody>
      </p:sp>
      <p:sp>
        <p:nvSpPr>
          <p:cNvPr id="3" name="Footer Placeholder 2">
            <a:extLst>
              <a:ext uri="{FF2B5EF4-FFF2-40B4-BE49-F238E27FC236}">
                <a16:creationId xmlns:a16="http://schemas.microsoft.com/office/drawing/2014/main" id="{2CB83F40-D2F1-4FE5-9B3F-36458797C4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47B0-431C-4C56-BBC8-9A510230DD0F}"/>
              </a:ext>
            </a:extLst>
          </p:cNvPr>
          <p:cNvSpPr>
            <a:spLocks noGrp="1"/>
          </p:cNvSpPr>
          <p:nvPr>
            <p:ph type="sldNum" sz="quarter" idx="12"/>
          </p:nvPr>
        </p:nvSpPr>
        <p:spPr/>
        <p:txBody>
          <a:bodyPr/>
          <a:lstStyle/>
          <a:p>
            <a:fld id="{FD74329D-D3D5-48AC-BB7F-403F077B096E}" type="slidenum">
              <a:rPr lang="en-US" smtClean="0"/>
              <a:t>‹#›</a:t>
            </a:fld>
            <a:endParaRPr lang="en-US"/>
          </a:p>
        </p:txBody>
      </p:sp>
    </p:spTree>
    <p:extLst>
      <p:ext uri="{BB962C8B-B14F-4D97-AF65-F5344CB8AC3E}">
        <p14:creationId xmlns:p14="http://schemas.microsoft.com/office/powerpoint/2010/main" val="4015656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9D5C-54BE-4E1B-B4E1-385B6248B8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FF192B-16AC-46D7-86D4-55647B5234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F33DDE-8204-4F12-9CE5-3DD92948E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B92378-7A35-48DA-A836-BD355447F99C}"/>
              </a:ext>
            </a:extLst>
          </p:cNvPr>
          <p:cNvSpPr>
            <a:spLocks noGrp="1"/>
          </p:cNvSpPr>
          <p:nvPr>
            <p:ph type="dt" sz="half" idx="10"/>
          </p:nvPr>
        </p:nvSpPr>
        <p:spPr/>
        <p:txBody>
          <a:bodyPr/>
          <a:lstStyle/>
          <a:p>
            <a:fld id="{A932DA5B-CAEA-452C-BE8D-ECF34EBA63BE}" type="datetimeFigureOut">
              <a:rPr lang="en-US" smtClean="0"/>
              <a:t>11/29/2018</a:t>
            </a:fld>
            <a:endParaRPr lang="en-US"/>
          </a:p>
        </p:txBody>
      </p:sp>
      <p:sp>
        <p:nvSpPr>
          <p:cNvPr id="6" name="Footer Placeholder 5">
            <a:extLst>
              <a:ext uri="{FF2B5EF4-FFF2-40B4-BE49-F238E27FC236}">
                <a16:creationId xmlns:a16="http://schemas.microsoft.com/office/drawing/2014/main" id="{9770DEFF-F04B-4F23-B294-0600B5A05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2C0D73-1270-472A-A284-8DE6F9686B2F}"/>
              </a:ext>
            </a:extLst>
          </p:cNvPr>
          <p:cNvSpPr>
            <a:spLocks noGrp="1"/>
          </p:cNvSpPr>
          <p:nvPr>
            <p:ph type="sldNum" sz="quarter" idx="12"/>
          </p:nvPr>
        </p:nvSpPr>
        <p:spPr/>
        <p:txBody>
          <a:bodyPr/>
          <a:lstStyle/>
          <a:p>
            <a:fld id="{FD74329D-D3D5-48AC-BB7F-403F077B096E}" type="slidenum">
              <a:rPr lang="en-US" smtClean="0"/>
              <a:t>‹#›</a:t>
            </a:fld>
            <a:endParaRPr lang="en-US"/>
          </a:p>
        </p:txBody>
      </p:sp>
    </p:spTree>
    <p:extLst>
      <p:ext uri="{BB962C8B-B14F-4D97-AF65-F5344CB8AC3E}">
        <p14:creationId xmlns:p14="http://schemas.microsoft.com/office/powerpoint/2010/main" val="408196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8605-8D5E-4D4A-BE10-7DAEA30E6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4682C1-446F-4D2F-924F-A0A0F0AB9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B9B59-2A3B-4E99-A878-A124CE7F8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1801A5-F1E7-4F2F-BDBA-5B8664DC24D4}"/>
              </a:ext>
            </a:extLst>
          </p:cNvPr>
          <p:cNvSpPr>
            <a:spLocks noGrp="1"/>
          </p:cNvSpPr>
          <p:nvPr>
            <p:ph type="dt" sz="half" idx="10"/>
          </p:nvPr>
        </p:nvSpPr>
        <p:spPr/>
        <p:txBody>
          <a:bodyPr/>
          <a:lstStyle/>
          <a:p>
            <a:fld id="{A932DA5B-CAEA-452C-BE8D-ECF34EBA63BE}" type="datetimeFigureOut">
              <a:rPr lang="en-US" smtClean="0"/>
              <a:t>11/29/2018</a:t>
            </a:fld>
            <a:endParaRPr lang="en-US"/>
          </a:p>
        </p:txBody>
      </p:sp>
      <p:sp>
        <p:nvSpPr>
          <p:cNvPr id="6" name="Footer Placeholder 5">
            <a:extLst>
              <a:ext uri="{FF2B5EF4-FFF2-40B4-BE49-F238E27FC236}">
                <a16:creationId xmlns:a16="http://schemas.microsoft.com/office/drawing/2014/main" id="{512AB22E-E49D-4755-B39C-D371066C18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FBE83-0DB2-40C3-B782-C6EBAC6DCDEC}"/>
              </a:ext>
            </a:extLst>
          </p:cNvPr>
          <p:cNvSpPr>
            <a:spLocks noGrp="1"/>
          </p:cNvSpPr>
          <p:nvPr>
            <p:ph type="sldNum" sz="quarter" idx="12"/>
          </p:nvPr>
        </p:nvSpPr>
        <p:spPr/>
        <p:txBody>
          <a:bodyPr/>
          <a:lstStyle/>
          <a:p>
            <a:fld id="{FD74329D-D3D5-48AC-BB7F-403F077B096E}" type="slidenum">
              <a:rPr lang="en-US" smtClean="0"/>
              <a:t>‹#›</a:t>
            </a:fld>
            <a:endParaRPr lang="en-US"/>
          </a:p>
        </p:txBody>
      </p:sp>
    </p:spTree>
    <p:extLst>
      <p:ext uri="{BB962C8B-B14F-4D97-AF65-F5344CB8AC3E}">
        <p14:creationId xmlns:p14="http://schemas.microsoft.com/office/powerpoint/2010/main" val="286566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16E948-1960-4073-AC12-D464CC207797}"/>
              </a:ext>
            </a:extLst>
          </p:cNvPr>
          <p:cNvSpPr>
            <a:spLocks noGrp="1"/>
          </p:cNvSpPr>
          <p:nvPr>
            <p:ph type="title"/>
          </p:nvPr>
        </p:nvSpPr>
        <p:spPr>
          <a:xfrm>
            <a:off x="838200" y="365126"/>
            <a:ext cx="10515600" cy="53984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4184D-9611-4F72-A9F5-F3469BC61F99}"/>
              </a:ext>
            </a:extLst>
          </p:cNvPr>
          <p:cNvSpPr>
            <a:spLocks noGrp="1"/>
          </p:cNvSpPr>
          <p:nvPr>
            <p:ph type="body" idx="1"/>
          </p:nvPr>
        </p:nvSpPr>
        <p:spPr>
          <a:xfrm>
            <a:off x="838200" y="1270100"/>
            <a:ext cx="10515600" cy="49068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4E91F9D-E15D-4189-8AAE-77DF0F0648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2DA5B-CAEA-452C-BE8D-ECF34EBA63BE}" type="datetimeFigureOut">
              <a:rPr lang="en-US" smtClean="0"/>
              <a:t>11/29/2018</a:t>
            </a:fld>
            <a:endParaRPr lang="en-US"/>
          </a:p>
        </p:txBody>
      </p:sp>
      <p:sp>
        <p:nvSpPr>
          <p:cNvPr id="5" name="Footer Placeholder 4">
            <a:extLst>
              <a:ext uri="{FF2B5EF4-FFF2-40B4-BE49-F238E27FC236}">
                <a16:creationId xmlns:a16="http://schemas.microsoft.com/office/drawing/2014/main" id="{94E16B92-7E40-413E-8DEE-CF7E7B945C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8FD0C4-54AA-40A7-AB9C-17381D78C3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4329D-D3D5-48AC-BB7F-403F077B096E}" type="slidenum">
              <a:rPr lang="en-US" smtClean="0"/>
              <a:t>‹#›</a:t>
            </a:fld>
            <a:endParaRPr lang="en-US"/>
          </a:p>
        </p:txBody>
      </p:sp>
    </p:spTree>
    <p:extLst>
      <p:ext uri="{BB962C8B-B14F-4D97-AF65-F5344CB8AC3E}">
        <p14:creationId xmlns:p14="http://schemas.microsoft.com/office/powerpoint/2010/main" val="1614985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E6AA-C578-4075-A4F1-110674BD3E4D}"/>
              </a:ext>
            </a:extLst>
          </p:cNvPr>
          <p:cNvSpPr>
            <a:spLocks noGrp="1"/>
          </p:cNvSpPr>
          <p:nvPr>
            <p:ph type="ctrTitle"/>
          </p:nvPr>
        </p:nvSpPr>
        <p:spPr>
          <a:xfrm>
            <a:off x="1524000" y="1892384"/>
            <a:ext cx="9144000" cy="2387600"/>
          </a:xfrm>
        </p:spPr>
        <p:txBody>
          <a:bodyPr/>
          <a:lstStyle/>
          <a:p>
            <a:r>
              <a:rPr lang="en-US" dirty="0"/>
              <a:t>Team Problem Solving Workshop</a:t>
            </a:r>
          </a:p>
        </p:txBody>
      </p:sp>
      <p:sp>
        <p:nvSpPr>
          <p:cNvPr id="3" name="Subtitle 2">
            <a:extLst>
              <a:ext uri="{FF2B5EF4-FFF2-40B4-BE49-F238E27FC236}">
                <a16:creationId xmlns:a16="http://schemas.microsoft.com/office/drawing/2014/main" id="{20C8D837-8A21-46B1-83BC-07CE75443F45}"/>
              </a:ext>
            </a:extLst>
          </p:cNvPr>
          <p:cNvSpPr>
            <a:spLocks noGrp="1"/>
          </p:cNvSpPr>
          <p:nvPr>
            <p:ph type="subTitle" idx="1"/>
          </p:nvPr>
        </p:nvSpPr>
        <p:spPr>
          <a:xfrm>
            <a:off x="347662" y="5526881"/>
            <a:ext cx="6391275" cy="1054894"/>
          </a:xfrm>
        </p:spPr>
        <p:txBody>
          <a:bodyPr>
            <a:normAutofit/>
          </a:bodyPr>
          <a:lstStyle/>
          <a:p>
            <a:pPr algn="l"/>
            <a:r>
              <a:rPr lang="en-US" sz="1800" dirty="0"/>
              <a:t>Copied from Ben Root’s presentation to the Order Evolution team leads in 2014.</a:t>
            </a:r>
          </a:p>
          <a:p>
            <a:pPr algn="l"/>
            <a:r>
              <a:rPr lang="en-US" sz="1800" dirty="0"/>
              <a:t>Slide notes by Dan Rogers</a:t>
            </a:r>
          </a:p>
        </p:txBody>
      </p:sp>
    </p:spTree>
    <p:extLst>
      <p:ext uri="{BB962C8B-B14F-4D97-AF65-F5344CB8AC3E}">
        <p14:creationId xmlns:p14="http://schemas.microsoft.com/office/powerpoint/2010/main" val="1756597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2F64-C67E-4E10-9F6C-CF7639EA65E6}"/>
              </a:ext>
            </a:extLst>
          </p:cNvPr>
          <p:cNvSpPr>
            <a:spLocks noGrp="1"/>
          </p:cNvSpPr>
          <p:nvPr>
            <p:ph type="title"/>
          </p:nvPr>
        </p:nvSpPr>
        <p:spPr/>
        <p:txBody>
          <a:bodyPr>
            <a:normAutofit fontScale="90000"/>
          </a:bodyPr>
          <a:lstStyle/>
          <a:p>
            <a:r>
              <a:rPr lang="en-US" dirty="0"/>
              <a:t>Waste</a:t>
            </a:r>
          </a:p>
        </p:txBody>
      </p:sp>
      <p:sp>
        <p:nvSpPr>
          <p:cNvPr id="3" name="Content Placeholder 2">
            <a:extLst>
              <a:ext uri="{FF2B5EF4-FFF2-40B4-BE49-F238E27FC236}">
                <a16:creationId xmlns:a16="http://schemas.microsoft.com/office/drawing/2014/main" id="{32D5B531-8C07-4C1A-9F7E-25BF5D13A771}"/>
              </a:ext>
            </a:extLst>
          </p:cNvPr>
          <p:cNvSpPr>
            <a:spLocks noGrp="1"/>
          </p:cNvSpPr>
          <p:nvPr>
            <p:ph idx="1"/>
          </p:nvPr>
        </p:nvSpPr>
        <p:spPr/>
        <p:txBody>
          <a:bodyPr/>
          <a:lstStyle/>
          <a:p>
            <a:pPr marL="0" indent="0">
              <a:buNone/>
            </a:pPr>
            <a:r>
              <a:rPr lang="en-US" sz="3600" dirty="0"/>
              <a:t>Muda</a:t>
            </a:r>
          </a:p>
          <a:p>
            <a:pPr marL="0" indent="0">
              <a:buNone/>
            </a:pPr>
            <a:endParaRPr lang="en-US" sz="3600" dirty="0"/>
          </a:p>
          <a:p>
            <a:r>
              <a:rPr lang="en-US" sz="3600" dirty="0"/>
              <a:t>Something that does not add value</a:t>
            </a:r>
          </a:p>
          <a:p>
            <a:r>
              <a:rPr lang="en-US" sz="3600" dirty="0"/>
              <a:t>Doing something that the customer is not willing to pay for.</a:t>
            </a:r>
          </a:p>
          <a:p>
            <a:endParaRPr lang="en-US" dirty="0"/>
          </a:p>
        </p:txBody>
      </p:sp>
    </p:spTree>
    <p:extLst>
      <p:ext uri="{BB962C8B-B14F-4D97-AF65-F5344CB8AC3E}">
        <p14:creationId xmlns:p14="http://schemas.microsoft.com/office/powerpoint/2010/main" val="379399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F0EF-444E-4E49-98E8-6BE2CC828B55}"/>
              </a:ext>
            </a:extLst>
          </p:cNvPr>
          <p:cNvSpPr>
            <a:spLocks noGrp="1"/>
          </p:cNvSpPr>
          <p:nvPr>
            <p:ph type="title"/>
          </p:nvPr>
        </p:nvSpPr>
        <p:spPr/>
        <p:txBody>
          <a:bodyPr>
            <a:normAutofit fontScale="90000"/>
          </a:bodyPr>
          <a:lstStyle/>
          <a:p>
            <a:r>
              <a:rPr lang="en-US" dirty="0"/>
              <a:t>Seven Wastes</a:t>
            </a:r>
          </a:p>
        </p:txBody>
      </p:sp>
      <p:sp>
        <p:nvSpPr>
          <p:cNvPr id="3" name="Content Placeholder 2">
            <a:extLst>
              <a:ext uri="{FF2B5EF4-FFF2-40B4-BE49-F238E27FC236}">
                <a16:creationId xmlns:a16="http://schemas.microsoft.com/office/drawing/2014/main" id="{0059D9A9-4430-4A91-A018-A5096EB07325}"/>
              </a:ext>
            </a:extLst>
          </p:cNvPr>
          <p:cNvSpPr>
            <a:spLocks noGrp="1"/>
          </p:cNvSpPr>
          <p:nvPr>
            <p:ph idx="1"/>
          </p:nvPr>
        </p:nvSpPr>
        <p:spPr/>
        <p:txBody>
          <a:bodyPr/>
          <a:lstStyle/>
          <a:p>
            <a:r>
              <a:rPr lang="en-US" dirty="0"/>
              <a:t>Motion/Walking</a:t>
            </a:r>
          </a:p>
          <a:p>
            <a:r>
              <a:rPr lang="en-US" dirty="0"/>
              <a:t>Waiting</a:t>
            </a:r>
          </a:p>
          <a:p>
            <a:r>
              <a:rPr lang="en-US" dirty="0"/>
              <a:t>Conveyance</a:t>
            </a:r>
          </a:p>
          <a:p>
            <a:r>
              <a:rPr lang="en-US" dirty="0"/>
              <a:t>Inventory</a:t>
            </a:r>
          </a:p>
          <a:p>
            <a:r>
              <a:rPr lang="en-US" dirty="0"/>
              <a:t>Defects/Reworks</a:t>
            </a:r>
          </a:p>
          <a:p>
            <a:r>
              <a:rPr lang="en-US" dirty="0"/>
              <a:t>Overproduction</a:t>
            </a:r>
          </a:p>
          <a:p>
            <a:r>
              <a:rPr lang="en-US" dirty="0"/>
              <a:t>Over Processing</a:t>
            </a:r>
          </a:p>
        </p:txBody>
      </p:sp>
    </p:spTree>
    <p:extLst>
      <p:ext uri="{BB962C8B-B14F-4D97-AF65-F5344CB8AC3E}">
        <p14:creationId xmlns:p14="http://schemas.microsoft.com/office/powerpoint/2010/main" val="78628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3ECC-6B41-4901-B7B4-6B838C74D0E3}"/>
              </a:ext>
            </a:extLst>
          </p:cNvPr>
          <p:cNvSpPr>
            <a:spLocks noGrp="1"/>
          </p:cNvSpPr>
          <p:nvPr>
            <p:ph type="title"/>
          </p:nvPr>
        </p:nvSpPr>
        <p:spPr/>
        <p:txBody>
          <a:bodyPr>
            <a:normAutofit fontScale="90000"/>
          </a:bodyPr>
          <a:lstStyle/>
          <a:p>
            <a:r>
              <a:rPr lang="en-US" dirty="0"/>
              <a:t>What Causes Waste?</a:t>
            </a:r>
          </a:p>
        </p:txBody>
      </p:sp>
      <p:sp>
        <p:nvSpPr>
          <p:cNvPr id="3" name="Content Placeholder 2">
            <a:extLst>
              <a:ext uri="{FF2B5EF4-FFF2-40B4-BE49-F238E27FC236}">
                <a16:creationId xmlns:a16="http://schemas.microsoft.com/office/drawing/2014/main" id="{5C27D23F-43AB-4E79-BDC6-BD2EB6AE817F}"/>
              </a:ext>
            </a:extLst>
          </p:cNvPr>
          <p:cNvSpPr>
            <a:spLocks noGrp="1"/>
          </p:cNvSpPr>
          <p:nvPr>
            <p:ph idx="1"/>
          </p:nvPr>
        </p:nvSpPr>
        <p:spPr/>
        <p:txBody>
          <a:bodyPr/>
          <a:lstStyle/>
          <a:p>
            <a:r>
              <a:rPr lang="en-US" dirty="0"/>
              <a:t>Unevenness</a:t>
            </a:r>
          </a:p>
          <a:p>
            <a:r>
              <a:rPr lang="en-US" dirty="0"/>
              <a:t>Overburden</a:t>
            </a:r>
          </a:p>
        </p:txBody>
      </p:sp>
    </p:spTree>
    <p:extLst>
      <p:ext uri="{BB962C8B-B14F-4D97-AF65-F5344CB8AC3E}">
        <p14:creationId xmlns:p14="http://schemas.microsoft.com/office/powerpoint/2010/main" val="65269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1CD1-502B-49FB-9AC3-10F4B5870998}"/>
              </a:ext>
            </a:extLst>
          </p:cNvPr>
          <p:cNvSpPr>
            <a:spLocks noGrp="1"/>
          </p:cNvSpPr>
          <p:nvPr>
            <p:ph type="title"/>
          </p:nvPr>
        </p:nvSpPr>
        <p:spPr/>
        <p:txBody>
          <a:bodyPr>
            <a:normAutofit fontScale="90000"/>
          </a:bodyPr>
          <a:lstStyle/>
          <a:p>
            <a:r>
              <a:rPr lang="en-US" dirty="0"/>
              <a:t>Unevenness</a:t>
            </a:r>
          </a:p>
        </p:txBody>
      </p:sp>
      <p:pic>
        <p:nvPicPr>
          <p:cNvPr id="4" name="Picture 3">
            <a:extLst>
              <a:ext uri="{FF2B5EF4-FFF2-40B4-BE49-F238E27FC236}">
                <a16:creationId xmlns:a16="http://schemas.microsoft.com/office/drawing/2014/main" id="{8EB907A7-9644-4BBC-9B01-657A12A367A2}"/>
              </a:ext>
            </a:extLst>
          </p:cNvPr>
          <p:cNvPicPr>
            <a:picLocks noChangeAspect="1"/>
          </p:cNvPicPr>
          <p:nvPr/>
        </p:nvPicPr>
        <p:blipFill>
          <a:blip r:embed="rId3"/>
          <a:stretch>
            <a:fillRect/>
          </a:stretch>
        </p:blipFill>
        <p:spPr>
          <a:xfrm>
            <a:off x="819255" y="1588170"/>
            <a:ext cx="10534545" cy="4343400"/>
          </a:xfrm>
          <a:prstGeom prst="rect">
            <a:avLst/>
          </a:prstGeom>
        </p:spPr>
      </p:pic>
    </p:spTree>
    <p:extLst>
      <p:ext uri="{BB962C8B-B14F-4D97-AF65-F5344CB8AC3E}">
        <p14:creationId xmlns:p14="http://schemas.microsoft.com/office/powerpoint/2010/main" val="190067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D288F-FFD3-4B7C-B991-53E9B94CF632}"/>
              </a:ext>
            </a:extLst>
          </p:cNvPr>
          <p:cNvSpPr>
            <a:spLocks noGrp="1"/>
          </p:cNvSpPr>
          <p:nvPr>
            <p:ph type="title"/>
          </p:nvPr>
        </p:nvSpPr>
        <p:spPr/>
        <p:txBody>
          <a:bodyPr>
            <a:normAutofit fontScale="90000"/>
          </a:bodyPr>
          <a:lstStyle/>
          <a:p>
            <a:r>
              <a:rPr lang="en-US" dirty="0"/>
              <a:t>Overburden</a:t>
            </a:r>
          </a:p>
        </p:txBody>
      </p:sp>
      <p:sp>
        <p:nvSpPr>
          <p:cNvPr id="3" name="Content Placeholder 2">
            <a:extLst>
              <a:ext uri="{FF2B5EF4-FFF2-40B4-BE49-F238E27FC236}">
                <a16:creationId xmlns:a16="http://schemas.microsoft.com/office/drawing/2014/main" id="{79D711E6-3B4A-440A-9EBB-197E4C77FF1B}"/>
              </a:ext>
            </a:extLst>
          </p:cNvPr>
          <p:cNvSpPr>
            <a:spLocks noGrp="1"/>
          </p:cNvSpPr>
          <p:nvPr>
            <p:ph idx="1"/>
          </p:nvPr>
        </p:nvSpPr>
        <p:spPr/>
        <p:txBody>
          <a:bodyPr/>
          <a:lstStyle/>
          <a:p>
            <a:r>
              <a:rPr lang="en-US" dirty="0"/>
              <a:t>Employees overworked</a:t>
            </a:r>
          </a:p>
          <a:p>
            <a:r>
              <a:rPr lang="en-US" dirty="0"/>
              <a:t>The process is stressed</a:t>
            </a:r>
          </a:p>
        </p:txBody>
      </p:sp>
    </p:spTree>
    <p:extLst>
      <p:ext uri="{BB962C8B-B14F-4D97-AF65-F5344CB8AC3E}">
        <p14:creationId xmlns:p14="http://schemas.microsoft.com/office/powerpoint/2010/main" val="205936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70DE-05F4-4607-8DCB-AB540F971A75}"/>
              </a:ext>
            </a:extLst>
          </p:cNvPr>
          <p:cNvSpPr>
            <a:spLocks noGrp="1"/>
          </p:cNvSpPr>
          <p:nvPr>
            <p:ph type="title"/>
          </p:nvPr>
        </p:nvSpPr>
        <p:spPr>
          <a:xfrm>
            <a:off x="838200" y="365125"/>
            <a:ext cx="10515600" cy="1259137"/>
          </a:xfrm>
        </p:spPr>
        <p:txBody>
          <a:bodyPr>
            <a:normAutofit fontScale="90000"/>
          </a:bodyPr>
          <a:lstStyle/>
          <a:p>
            <a:r>
              <a:rPr lang="en-US" dirty="0"/>
              <a:t>A Competitor is Building the Same Business Across the Street</a:t>
            </a:r>
          </a:p>
        </p:txBody>
      </p:sp>
      <p:sp>
        <p:nvSpPr>
          <p:cNvPr id="3" name="Content Placeholder 2">
            <a:extLst>
              <a:ext uri="{FF2B5EF4-FFF2-40B4-BE49-F238E27FC236}">
                <a16:creationId xmlns:a16="http://schemas.microsoft.com/office/drawing/2014/main" id="{07FBF9CC-7FBB-4D2E-9C9E-691387DE6618}"/>
              </a:ext>
            </a:extLst>
          </p:cNvPr>
          <p:cNvSpPr>
            <a:spLocks noGrp="1"/>
          </p:cNvSpPr>
          <p:nvPr>
            <p:ph idx="1"/>
          </p:nvPr>
        </p:nvSpPr>
        <p:spPr>
          <a:xfrm>
            <a:off x="838200" y="1937084"/>
            <a:ext cx="10515600" cy="4239879"/>
          </a:xfrm>
        </p:spPr>
        <p:txBody>
          <a:bodyPr/>
          <a:lstStyle/>
          <a:p>
            <a:r>
              <a:rPr lang="en-US" dirty="0"/>
              <a:t>One Part</a:t>
            </a:r>
          </a:p>
          <a:p>
            <a:r>
              <a:rPr lang="en-US" dirty="0"/>
              <a:t>One Machine</a:t>
            </a:r>
          </a:p>
          <a:p>
            <a:r>
              <a:rPr lang="en-US" dirty="0"/>
              <a:t>One Employee</a:t>
            </a:r>
          </a:p>
          <a:p>
            <a:r>
              <a:rPr lang="en-US" dirty="0"/>
              <a:t>One Hour</a:t>
            </a:r>
          </a:p>
        </p:txBody>
      </p:sp>
    </p:spTree>
    <p:extLst>
      <p:ext uri="{BB962C8B-B14F-4D97-AF65-F5344CB8AC3E}">
        <p14:creationId xmlns:p14="http://schemas.microsoft.com/office/powerpoint/2010/main" val="3422715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5165DE8-BD75-4889-AE05-CAD9E78FDD1E}"/>
              </a:ext>
            </a:extLst>
          </p:cNvPr>
          <p:cNvPicPr>
            <a:picLocks noChangeAspect="1"/>
          </p:cNvPicPr>
          <p:nvPr/>
        </p:nvPicPr>
        <p:blipFill>
          <a:blip r:embed="rId3"/>
          <a:stretch>
            <a:fillRect/>
          </a:stretch>
        </p:blipFill>
        <p:spPr>
          <a:xfrm>
            <a:off x="180473" y="146028"/>
            <a:ext cx="8617382" cy="6471340"/>
          </a:xfrm>
          <a:prstGeom prst="rect">
            <a:avLst/>
          </a:prstGeom>
        </p:spPr>
      </p:pic>
      <p:sp>
        <p:nvSpPr>
          <p:cNvPr id="9" name="Arrow: Down 8">
            <a:extLst>
              <a:ext uri="{FF2B5EF4-FFF2-40B4-BE49-F238E27FC236}">
                <a16:creationId xmlns:a16="http://schemas.microsoft.com/office/drawing/2014/main" id="{FB311D0E-B64E-4F92-8984-E5DC05536107}"/>
              </a:ext>
            </a:extLst>
          </p:cNvPr>
          <p:cNvSpPr/>
          <p:nvPr/>
        </p:nvSpPr>
        <p:spPr>
          <a:xfrm>
            <a:off x="4872789" y="4319337"/>
            <a:ext cx="697832" cy="12151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t>
            </a:r>
          </a:p>
        </p:txBody>
      </p:sp>
      <p:sp>
        <p:nvSpPr>
          <p:cNvPr id="10" name="TextBox 9">
            <a:extLst>
              <a:ext uri="{FF2B5EF4-FFF2-40B4-BE49-F238E27FC236}">
                <a16:creationId xmlns:a16="http://schemas.microsoft.com/office/drawing/2014/main" id="{6B74AAAE-46B9-4A02-B835-875312A3435B}"/>
              </a:ext>
            </a:extLst>
          </p:cNvPr>
          <p:cNvSpPr txBox="1"/>
          <p:nvPr/>
        </p:nvSpPr>
        <p:spPr>
          <a:xfrm>
            <a:off x="9027311" y="2417523"/>
            <a:ext cx="2771274" cy="1384995"/>
          </a:xfrm>
          <a:prstGeom prst="rect">
            <a:avLst/>
          </a:prstGeom>
          <a:noFill/>
        </p:spPr>
        <p:txBody>
          <a:bodyPr wrap="square" rtlCol="0">
            <a:spAutoFit/>
          </a:bodyPr>
          <a:lstStyle/>
          <a:p>
            <a:r>
              <a:rPr lang="en-US" sz="2800" dirty="0"/>
              <a:t>What happens when the water level drops?</a:t>
            </a:r>
          </a:p>
        </p:txBody>
      </p:sp>
    </p:spTree>
    <p:extLst>
      <p:ext uri="{BB962C8B-B14F-4D97-AF65-F5344CB8AC3E}">
        <p14:creationId xmlns:p14="http://schemas.microsoft.com/office/powerpoint/2010/main" val="339362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42831-9A9B-445B-8C86-47882CF9D1AA}"/>
              </a:ext>
            </a:extLst>
          </p:cNvPr>
          <p:cNvSpPr>
            <a:spLocks noGrp="1"/>
          </p:cNvSpPr>
          <p:nvPr>
            <p:ph idx="1"/>
          </p:nvPr>
        </p:nvSpPr>
        <p:spPr/>
        <p:txBody>
          <a:bodyPr/>
          <a:lstStyle/>
          <a:p>
            <a:r>
              <a:rPr lang="en-US" dirty="0"/>
              <a:t>How many of you can run a business?</a:t>
            </a:r>
          </a:p>
          <a:p>
            <a:r>
              <a:rPr lang="en-US" dirty="0"/>
              <a:t>How may of you can fix a business?</a:t>
            </a:r>
          </a:p>
          <a:p>
            <a:pPr lvl="1">
              <a:buFontTx/>
              <a:buChar char="-"/>
            </a:pPr>
            <a:r>
              <a:rPr lang="en-US" sz="2800" dirty="0" err="1"/>
              <a:t>Shingeo</a:t>
            </a:r>
            <a:r>
              <a:rPr lang="en-US" sz="2800" dirty="0"/>
              <a:t> Shingo</a:t>
            </a:r>
          </a:p>
          <a:p>
            <a:pPr>
              <a:buFontTx/>
              <a:buChar char="-"/>
            </a:pPr>
            <a:endParaRPr lang="en-US" dirty="0"/>
          </a:p>
          <a:p>
            <a:pPr marL="0" indent="0">
              <a:buNone/>
            </a:pPr>
            <a:r>
              <a:rPr lang="en-US" i="1" dirty="0"/>
              <a:t>Lean gives you the tools, method and culture to fix a business</a:t>
            </a:r>
          </a:p>
        </p:txBody>
      </p:sp>
    </p:spTree>
    <p:extLst>
      <p:ext uri="{BB962C8B-B14F-4D97-AF65-F5344CB8AC3E}">
        <p14:creationId xmlns:p14="http://schemas.microsoft.com/office/powerpoint/2010/main" val="183286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649F-348F-4B40-89C2-9A1D7300C917}"/>
              </a:ext>
            </a:extLst>
          </p:cNvPr>
          <p:cNvSpPr>
            <a:spLocks noGrp="1"/>
          </p:cNvSpPr>
          <p:nvPr>
            <p:ph type="title"/>
          </p:nvPr>
        </p:nvSpPr>
        <p:spPr/>
        <p:txBody>
          <a:bodyPr>
            <a:normAutofit fontScale="90000"/>
          </a:bodyPr>
          <a:lstStyle/>
          <a:p>
            <a:r>
              <a:rPr lang="en-US" dirty="0"/>
              <a:t>PROBLEM SOLVING</a:t>
            </a:r>
          </a:p>
        </p:txBody>
      </p:sp>
      <p:sp>
        <p:nvSpPr>
          <p:cNvPr id="3" name="Content Placeholder 2">
            <a:extLst>
              <a:ext uri="{FF2B5EF4-FFF2-40B4-BE49-F238E27FC236}">
                <a16:creationId xmlns:a16="http://schemas.microsoft.com/office/drawing/2014/main" id="{8A30C2BB-5E96-4BD3-9F52-5B8170B8C9C0}"/>
              </a:ext>
            </a:extLst>
          </p:cNvPr>
          <p:cNvSpPr>
            <a:spLocks noGrp="1"/>
          </p:cNvSpPr>
          <p:nvPr>
            <p:ph idx="1"/>
          </p:nvPr>
        </p:nvSpPr>
        <p:spPr/>
        <p:txBody>
          <a:bodyPr/>
          <a:lstStyle/>
          <a:p>
            <a:r>
              <a:rPr lang="en-US" dirty="0"/>
              <a:t>Upper Management</a:t>
            </a:r>
          </a:p>
          <a:p>
            <a:r>
              <a:rPr lang="en-US" dirty="0"/>
              <a:t>Supervisor</a:t>
            </a:r>
          </a:p>
          <a:p>
            <a:r>
              <a:rPr lang="en-US" dirty="0"/>
              <a:t>Team Leader</a:t>
            </a:r>
          </a:p>
          <a:p>
            <a:r>
              <a:rPr lang="en-US" dirty="0"/>
              <a:t>Team Member</a:t>
            </a:r>
          </a:p>
        </p:txBody>
      </p:sp>
    </p:spTree>
    <p:extLst>
      <p:ext uri="{BB962C8B-B14F-4D97-AF65-F5344CB8AC3E}">
        <p14:creationId xmlns:p14="http://schemas.microsoft.com/office/powerpoint/2010/main" val="3698342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B1AD-DF94-429B-B170-1253AE2D2B01}"/>
              </a:ext>
            </a:extLst>
          </p:cNvPr>
          <p:cNvSpPr>
            <a:spLocks noGrp="1"/>
          </p:cNvSpPr>
          <p:nvPr>
            <p:ph type="title"/>
          </p:nvPr>
        </p:nvSpPr>
        <p:spPr/>
        <p:txBody>
          <a:bodyPr>
            <a:normAutofit fontScale="90000"/>
          </a:bodyPr>
          <a:lstStyle/>
          <a:p>
            <a:r>
              <a:rPr lang="en-US" dirty="0"/>
              <a:t>Six Step Problem Solving</a:t>
            </a:r>
          </a:p>
        </p:txBody>
      </p:sp>
      <p:sp>
        <p:nvSpPr>
          <p:cNvPr id="3" name="Content Placeholder 2">
            <a:extLst>
              <a:ext uri="{FF2B5EF4-FFF2-40B4-BE49-F238E27FC236}">
                <a16:creationId xmlns:a16="http://schemas.microsoft.com/office/drawing/2014/main" id="{CA6227BB-067E-4ADF-96AA-9DAE1DAEB0BB}"/>
              </a:ext>
            </a:extLst>
          </p:cNvPr>
          <p:cNvSpPr>
            <a:spLocks noGrp="1"/>
          </p:cNvSpPr>
          <p:nvPr>
            <p:ph idx="1"/>
          </p:nvPr>
        </p:nvSpPr>
        <p:spPr/>
        <p:txBody>
          <a:bodyPr>
            <a:normAutofit/>
          </a:bodyPr>
          <a:lstStyle/>
          <a:p>
            <a:r>
              <a:rPr lang="en-US" sz="3600" dirty="0"/>
              <a:t>Define the Problem</a:t>
            </a:r>
          </a:p>
          <a:p>
            <a:r>
              <a:rPr lang="en-US" sz="3600" dirty="0"/>
              <a:t>Identify the cause of the problem</a:t>
            </a:r>
          </a:p>
          <a:p>
            <a:r>
              <a:rPr lang="en-US" sz="3600" dirty="0"/>
              <a:t>Investigate the causes</a:t>
            </a:r>
          </a:p>
          <a:p>
            <a:r>
              <a:rPr lang="en-US" sz="3600" dirty="0"/>
              <a:t>Brainstorm possible countermeasures</a:t>
            </a:r>
          </a:p>
          <a:p>
            <a:r>
              <a:rPr lang="en-US" sz="3600" dirty="0"/>
              <a:t>Select and implement countermeasures</a:t>
            </a:r>
          </a:p>
          <a:p>
            <a:r>
              <a:rPr lang="en-US" sz="3600" dirty="0"/>
              <a:t>Sustain the good result</a:t>
            </a:r>
          </a:p>
        </p:txBody>
      </p:sp>
    </p:spTree>
    <p:extLst>
      <p:ext uri="{BB962C8B-B14F-4D97-AF65-F5344CB8AC3E}">
        <p14:creationId xmlns:p14="http://schemas.microsoft.com/office/powerpoint/2010/main" val="356074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3A3C-3CE0-46F3-9BC8-FC841D0EA2F3}"/>
              </a:ext>
            </a:extLst>
          </p:cNvPr>
          <p:cNvSpPr>
            <a:spLocks noGrp="1"/>
          </p:cNvSpPr>
          <p:nvPr>
            <p:ph type="title"/>
          </p:nvPr>
        </p:nvSpPr>
        <p:spPr/>
        <p:txBody>
          <a:bodyPr>
            <a:normAutofit fontScale="90000"/>
          </a:bodyPr>
          <a:lstStyle/>
          <a:p>
            <a:r>
              <a:rPr lang="en-US" dirty="0"/>
              <a:t>Welcome</a:t>
            </a:r>
          </a:p>
        </p:txBody>
      </p:sp>
      <p:sp>
        <p:nvSpPr>
          <p:cNvPr id="3" name="Content Placeholder 2">
            <a:extLst>
              <a:ext uri="{FF2B5EF4-FFF2-40B4-BE49-F238E27FC236}">
                <a16:creationId xmlns:a16="http://schemas.microsoft.com/office/drawing/2014/main" id="{1E1F2A06-D9A0-4C3C-9417-5B2E963DF491}"/>
              </a:ext>
            </a:extLst>
          </p:cNvPr>
          <p:cNvSpPr>
            <a:spLocks noGrp="1"/>
          </p:cNvSpPr>
          <p:nvPr>
            <p:ph idx="1"/>
          </p:nvPr>
        </p:nvSpPr>
        <p:spPr/>
        <p:txBody>
          <a:bodyPr anchor="ctr">
            <a:normAutofit/>
          </a:bodyPr>
          <a:lstStyle/>
          <a:p>
            <a:pPr marL="0" indent="0" algn="ctr">
              <a:buNone/>
            </a:pPr>
            <a:r>
              <a:rPr lang="en-US" sz="5400" dirty="0"/>
              <a:t>Why Problem Solving?</a:t>
            </a:r>
          </a:p>
        </p:txBody>
      </p:sp>
    </p:spTree>
    <p:extLst>
      <p:ext uri="{BB962C8B-B14F-4D97-AF65-F5344CB8AC3E}">
        <p14:creationId xmlns:p14="http://schemas.microsoft.com/office/powerpoint/2010/main" val="4243957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061DB-6F28-4134-8990-A07F0B6B99A9}"/>
              </a:ext>
            </a:extLst>
          </p:cNvPr>
          <p:cNvSpPr>
            <a:spLocks noGrp="1"/>
          </p:cNvSpPr>
          <p:nvPr>
            <p:ph idx="1"/>
          </p:nvPr>
        </p:nvSpPr>
        <p:spPr>
          <a:xfrm>
            <a:off x="3368842" y="1270100"/>
            <a:ext cx="7984958" cy="4906863"/>
          </a:xfrm>
        </p:spPr>
        <p:txBody>
          <a:bodyPr>
            <a:normAutofit/>
          </a:bodyPr>
          <a:lstStyle/>
          <a:p>
            <a:pPr marL="0" indent="0">
              <a:buNone/>
            </a:pPr>
            <a:r>
              <a:rPr lang="en-US" sz="4000" dirty="0"/>
              <a:t>Are Problems:</a:t>
            </a:r>
          </a:p>
          <a:p>
            <a:pPr marL="0" indent="0">
              <a:buNone/>
            </a:pPr>
            <a:endParaRPr lang="en-US" sz="4000" dirty="0"/>
          </a:p>
          <a:p>
            <a:r>
              <a:rPr lang="en-US" sz="4000" dirty="0"/>
              <a:t>Bad?</a:t>
            </a:r>
          </a:p>
          <a:p>
            <a:r>
              <a:rPr lang="en-US" sz="4000" dirty="0"/>
              <a:t>Good?</a:t>
            </a:r>
          </a:p>
        </p:txBody>
      </p:sp>
    </p:spTree>
    <p:extLst>
      <p:ext uri="{BB962C8B-B14F-4D97-AF65-F5344CB8AC3E}">
        <p14:creationId xmlns:p14="http://schemas.microsoft.com/office/powerpoint/2010/main" val="638618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D8A1-EC74-4A46-B966-8EC97A055B8E}"/>
              </a:ext>
            </a:extLst>
          </p:cNvPr>
          <p:cNvSpPr>
            <a:spLocks noGrp="1"/>
          </p:cNvSpPr>
          <p:nvPr>
            <p:ph type="title"/>
          </p:nvPr>
        </p:nvSpPr>
        <p:spPr/>
        <p:txBody>
          <a:bodyPr>
            <a:normAutofit fontScale="90000"/>
          </a:bodyPr>
          <a:lstStyle/>
          <a:p>
            <a:r>
              <a:rPr lang="en-US" dirty="0"/>
              <a:t>Who Should Solve Problems?</a:t>
            </a:r>
          </a:p>
        </p:txBody>
      </p:sp>
    </p:spTree>
    <p:extLst>
      <p:ext uri="{BB962C8B-B14F-4D97-AF65-F5344CB8AC3E}">
        <p14:creationId xmlns:p14="http://schemas.microsoft.com/office/powerpoint/2010/main" val="808198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6BCD-ED18-48AD-8113-48819873A496}"/>
              </a:ext>
            </a:extLst>
          </p:cNvPr>
          <p:cNvSpPr>
            <a:spLocks noGrp="1"/>
          </p:cNvSpPr>
          <p:nvPr>
            <p:ph type="title"/>
          </p:nvPr>
        </p:nvSpPr>
        <p:spPr/>
        <p:txBody>
          <a:bodyPr>
            <a:normAutofit fontScale="90000"/>
          </a:bodyPr>
          <a:lstStyle/>
          <a:p>
            <a:r>
              <a:rPr lang="en-US" dirty="0"/>
              <a:t>Define the word “Problem”</a:t>
            </a:r>
          </a:p>
        </p:txBody>
      </p:sp>
    </p:spTree>
    <p:extLst>
      <p:ext uri="{BB962C8B-B14F-4D97-AF65-F5344CB8AC3E}">
        <p14:creationId xmlns:p14="http://schemas.microsoft.com/office/powerpoint/2010/main" val="3214420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19D9-655C-4161-9518-97CA3EF459DA}"/>
              </a:ext>
            </a:extLst>
          </p:cNvPr>
          <p:cNvSpPr>
            <a:spLocks noGrp="1"/>
          </p:cNvSpPr>
          <p:nvPr>
            <p:ph type="title"/>
          </p:nvPr>
        </p:nvSpPr>
        <p:spPr/>
        <p:txBody>
          <a:bodyPr>
            <a:normAutofit fontScale="90000"/>
          </a:bodyPr>
          <a:lstStyle/>
          <a:p>
            <a:r>
              <a:rPr lang="en-US" dirty="0"/>
              <a:t>Types of Problems</a:t>
            </a:r>
          </a:p>
        </p:txBody>
      </p:sp>
      <p:sp>
        <p:nvSpPr>
          <p:cNvPr id="3" name="Content Placeholder 2">
            <a:extLst>
              <a:ext uri="{FF2B5EF4-FFF2-40B4-BE49-F238E27FC236}">
                <a16:creationId xmlns:a16="http://schemas.microsoft.com/office/drawing/2014/main" id="{D41249DB-F634-4827-8C49-21A5C71043A7}"/>
              </a:ext>
            </a:extLst>
          </p:cNvPr>
          <p:cNvSpPr>
            <a:spLocks noGrp="1"/>
          </p:cNvSpPr>
          <p:nvPr>
            <p:ph idx="1"/>
          </p:nvPr>
        </p:nvSpPr>
        <p:spPr/>
        <p:txBody>
          <a:bodyPr/>
          <a:lstStyle/>
          <a:p>
            <a:r>
              <a:rPr lang="en-US" dirty="0"/>
              <a:t>People</a:t>
            </a:r>
          </a:p>
          <a:p>
            <a:r>
              <a:rPr lang="en-US" dirty="0"/>
              <a:t>Technical</a:t>
            </a:r>
          </a:p>
          <a:p>
            <a:r>
              <a:rPr lang="en-US" dirty="0"/>
              <a:t>Process</a:t>
            </a:r>
          </a:p>
          <a:p>
            <a:r>
              <a:rPr lang="en-US" dirty="0"/>
              <a:t>Quality</a:t>
            </a:r>
          </a:p>
        </p:txBody>
      </p:sp>
    </p:spTree>
    <p:extLst>
      <p:ext uri="{BB962C8B-B14F-4D97-AF65-F5344CB8AC3E}">
        <p14:creationId xmlns:p14="http://schemas.microsoft.com/office/powerpoint/2010/main" val="2789530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392E-0AA8-4AF1-B30E-04C8BF4E60DF}"/>
              </a:ext>
            </a:extLst>
          </p:cNvPr>
          <p:cNvSpPr>
            <a:spLocks noGrp="1"/>
          </p:cNvSpPr>
          <p:nvPr>
            <p:ph type="title"/>
          </p:nvPr>
        </p:nvSpPr>
        <p:spPr/>
        <p:txBody>
          <a:bodyPr>
            <a:normAutofit fontScale="90000"/>
          </a:bodyPr>
          <a:lstStyle/>
          <a:p>
            <a:r>
              <a:rPr lang="en-US" dirty="0"/>
              <a:t>Brainstorming</a:t>
            </a:r>
          </a:p>
        </p:txBody>
      </p:sp>
      <p:sp>
        <p:nvSpPr>
          <p:cNvPr id="3" name="Content Placeholder 2">
            <a:extLst>
              <a:ext uri="{FF2B5EF4-FFF2-40B4-BE49-F238E27FC236}">
                <a16:creationId xmlns:a16="http://schemas.microsoft.com/office/drawing/2014/main" id="{02745D16-A8E1-4C1B-93DE-7925A8F4C7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61737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C803-A0EC-4952-9D59-AE8E752F5CB0}"/>
              </a:ext>
            </a:extLst>
          </p:cNvPr>
          <p:cNvSpPr>
            <a:spLocks noGrp="1"/>
          </p:cNvSpPr>
          <p:nvPr>
            <p:ph type="title"/>
          </p:nvPr>
        </p:nvSpPr>
        <p:spPr/>
        <p:txBody>
          <a:bodyPr>
            <a:normAutofit fontScale="90000"/>
          </a:bodyPr>
          <a:lstStyle/>
          <a:p>
            <a:r>
              <a:rPr lang="en-US" dirty="0"/>
              <a:t>Brainstorm Exercise</a:t>
            </a:r>
          </a:p>
        </p:txBody>
      </p:sp>
      <p:sp>
        <p:nvSpPr>
          <p:cNvPr id="3" name="Content Placeholder 2">
            <a:extLst>
              <a:ext uri="{FF2B5EF4-FFF2-40B4-BE49-F238E27FC236}">
                <a16:creationId xmlns:a16="http://schemas.microsoft.com/office/drawing/2014/main" id="{FEF09602-637F-474C-AF2A-9CAAB17EF2ED}"/>
              </a:ext>
            </a:extLst>
          </p:cNvPr>
          <p:cNvSpPr>
            <a:spLocks noGrp="1"/>
          </p:cNvSpPr>
          <p:nvPr>
            <p:ph idx="1"/>
          </p:nvPr>
        </p:nvSpPr>
        <p:spPr/>
        <p:txBody>
          <a:bodyPr/>
          <a:lstStyle/>
          <a:p>
            <a:r>
              <a:rPr lang="en-US" dirty="0"/>
              <a:t>Review Rules of Brainstorming</a:t>
            </a:r>
          </a:p>
          <a:p>
            <a:r>
              <a:rPr lang="en-US" dirty="0"/>
              <a:t>Uses of a paperclip</a:t>
            </a:r>
          </a:p>
        </p:txBody>
      </p:sp>
    </p:spTree>
    <p:extLst>
      <p:ext uri="{BB962C8B-B14F-4D97-AF65-F5344CB8AC3E}">
        <p14:creationId xmlns:p14="http://schemas.microsoft.com/office/powerpoint/2010/main" val="476718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9512-86AC-4267-A467-336F9E3D6449}"/>
              </a:ext>
            </a:extLst>
          </p:cNvPr>
          <p:cNvSpPr>
            <a:spLocks noGrp="1"/>
          </p:cNvSpPr>
          <p:nvPr>
            <p:ph type="title"/>
          </p:nvPr>
        </p:nvSpPr>
        <p:spPr/>
        <p:txBody>
          <a:bodyPr>
            <a:normAutofit fontScale="90000"/>
          </a:bodyPr>
          <a:lstStyle/>
          <a:p>
            <a:r>
              <a:rPr lang="en-US" dirty="0"/>
              <a:t>Brainstorming</a:t>
            </a:r>
          </a:p>
        </p:txBody>
      </p:sp>
      <p:sp>
        <p:nvSpPr>
          <p:cNvPr id="3" name="Content Placeholder 2">
            <a:extLst>
              <a:ext uri="{FF2B5EF4-FFF2-40B4-BE49-F238E27FC236}">
                <a16:creationId xmlns:a16="http://schemas.microsoft.com/office/drawing/2014/main" id="{711B32FE-631B-4688-BA98-D0464D07178B}"/>
              </a:ext>
            </a:extLst>
          </p:cNvPr>
          <p:cNvSpPr>
            <a:spLocks noGrp="1"/>
          </p:cNvSpPr>
          <p:nvPr>
            <p:ph idx="1"/>
          </p:nvPr>
        </p:nvSpPr>
        <p:spPr/>
        <p:txBody>
          <a:bodyPr/>
          <a:lstStyle/>
          <a:p>
            <a:r>
              <a:rPr lang="en-US" dirty="0"/>
              <a:t>Each team will list on a flip chart the problems they have encountered in their work area.</a:t>
            </a:r>
          </a:p>
        </p:txBody>
      </p:sp>
    </p:spTree>
    <p:extLst>
      <p:ext uri="{BB962C8B-B14F-4D97-AF65-F5344CB8AC3E}">
        <p14:creationId xmlns:p14="http://schemas.microsoft.com/office/powerpoint/2010/main" val="1268269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2DF8-7C5A-4B1E-BF25-7E072CCB96AC}"/>
              </a:ext>
            </a:extLst>
          </p:cNvPr>
          <p:cNvSpPr>
            <a:spLocks noGrp="1"/>
          </p:cNvSpPr>
          <p:nvPr>
            <p:ph type="title"/>
          </p:nvPr>
        </p:nvSpPr>
        <p:spPr/>
        <p:txBody>
          <a:bodyPr>
            <a:normAutofit fontScale="90000"/>
          </a:bodyPr>
          <a:lstStyle/>
          <a:p>
            <a:r>
              <a:rPr lang="en-US" dirty="0"/>
              <a:t>Narrow the Problems to No More than Four</a:t>
            </a:r>
          </a:p>
        </p:txBody>
      </p:sp>
      <p:sp>
        <p:nvSpPr>
          <p:cNvPr id="3" name="Content Placeholder 2">
            <a:extLst>
              <a:ext uri="{FF2B5EF4-FFF2-40B4-BE49-F238E27FC236}">
                <a16:creationId xmlns:a16="http://schemas.microsoft.com/office/drawing/2014/main" id="{89B022F2-4EF0-4F0D-9459-1B689D342673}"/>
              </a:ext>
            </a:extLst>
          </p:cNvPr>
          <p:cNvSpPr>
            <a:spLocks noGrp="1"/>
          </p:cNvSpPr>
          <p:nvPr>
            <p:ph idx="1"/>
          </p:nvPr>
        </p:nvSpPr>
        <p:spPr/>
        <p:txBody>
          <a:bodyPr/>
          <a:lstStyle/>
          <a:p>
            <a:r>
              <a:rPr lang="en-US" dirty="0"/>
              <a:t>Circle = May be easy to fix this problem</a:t>
            </a:r>
          </a:p>
          <a:p>
            <a:r>
              <a:rPr lang="en-US" dirty="0"/>
              <a:t>Triangle = Caution may be required</a:t>
            </a:r>
          </a:p>
          <a:p>
            <a:r>
              <a:rPr lang="en-US" dirty="0"/>
              <a:t>X = It may be very difficult or impossible</a:t>
            </a:r>
          </a:p>
        </p:txBody>
      </p:sp>
    </p:spTree>
    <p:extLst>
      <p:ext uri="{BB962C8B-B14F-4D97-AF65-F5344CB8AC3E}">
        <p14:creationId xmlns:p14="http://schemas.microsoft.com/office/powerpoint/2010/main" val="2194232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31BD-6FA2-49A9-8491-E76E3B1F3BCC}"/>
              </a:ext>
            </a:extLst>
          </p:cNvPr>
          <p:cNvSpPr>
            <a:spLocks noGrp="1"/>
          </p:cNvSpPr>
          <p:nvPr>
            <p:ph type="title"/>
          </p:nvPr>
        </p:nvSpPr>
        <p:spPr/>
        <p:txBody>
          <a:bodyPr>
            <a:normAutofit fontScale="90000"/>
          </a:bodyPr>
          <a:lstStyle/>
          <a:p>
            <a:r>
              <a:rPr lang="en-US" dirty="0"/>
              <a:t>Select the Problem Using the Filter Sheet</a:t>
            </a:r>
          </a:p>
        </p:txBody>
      </p:sp>
      <p:graphicFrame>
        <p:nvGraphicFramePr>
          <p:cNvPr id="4" name="Content Placeholder 3">
            <a:extLst>
              <a:ext uri="{FF2B5EF4-FFF2-40B4-BE49-F238E27FC236}">
                <a16:creationId xmlns:a16="http://schemas.microsoft.com/office/drawing/2014/main" id="{08C853D2-D269-4172-900C-CF6CCA9D26C9}"/>
              </a:ext>
            </a:extLst>
          </p:cNvPr>
          <p:cNvGraphicFramePr>
            <a:graphicFrameLocks noGrp="1"/>
          </p:cNvGraphicFramePr>
          <p:nvPr>
            <p:ph idx="1"/>
            <p:extLst>
              <p:ext uri="{D42A27DB-BD31-4B8C-83A1-F6EECF244321}">
                <p14:modId xmlns:p14="http://schemas.microsoft.com/office/powerpoint/2010/main" val="3575356012"/>
              </p:ext>
            </p:extLst>
          </p:nvPr>
        </p:nvGraphicFramePr>
        <p:xfrm>
          <a:off x="838200" y="1270000"/>
          <a:ext cx="10515600" cy="4028440"/>
        </p:xfrm>
        <a:graphic>
          <a:graphicData uri="http://schemas.openxmlformats.org/drawingml/2006/table">
            <a:tbl>
              <a:tblPr firstRow="1" bandRow="1">
                <a:tableStyleId>{616DA210-FB5B-4158-B5E0-FEB733F419BA}</a:tableStyleId>
              </a:tblPr>
              <a:tblGrid>
                <a:gridCol w="1752600">
                  <a:extLst>
                    <a:ext uri="{9D8B030D-6E8A-4147-A177-3AD203B41FA5}">
                      <a16:colId xmlns:a16="http://schemas.microsoft.com/office/drawing/2014/main" val="1042920880"/>
                    </a:ext>
                  </a:extLst>
                </a:gridCol>
                <a:gridCol w="1752600">
                  <a:extLst>
                    <a:ext uri="{9D8B030D-6E8A-4147-A177-3AD203B41FA5}">
                      <a16:colId xmlns:a16="http://schemas.microsoft.com/office/drawing/2014/main" val="2802642365"/>
                    </a:ext>
                  </a:extLst>
                </a:gridCol>
                <a:gridCol w="1752600">
                  <a:extLst>
                    <a:ext uri="{9D8B030D-6E8A-4147-A177-3AD203B41FA5}">
                      <a16:colId xmlns:a16="http://schemas.microsoft.com/office/drawing/2014/main" val="2124919679"/>
                    </a:ext>
                  </a:extLst>
                </a:gridCol>
                <a:gridCol w="1752600">
                  <a:extLst>
                    <a:ext uri="{9D8B030D-6E8A-4147-A177-3AD203B41FA5}">
                      <a16:colId xmlns:a16="http://schemas.microsoft.com/office/drawing/2014/main" val="2834128904"/>
                    </a:ext>
                  </a:extLst>
                </a:gridCol>
                <a:gridCol w="1752600">
                  <a:extLst>
                    <a:ext uri="{9D8B030D-6E8A-4147-A177-3AD203B41FA5}">
                      <a16:colId xmlns:a16="http://schemas.microsoft.com/office/drawing/2014/main" val="975446209"/>
                    </a:ext>
                  </a:extLst>
                </a:gridCol>
                <a:gridCol w="1752600">
                  <a:extLst>
                    <a:ext uri="{9D8B030D-6E8A-4147-A177-3AD203B41FA5}">
                      <a16:colId xmlns:a16="http://schemas.microsoft.com/office/drawing/2014/main" val="4159402234"/>
                    </a:ext>
                  </a:extLst>
                </a:gridCol>
              </a:tblGrid>
              <a:tr h="370840">
                <a:tc>
                  <a:txBody>
                    <a:bodyPr/>
                    <a:lstStyle/>
                    <a:p>
                      <a:r>
                        <a:rPr lang="en-US" dirty="0"/>
                        <a:t>Problem</a:t>
                      </a:r>
                    </a:p>
                  </a:txBody>
                  <a:tcPr/>
                </a:tc>
                <a:tc>
                  <a:txBody>
                    <a:bodyPr/>
                    <a:lstStyle/>
                    <a:p>
                      <a:r>
                        <a:rPr lang="en-US" dirty="0"/>
                        <a:t>Importance</a:t>
                      </a:r>
                    </a:p>
                  </a:txBody>
                  <a:tcPr/>
                </a:tc>
                <a:tc>
                  <a:txBody>
                    <a:bodyPr/>
                    <a:lstStyle/>
                    <a:p>
                      <a:r>
                        <a:rPr lang="en-US" dirty="0"/>
                        <a:t>Resources</a:t>
                      </a:r>
                    </a:p>
                  </a:txBody>
                  <a:tcPr/>
                </a:tc>
                <a:tc>
                  <a:txBody>
                    <a:bodyPr/>
                    <a:lstStyle/>
                    <a:p>
                      <a:r>
                        <a:rPr lang="en-US" dirty="0"/>
                        <a:t>Buy-In</a:t>
                      </a:r>
                    </a:p>
                  </a:txBody>
                  <a:tcPr/>
                </a:tc>
                <a:tc>
                  <a:txBody>
                    <a:bodyPr/>
                    <a:lstStyle/>
                    <a:p>
                      <a:r>
                        <a:rPr lang="en-US" dirty="0"/>
                        <a:t>Urgency</a:t>
                      </a:r>
                    </a:p>
                  </a:txBody>
                  <a:tcPr/>
                </a:tc>
                <a:tc>
                  <a:txBody>
                    <a:bodyPr/>
                    <a:lstStyle/>
                    <a:p>
                      <a:r>
                        <a:rPr lang="en-US" dirty="0"/>
                        <a:t>Scope of Control</a:t>
                      </a:r>
                    </a:p>
                  </a:txBody>
                  <a:tcPr/>
                </a:tc>
                <a:extLst>
                  <a:ext uri="{0D108BD9-81ED-4DB2-BD59-A6C34878D82A}">
                    <a16:rowId xmlns:a16="http://schemas.microsoft.com/office/drawing/2014/main" val="3479191733"/>
                  </a:ext>
                </a:extLst>
              </a:tr>
              <a:tr h="370840">
                <a:tc>
                  <a:txBody>
                    <a:bodyPr/>
                    <a:lstStyle/>
                    <a:p>
                      <a:r>
                        <a:rPr lang="en-US" dirty="0"/>
                        <a:t>1.</a:t>
                      </a:r>
                    </a:p>
                    <a:p>
                      <a:endParaRPr lang="en-US" dirty="0"/>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81534384"/>
                  </a:ext>
                </a:extLst>
              </a:tr>
              <a:tr h="370840">
                <a:tc>
                  <a:txBody>
                    <a:bodyPr/>
                    <a:lstStyle/>
                    <a:p>
                      <a:r>
                        <a:rPr lang="en-US" dirty="0"/>
                        <a:t>2.</a:t>
                      </a:r>
                    </a:p>
                    <a:p>
                      <a:endParaRPr lang="en-US" dirty="0"/>
                    </a:p>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58532414"/>
                  </a:ext>
                </a:extLst>
              </a:tr>
              <a:tr h="370840">
                <a:tc>
                  <a:txBody>
                    <a:bodyPr/>
                    <a:lstStyle/>
                    <a:p>
                      <a:r>
                        <a:rPr lang="en-US" dirty="0"/>
                        <a:t>3.</a:t>
                      </a:r>
                    </a:p>
                    <a:p>
                      <a:endParaRPr lang="en-US" dirty="0"/>
                    </a:p>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98373646"/>
                  </a:ext>
                </a:extLst>
              </a:tr>
              <a:tr h="370840">
                <a:tc>
                  <a:txBody>
                    <a:bodyPr/>
                    <a:lstStyle/>
                    <a:p>
                      <a:r>
                        <a:rPr lang="en-US" dirty="0"/>
                        <a:t>4.</a:t>
                      </a:r>
                    </a:p>
                    <a:p>
                      <a:endParaRPr lang="en-US" dirty="0"/>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95614268"/>
                  </a:ext>
                </a:extLst>
              </a:tr>
            </a:tbl>
          </a:graphicData>
        </a:graphic>
      </p:graphicFrame>
    </p:spTree>
    <p:extLst>
      <p:ext uri="{BB962C8B-B14F-4D97-AF65-F5344CB8AC3E}">
        <p14:creationId xmlns:p14="http://schemas.microsoft.com/office/powerpoint/2010/main" val="839615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4023-D4AF-4F4A-8AB8-0801E817EE0A}"/>
              </a:ext>
            </a:extLst>
          </p:cNvPr>
          <p:cNvSpPr>
            <a:spLocks noGrp="1"/>
          </p:cNvSpPr>
          <p:nvPr>
            <p:ph type="title"/>
          </p:nvPr>
        </p:nvSpPr>
        <p:spPr/>
        <p:txBody>
          <a:bodyPr>
            <a:normAutofit fontScale="90000"/>
          </a:bodyPr>
          <a:lstStyle/>
          <a:p>
            <a:r>
              <a:rPr lang="en-US" dirty="0"/>
              <a:t>Narrow Down to One</a:t>
            </a:r>
          </a:p>
        </p:txBody>
      </p:sp>
      <p:sp>
        <p:nvSpPr>
          <p:cNvPr id="3" name="Content Placeholder 2">
            <a:extLst>
              <a:ext uri="{FF2B5EF4-FFF2-40B4-BE49-F238E27FC236}">
                <a16:creationId xmlns:a16="http://schemas.microsoft.com/office/drawing/2014/main" id="{738BB0AD-1DF4-4BA9-A1C4-A04BDDB91578}"/>
              </a:ext>
            </a:extLst>
          </p:cNvPr>
          <p:cNvSpPr>
            <a:spLocks noGrp="1"/>
          </p:cNvSpPr>
          <p:nvPr>
            <p:ph idx="1"/>
          </p:nvPr>
        </p:nvSpPr>
        <p:spPr/>
        <p:txBody>
          <a:bodyPr/>
          <a:lstStyle/>
          <a:p>
            <a:pPr marL="0" indent="0">
              <a:buNone/>
            </a:pPr>
            <a:r>
              <a:rPr lang="en-US" dirty="0"/>
              <a:t>Be sure you are working on only </a:t>
            </a:r>
            <a:r>
              <a:rPr lang="en-US" i="1" dirty="0"/>
              <a:t>one</a:t>
            </a:r>
            <a:r>
              <a:rPr lang="en-US" dirty="0"/>
              <a:t> problem</a:t>
            </a:r>
          </a:p>
        </p:txBody>
      </p:sp>
    </p:spTree>
    <p:extLst>
      <p:ext uri="{BB962C8B-B14F-4D97-AF65-F5344CB8AC3E}">
        <p14:creationId xmlns:p14="http://schemas.microsoft.com/office/powerpoint/2010/main" val="390081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3A3C-3CE0-46F3-9BC8-FC841D0EA2F3}"/>
              </a:ext>
            </a:extLst>
          </p:cNvPr>
          <p:cNvSpPr>
            <a:spLocks noGrp="1"/>
          </p:cNvSpPr>
          <p:nvPr>
            <p:ph type="title"/>
          </p:nvPr>
        </p:nvSpPr>
        <p:spPr/>
        <p:txBody>
          <a:bodyPr>
            <a:normAutofit fontScale="90000"/>
          </a:bodyPr>
          <a:lstStyle/>
          <a:p>
            <a:r>
              <a:rPr lang="en-US" dirty="0"/>
              <a:t>New United Motor Manufacturing Inc.</a:t>
            </a:r>
          </a:p>
        </p:txBody>
      </p:sp>
      <p:pic>
        <p:nvPicPr>
          <p:cNvPr id="6" name="Picture 5">
            <a:extLst>
              <a:ext uri="{FF2B5EF4-FFF2-40B4-BE49-F238E27FC236}">
                <a16:creationId xmlns:a16="http://schemas.microsoft.com/office/drawing/2014/main" id="{877B2A64-BB16-4186-B81A-2E4C859A080A}"/>
              </a:ext>
            </a:extLst>
          </p:cNvPr>
          <p:cNvPicPr>
            <a:picLocks noChangeAspect="1"/>
          </p:cNvPicPr>
          <p:nvPr/>
        </p:nvPicPr>
        <p:blipFill>
          <a:blip r:embed="rId3"/>
          <a:stretch>
            <a:fillRect/>
          </a:stretch>
        </p:blipFill>
        <p:spPr>
          <a:xfrm>
            <a:off x="957942" y="1070794"/>
            <a:ext cx="8015235" cy="5455682"/>
          </a:xfrm>
          <a:prstGeom prst="rect">
            <a:avLst/>
          </a:prstGeom>
        </p:spPr>
      </p:pic>
    </p:spTree>
    <p:extLst>
      <p:ext uri="{BB962C8B-B14F-4D97-AF65-F5344CB8AC3E}">
        <p14:creationId xmlns:p14="http://schemas.microsoft.com/office/powerpoint/2010/main" val="4147883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0F62-29AB-486A-8A92-620188120A82}"/>
              </a:ext>
            </a:extLst>
          </p:cNvPr>
          <p:cNvSpPr>
            <a:spLocks noGrp="1"/>
          </p:cNvSpPr>
          <p:nvPr>
            <p:ph type="title"/>
          </p:nvPr>
        </p:nvSpPr>
        <p:spPr/>
        <p:txBody>
          <a:bodyPr>
            <a:normAutofit fontScale="90000"/>
          </a:bodyPr>
          <a:lstStyle/>
          <a:p>
            <a:r>
              <a:rPr lang="en-US" dirty="0"/>
              <a:t>Step 1: Define the Problem</a:t>
            </a:r>
          </a:p>
        </p:txBody>
      </p:sp>
      <p:sp>
        <p:nvSpPr>
          <p:cNvPr id="3" name="Content Placeholder 2">
            <a:extLst>
              <a:ext uri="{FF2B5EF4-FFF2-40B4-BE49-F238E27FC236}">
                <a16:creationId xmlns:a16="http://schemas.microsoft.com/office/drawing/2014/main" id="{30DDB9BE-BBD2-4210-BEB0-0AF45882711E}"/>
              </a:ext>
            </a:extLst>
          </p:cNvPr>
          <p:cNvSpPr>
            <a:spLocks noGrp="1"/>
          </p:cNvSpPr>
          <p:nvPr>
            <p:ph idx="1"/>
          </p:nvPr>
        </p:nvSpPr>
        <p:spPr/>
        <p:txBody>
          <a:bodyPr>
            <a:normAutofit/>
          </a:bodyPr>
          <a:lstStyle/>
          <a:p>
            <a:pPr marL="0" indent="0">
              <a:buNone/>
            </a:pPr>
            <a:endParaRPr lang="en-US" sz="3600" dirty="0"/>
          </a:p>
          <a:p>
            <a:pPr marL="0" indent="0">
              <a:buNone/>
            </a:pPr>
            <a:endParaRPr lang="en-US" sz="3600" dirty="0"/>
          </a:p>
          <a:p>
            <a:pPr marL="0" indent="0">
              <a:buNone/>
            </a:pPr>
            <a:r>
              <a:rPr lang="en-US" sz="3600" dirty="0"/>
              <a:t>Write a Problem Statement</a:t>
            </a:r>
          </a:p>
        </p:txBody>
      </p:sp>
    </p:spTree>
    <p:extLst>
      <p:ext uri="{BB962C8B-B14F-4D97-AF65-F5344CB8AC3E}">
        <p14:creationId xmlns:p14="http://schemas.microsoft.com/office/powerpoint/2010/main" val="3969376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4EFC-AE88-48C7-A58A-F37FA90FE82B}"/>
              </a:ext>
            </a:extLst>
          </p:cNvPr>
          <p:cNvSpPr>
            <a:spLocks noGrp="1"/>
          </p:cNvSpPr>
          <p:nvPr>
            <p:ph type="title"/>
          </p:nvPr>
        </p:nvSpPr>
        <p:spPr/>
        <p:txBody>
          <a:bodyPr>
            <a:normAutofit fontScale="90000"/>
          </a:bodyPr>
          <a:lstStyle/>
          <a:p>
            <a:r>
              <a:rPr lang="en-US" dirty="0"/>
              <a:t>The Problem Statement</a:t>
            </a:r>
          </a:p>
        </p:txBody>
      </p:sp>
      <p:sp>
        <p:nvSpPr>
          <p:cNvPr id="3" name="Content Placeholder 2">
            <a:extLst>
              <a:ext uri="{FF2B5EF4-FFF2-40B4-BE49-F238E27FC236}">
                <a16:creationId xmlns:a16="http://schemas.microsoft.com/office/drawing/2014/main" id="{B7D231F6-44EC-468E-9C7F-9A40819A5BB9}"/>
              </a:ext>
            </a:extLst>
          </p:cNvPr>
          <p:cNvSpPr>
            <a:spLocks noGrp="1"/>
          </p:cNvSpPr>
          <p:nvPr>
            <p:ph idx="1"/>
          </p:nvPr>
        </p:nvSpPr>
        <p:spPr/>
        <p:txBody>
          <a:bodyPr/>
          <a:lstStyle/>
          <a:p>
            <a:r>
              <a:rPr lang="en-US" dirty="0"/>
              <a:t>Has a standard</a:t>
            </a:r>
          </a:p>
          <a:p>
            <a:r>
              <a:rPr lang="en-US" dirty="0"/>
              <a:t>Is clear</a:t>
            </a:r>
          </a:p>
          <a:p>
            <a:r>
              <a:rPr lang="en-US" dirty="0"/>
              <a:t>Is measurable</a:t>
            </a:r>
          </a:p>
          <a:p>
            <a:r>
              <a:rPr lang="en-US" dirty="0"/>
              <a:t>Has a defined time period</a:t>
            </a:r>
          </a:p>
        </p:txBody>
      </p:sp>
    </p:spTree>
    <p:extLst>
      <p:ext uri="{BB962C8B-B14F-4D97-AF65-F5344CB8AC3E}">
        <p14:creationId xmlns:p14="http://schemas.microsoft.com/office/powerpoint/2010/main" val="2644641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B024-13D1-40BE-831B-17FB9918684E}"/>
              </a:ext>
            </a:extLst>
          </p:cNvPr>
          <p:cNvSpPr>
            <a:spLocks noGrp="1"/>
          </p:cNvSpPr>
          <p:nvPr>
            <p:ph type="title"/>
          </p:nvPr>
        </p:nvSpPr>
        <p:spPr/>
        <p:txBody>
          <a:bodyPr>
            <a:normAutofit fontScale="90000"/>
          </a:bodyPr>
          <a:lstStyle/>
          <a:p>
            <a:r>
              <a:rPr lang="en-US" dirty="0"/>
              <a:t>The Problem Statement Should be Clear</a:t>
            </a:r>
          </a:p>
        </p:txBody>
      </p:sp>
      <p:sp>
        <p:nvSpPr>
          <p:cNvPr id="3" name="Content Placeholder 2">
            <a:extLst>
              <a:ext uri="{FF2B5EF4-FFF2-40B4-BE49-F238E27FC236}">
                <a16:creationId xmlns:a16="http://schemas.microsoft.com/office/drawing/2014/main" id="{76C3EAFE-D233-430C-937A-FA7CD25EAD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210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421C-6EBA-4A11-B813-4CDD5D315C5C}"/>
              </a:ext>
            </a:extLst>
          </p:cNvPr>
          <p:cNvSpPr>
            <a:spLocks noGrp="1"/>
          </p:cNvSpPr>
          <p:nvPr>
            <p:ph type="title"/>
          </p:nvPr>
        </p:nvSpPr>
        <p:spPr/>
        <p:txBody>
          <a:bodyPr>
            <a:normAutofit fontScale="90000"/>
          </a:bodyPr>
          <a:lstStyle/>
          <a:p>
            <a:r>
              <a:rPr lang="en-US" dirty="0"/>
              <a:t>The Problem Statement</a:t>
            </a:r>
          </a:p>
        </p:txBody>
      </p:sp>
      <p:sp>
        <p:nvSpPr>
          <p:cNvPr id="3" name="Content Placeholder 2">
            <a:extLst>
              <a:ext uri="{FF2B5EF4-FFF2-40B4-BE49-F238E27FC236}">
                <a16:creationId xmlns:a16="http://schemas.microsoft.com/office/drawing/2014/main" id="{EC6985E4-0977-4E06-96D5-4B59A4BBD53A}"/>
              </a:ext>
            </a:extLst>
          </p:cNvPr>
          <p:cNvSpPr>
            <a:spLocks noGrp="1"/>
          </p:cNvSpPr>
          <p:nvPr>
            <p:ph idx="1"/>
          </p:nvPr>
        </p:nvSpPr>
        <p:spPr>
          <a:xfrm>
            <a:off x="838200" y="1270101"/>
            <a:ext cx="2711116" cy="2844700"/>
          </a:xfrm>
        </p:spPr>
        <p:txBody>
          <a:bodyPr/>
          <a:lstStyle/>
          <a:p>
            <a:pPr marL="0" indent="0">
              <a:buNone/>
            </a:pPr>
            <a:r>
              <a:rPr lang="en-US" dirty="0"/>
              <a:t>4 W’s</a:t>
            </a:r>
          </a:p>
          <a:p>
            <a:r>
              <a:rPr lang="en-US" dirty="0"/>
              <a:t>What</a:t>
            </a:r>
          </a:p>
          <a:p>
            <a:r>
              <a:rPr lang="en-US" dirty="0"/>
              <a:t>Where</a:t>
            </a:r>
          </a:p>
          <a:p>
            <a:r>
              <a:rPr lang="en-US" dirty="0"/>
              <a:t>When</a:t>
            </a:r>
          </a:p>
          <a:p>
            <a:r>
              <a:rPr lang="en-US" dirty="0"/>
              <a:t>Who</a:t>
            </a:r>
          </a:p>
        </p:txBody>
      </p:sp>
      <p:sp>
        <p:nvSpPr>
          <p:cNvPr id="4" name="Content Placeholder 2">
            <a:extLst>
              <a:ext uri="{FF2B5EF4-FFF2-40B4-BE49-F238E27FC236}">
                <a16:creationId xmlns:a16="http://schemas.microsoft.com/office/drawing/2014/main" id="{4A8DAC9A-E28C-4CB7-82B5-9021D0B5A75C}"/>
              </a:ext>
            </a:extLst>
          </p:cNvPr>
          <p:cNvSpPr txBox="1">
            <a:spLocks/>
          </p:cNvSpPr>
          <p:nvPr/>
        </p:nvSpPr>
        <p:spPr>
          <a:xfrm>
            <a:off x="6096000" y="4475746"/>
            <a:ext cx="2711116" cy="17979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2 H’s</a:t>
            </a:r>
          </a:p>
          <a:p>
            <a:r>
              <a:rPr lang="en-US" dirty="0"/>
              <a:t>How Often?</a:t>
            </a:r>
          </a:p>
          <a:p>
            <a:r>
              <a:rPr lang="en-US" dirty="0"/>
              <a:t>How Many?</a:t>
            </a:r>
          </a:p>
        </p:txBody>
      </p:sp>
    </p:spTree>
    <p:extLst>
      <p:ext uri="{BB962C8B-B14F-4D97-AF65-F5344CB8AC3E}">
        <p14:creationId xmlns:p14="http://schemas.microsoft.com/office/powerpoint/2010/main" val="1800918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EFD4-81D7-455D-9CC3-2B792CAD44D9}"/>
              </a:ext>
            </a:extLst>
          </p:cNvPr>
          <p:cNvSpPr>
            <a:spLocks noGrp="1"/>
          </p:cNvSpPr>
          <p:nvPr>
            <p:ph type="title"/>
          </p:nvPr>
        </p:nvSpPr>
        <p:spPr/>
        <p:txBody>
          <a:bodyPr>
            <a:normAutofit fontScale="90000"/>
          </a:bodyPr>
          <a:lstStyle/>
          <a:p>
            <a:r>
              <a:rPr lang="en-US" dirty="0"/>
              <a:t>Draw the Problem</a:t>
            </a:r>
          </a:p>
        </p:txBody>
      </p:sp>
      <p:pic>
        <p:nvPicPr>
          <p:cNvPr id="4" name="Picture 3">
            <a:extLst>
              <a:ext uri="{FF2B5EF4-FFF2-40B4-BE49-F238E27FC236}">
                <a16:creationId xmlns:a16="http://schemas.microsoft.com/office/drawing/2014/main" id="{1F5A3F82-3787-4C54-A68F-5A536BDF222C}"/>
              </a:ext>
            </a:extLst>
          </p:cNvPr>
          <p:cNvPicPr>
            <a:picLocks noChangeAspect="1"/>
          </p:cNvPicPr>
          <p:nvPr/>
        </p:nvPicPr>
        <p:blipFill>
          <a:blip r:embed="rId2"/>
          <a:stretch>
            <a:fillRect/>
          </a:stretch>
        </p:blipFill>
        <p:spPr>
          <a:xfrm>
            <a:off x="1789296" y="1155032"/>
            <a:ext cx="1941743" cy="3765884"/>
          </a:xfrm>
          <a:prstGeom prst="rect">
            <a:avLst/>
          </a:prstGeom>
        </p:spPr>
      </p:pic>
      <p:pic>
        <p:nvPicPr>
          <p:cNvPr id="5" name="Picture 4">
            <a:extLst>
              <a:ext uri="{FF2B5EF4-FFF2-40B4-BE49-F238E27FC236}">
                <a16:creationId xmlns:a16="http://schemas.microsoft.com/office/drawing/2014/main" id="{24E41100-DC53-4BB6-9873-5FF786EC99BF}"/>
              </a:ext>
            </a:extLst>
          </p:cNvPr>
          <p:cNvPicPr>
            <a:picLocks noChangeAspect="1"/>
          </p:cNvPicPr>
          <p:nvPr/>
        </p:nvPicPr>
        <p:blipFill>
          <a:blip r:embed="rId3"/>
          <a:stretch>
            <a:fillRect/>
          </a:stretch>
        </p:blipFill>
        <p:spPr>
          <a:xfrm>
            <a:off x="4313843" y="3658173"/>
            <a:ext cx="3503947" cy="2525486"/>
          </a:xfrm>
          <a:prstGeom prst="rect">
            <a:avLst/>
          </a:prstGeom>
        </p:spPr>
      </p:pic>
    </p:spTree>
    <p:extLst>
      <p:ext uri="{BB962C8B-B14F-4D97-AF65-F5344CB8AC3E}">
        <p14:creationId xmlns:p14="http://schemas.microsoft.com/office/powerpoint/2010/main" val="306315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192B-4C17-4460-AD58-14728EA1A2E4}"/>
              </a:ext>
            </a:extLst>
          </p:cNvPr>
          <p:cNvSpPr>
            <a:spLocks noGrp="1"/>
          </p:cNvSpPr>
          <p:nvPr>
            <p:ph type="title"/>
          </p:nvPr>
        </p:nvSpPr>
        <p:spPr/>
        <p:txBody>
          <a:bodyPr>
            <a:normAutofit fontScale="90000"/>
          </a:bodyPr>
          <a:lstStyle/>
          <a:p>
            <a:r>
              <a:rPr lang="en-US" dirty="0"/>
              <a:t>Background / History</a:t>
            </a:r>
          </a:p>
        </p:txBody>
      </p:sp>
      <p:sp>
        <p:nvSpPr>
          <p:cNvPr id="3" name="Content Placeholder 2">
            <a:extLst>
              <a:ext uri="{FF2B5EF4-FFF2-40B4-BE49-F238E27FC236}">
                <a16:creationId xmlns:a16="http://schemas.microsoft.com/office/drawing/2014/main" id="{B1E58739-0BAC-4178-8826-5AAFCB65F522}"/>
              </a:ext>
            </a:extLst>
          </p:cNvPr>
          <p:cNvSpPr>
            <a:spLocks noGrp="1"/>
          </p:cNvSpPr>
          <p:nvPr>
            <p:ph idx="1"/>
          </p:nvPr>
        </p:nvSpPr>
        <p:spPr/>
        <p:txBody>
          <a:bodyPr/>
          <a:lstStyle/>
          <a:p>
            <a:r>
              <a:rPr lang="en-US" dirty="0"/>
              <a:t>How long has this been a problem?</a:t>
            </a:r>
          </a:p>
          <a:p>
            <a:r>
              <a:rPr lang="en-US" dirty="0"/>
              <a:t>Has anyone tried to solve it before?</a:t>
            </a:r>
          </a:p>
          <a:p>
            <a:r>
              <a:rPr lang="en-US" dirty="0"/>
              <a:t>Why is it important to solve now?</a:t>
            </a:r>
          </a:p>
        </p:txBody>
      </p:sp>
    </p:spTree>
    <p:extLst>
      <p:ext uri="{BB962C8B-B14F-4D97-AF65-F5344CB8AC3E}">
        <p14:creationId xmlns:p14="http://schemas.microsoft.com/office/powerpoint/2010/main" val="3303054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18D5-A02A-4BB5-954D-40A013D4FDCF}"/>
              </a:ext>
            </a:extLst>
          </p:cNvPr>
          <p:cNvSpPr>
            <a:spLocks noGrp="1"/>
          </p:cNvSpPr>
          <p:nvPr>
            <p:ph type="title"/>
          </p:nvPr>
        </p:nvSpPr>
        <p:spPr/>
        <p:txBody>
          <a:bodyPr>
            <a:normAutofit fontScale="90000"/>
          </a:bodyPr>
          <a:lstStyle/>
          <a:p>
            <a:r>
              <a:rPr lang="en-US" dirty="0"/>
              <a:t>Write the Background or History of the Problem</a:t>
            </a:r>
          </a:p>
        </p:txBody>
      </p:sp>
    </p:spTree>
    <p:extLst>
      <p:ext uri="{BB962C8B-B14F-4D97-AF65-F5344CB8AC3E}">
        <p14:creationId xmlns:p14="http://schemas.microsoft.com/office/powerpoint/2010/main" val="1407229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C35126-81F8-42C4-8E6B-74A3BD49F2FC}"/>
              </a:ext>
            </a:extLst>
          </p:cNvPr>
          <p:cNvSpPr>
            <a:spLocks noGrp="1"/>
          </p:cNvSpPr>
          <p:nvPr>
            <p:ph type="title"/>
          </p:nvPr>
        </p:nvSpPr>
        <p:spPr/>
        <p:txBody>
          <a:bodyPr>
            <a:normAutofit fontScale="90000"/>
          </a:bodyPr>
          <a:lstStyle/>
          <a:p>
            <a:r>
              <a:rPr lang="en-US" dirty="0"/>
              <a:t>Goal</a:t>
            </a:r>
          </a:p>
        </p:txBody>
      </p:sp>
      <p:sp>
        <p:nvSpPr>
          <p:cNvPr id="5" name="Content Placeholder 4">
            <a:extLst>
              <a:ext uri="{FF2B5EF4-FFF2-40B4-BE49-F238E27FC236}">
                <a16:creationId xmlns:a16="http://schemas.microsoft.com/office/drawing/2014/main" id="{79804F54-44FF-4B25-940B-241D6295E51E}"/>
              </a:ext>
            </a:extLst>
          </p:cNvPr>
          <p:cNvSpPr>
            <a:spLocks noGrp="1"/>
          </p:cNvSpPr>
          <p:nvPr>
            <p:ph idx="1"/>
          </p:nvPr>
        </p:nvSpPr>
        <p:spPr/>
        <p:txBody>
          <a:bodyPr/>
          <a:lstStyle/>
          <a:p>
            <a:r>
              <a:rPr lang="en-US" dirty="0"/>
              <a:t>Mirror image of the problem</a:t>
            </a:r>
          </a:p>
          <a:p>
            <a:r>
              <a:rPr lang="en-US" dirty="0"/>
              <a:t>Realistic</a:t>
            </a:r>
          </a:p>
          <a:p>
            <a:r>
              <a:rPr lang="en-US" dirty="0"/>
              <a:t>Achievable</a:t>
            </a:r>
          </a:p>
          <a:p>
            <a:r>
              <a:rPr lang="en-US" dirty="0"/>
              <a:t>Target vs. Goal</a:t>
            </a:r>
          </a:p>
        </p:txBody>
      </p:sp>
      <p:pic>
        <p:nvPicPr>
          <p:cNvPr id="6" name="Picture 5">
            <a:extLst>
              <a:ext uri="{FF2B5EF4-FFF2-40B4-BE49-F238E27FC236}">
                <a16:creationId xmlns:a16="http://schemas.microsoft.com/office/drawing/2014/main" id="{65165666-8728-4E20-BCD6-CAFA78778A46}"/>
              </a:ext>
            </a:extLst>
          </p:cNvPr>
          <p:cNvPicPr>
            <a:picLocks noChangeAspect="1"/>
          </p:cNvPicPr>
          <p:nvPr/>
        </p:nvPicPr>
        <p:blipFill>
          <a:blip r:embed="rId2"/>
          <a:stretch>
            <a:fillRect/>
          </a:stretch>
        </p:blipFill>
        <p:spPr>
          <a:xfrm flipH="1">
            <a:off x="6642667" y="2946500"/>
            <a:ext cx="4077469" cy="3230463"/>
          </a:xfrm>
          <a:prstGeom prst="rect">
            <a:avLst/>
          </a:prstGeom>
        </p:spPr>
      </p:pic>
    </p:spTree>
    <p:extLst>
      <p:ext uri="{BB962C8B-B14F-4D97-AF65-F5344CB8AC3E}">
        <p14:creationId xmlns:p14="http://schemas.microsoft.com/office/powerpoint/2010/main" val="1560072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E917-E344-47C1-BD1F-9862D44DD3E7}"/>
              </a:ext>
            </a:extLst>
          </p:cNvPr>
          <p:cNvSpPr>
            <a:spLocks noGrp="1"/>
          </p:cNvSpPr>
          <p:nvPr>
            <p:ph type="title"/>
          </p:nvPr>
        </p:nvSpPr>
        <p:spPr/>
        <p:txBody>
          <a:bodyPr>
            <a:normAutofit fontScale="90000"/>
          </a:bodyPr>
          <a:lstStyle/>
          <a:p>
            <a:r>
              <a:rPr lang="en-US" dirty="0"/>
              <a:t>Write a Goal Statement</a:t>
            </a:r>
          </a:p>
        </p:txBody>
      </p:sp>
    </p:spTree>
    <p:extLst>
      <p:ext uri="{BB962C8B-B14F-4D97-AF65-F5344CB8AC3E}">
        <p14:creationId xmlns:p14="http://schemas.microsoft.com/office/powerpoint/2010/main" val="2347125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9FB2E-CAE0-4328-8175-1C8149B296D8}"/>
              </a:ext>
            </a:extLst>
          </p:cNvPr>
          <p:cNvSpPr>
            <a:spLocks noGrp="1"/>
          </p:cNvSpPr>
          <p:nvPr>
            <p:ph type="title"/>
          </p:nvPr>
        </p:nvSpPr>
        <p:spPr/>
        <p:txBody>
          <a:bodyPr/>
          <a:lstStyle/>
          <a:p>
            <a:r>
              <a:rPr lang="en-US" dirty="0"/>
              <a:t>Step 2 – Identify the Cause of the Problem</a:t>
            </a:r>
          </a:p>
        </p:txBody>
      </p:sp>
      <p:sp>
        <p:nvSpPr>
          <p:cNvPr id="5" name="Text Placeholder 4">
            <a:extLst>
              <a:ext uri="{FF2B5EF4-FFF2-40B4-BE49-F238E27FC236}">
                <a16:creationId xmlns:a16="http://schemas.microsoft.com/office/drawing/2014/main" id="{BF2DCAA0-43D9-471D-B116-5F699B3EAE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3500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58BF-90A2-4F8F-BF00-11C25587C8D7}"/>
              </a:ext>
            </a:extLst>
          </p:cNvPr>
          <p:cNvSpPr>
            <a:spLocks noGrp="1"/>
          </p:cNvSpPr>
          <p:nvPr>
            <p:ph type="title"/>
          </p:nvPr>
        </p:nvSpPr>
        <p:spPr/>
        <p:txBody>
          <a:bodyPr>
            <a:normAutofit fontScale="90000"/>
          </a:bodyPr>
          <a:lstStyle/>
          <a:p>
            <a:r>
              <a:rPr lang="en-US" dirty="0"/>
              <a:t>Introductions</a:t>
            </a:r>
          </a:p>
        </p:txBody>
      </p:sp>
      <p:sp>
        <p:nvSpPr>
          <p:cNvPr id="3" name="Content Placeholder 2">
            <a:extLst>
              <a:ext uri="{FF2B5EF4-FFF2-40B4-BE49-F238E27FC236}">
                <a16:creationId xmlns:a16="http://schemas.microsoft.com/office/drawing/2014/main" id="{D7BB9136-8FD2-4FAE-9557-D499B2237816}"/>
              </a:ext>
            </a:extLst>
          </p:cNvPr>
          <p:cNvSpPr>
            <a:spLocks noGrp="1"/>
          </p:cNvSpPr>
          <p:nvPr>
            <p:ph idx="1"/>
          </p:nvPr>
        </p:nvSpPr>
        <p:spPr/>
        <p:txBody>
          <a:bodyPr>
            <a:normAutofit/>
          </a:bodyPr>
          <a:lstStyle/>
          <a:p>
            <a:r>
              <a:rPr lang="en-US" sz="3600" dirty="0"/>
              <a:t>Name</a:t>
            </a:r>
          </a:p>
          <a:p>
            <a:r>
              <a:rPr lang="en-US" sz="3600" dirty="0"/>
              <a:t>Position</a:t>
            </a:r>
          </a:p>
          <a:p>
            <a:r>
              <a:rPr lang="en-US" sz="3600" dirty="0"/>
              <a:t>Experience with Lean</a:t>
            </a:r>
          </a:p>
          <a:p>
            <a:r>
              <a:rPr lang="en-US" sz="3600" dirty="0"/>
              <a:t>What would you like to get out of this training?</a:t>
            </a:r>
          </a:p>
        </p:txBody>
      </p:sp>
    </p:spTree>
    <p:extLst>
      <p:ext uri="{BB962C8B-B14F-4D97-AF65-F5344CB8AC3E}">
        <p14:creationId xmlns:p14="http://schemas.microsoft.com/office/powerpoint/2010/main" val="2926613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63F98D-76A5-4679-9687-522F57747BA3}"/>
              </a:ext>
            </a:extLst>
          </p:cNvPr>
          <p:cNvSpPr>
            <a:spLocks noGrp="1"/>
          </p:cNvSpPr>
          <p:nvPr>
            <p:ph type="title"/>
          </p:nvPr>
        </p:nvSpPr>
        <p:spPr/>
        <p:txBody>
          <a:bodyPr>
            <a:normAutofit fontScale="90000"/>
          </a:bodyPr>
          <a:lstStyle/>
          <a:p>
            <a:r>
              <a:rPr lang="en-US" dirty="0"/>
              <a:t>The Cause</a:t>
            </a:r>
          </a:p>
        </p:txBody>
      </p:sp>
      <p:sp>
        <p:nvSpPr>
          <p:cNvPr id="5" name="Content Placeholder 4">
            <a:extLst>
              <a:ext uri="{FF2B5EF4-FFF2-40B4-BE49-F238E27FC236}">
                <a16:creationId xmlns:a16="http://schemas.microsoft.com/office/drawing/2014/main" id="{61A03D94-31EF-4D4C-9336-2A023655BE65}"/>
              </a:ext>
            </a:extLst>
          </p:cNvPr>
          <p:cNvSpPr>
            <a:spLocks noGrp="1"/>
          </p:cNvSpPr>
          <p:nvPr>
            <p:ph idx="1"/>
          </p:nvPr>
        </p:nvSpPr>
        <p:spPr/>
        <p:txBody>
          <a:bodyPr/>
          <a:lstStyle/>
          <a:p>
            <a:pPr marL="0" indent="0">
              <a:buNone/>
            </a:pPr>
            <a:r>
              <a:rPr lang="en-US" dirty="0"/>
              <a:t>Fishbone Diagram</a:t>
            </a:r>
          </a:p>
          <a:p>
            <a:r>
              <a:rPr lang="en-US" dirty="0"/>
              <a:t>Cause and Effect diagram</a:t>
            </a:r>
          </a:p>
          <a:p>
            <a:pPr lvl="1"/>
            <a:r>
              <a:rPr lang="en-US" dirty="0"/>
              <a:t>Ishikawa Diagram</a:t>
            </a:r>
          </a:p>
          <a:p>
            <a:pPr marL="457200" lvl="1" indent="0">
              <a:buNone/>
            </a:pPr>
            <a:endParaRPr lang="en-US" dirty="0"/>
          </a:p>
          <a:p>
            <a:pPr marL="0" indent="0">
              <a:buNone/>
            </a:pPr>
            <a:r>
              <a:rPr lang="en-US" dirty="0"/>
              <a:t>Example: Bad tasting coffee</a:t>
            </a:r>
          </a:p>
        </p:txBody>
      </p:sp>
    </p:spTree>
    <p:extLst>
      <p:ext uri="{BB962C8B-B14F-4D97-AF65-F5344CB8AC3E}">
        <p14:creationId xmlns:p14="http://schemas.microsoft.com/office/powerpoint/2010/main" val="9725412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3EC3-120E-4825-927A-A6B87E273564}"/>
              </a:ext>
            </a:extLst>
          </p:cNvPr>
          <p:cNvSpPr>
            <a:spLocks noGrp="1"/>
          </p:cNvSpPr>
          <p:nvPr>
            <p:ph type="title"/>
          </p:nvPr>
        </p:nvSpPr>
        <p:spPr/>
        <p:txBody>
          <a:bodyPr>
            <a:normAutofit fontScale="90000"/>
          </a:bodyPr>
          <a:lstStyle/>
          <a:p>
            <a:r>
              <a:rPr lang="en-US" dirty="0"/>
              <a:t>Fishbone Diagram – Bad Tasting Coffee</a:t>
            </a:r>
          </a:p>
        </p:txBody>
      </p:sp>
      <p:cxnSp>
        <p:nvCxnSpPr>
          <p:cNvPr id="5" name="Straight Connector 4">
            <a:extLst>
              <a:ext uri="{FF2B5EF4-FFF2-40B4-BE49-F238E27FC236}">
                <a16:creationId xmlns:a16="http://schemas.microsoft.com/office/drawing/2014/main" id="{E5E4C512-CD2A-4D79-AFCA-B543B9D80919}"/>
              </a:ext>
            </a:extLst>
          </p:cNvPr>
          <p:cNvCxnSpPr/>
          <p:nvPr/>
        </p:nvCxnSpPr>
        <p:spPr>
          <a:xfrm>
            <a:off x="1828800" y="3645568"/>
            <a:ext cx="7267074"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475398D3-7779-490C-BB77-7A89DF483C16}"/>
              </a:ext>
            </a:extLst>
          </p:cNvPr>
          <p:cNvCxnSpPr>
            <a:cxnSpLocks/>
          </p:cNvCxnSpPr>
          <p:nvPr/>
        </p:nvCxnSpPr>
        <p:spPr>
          <a:xfrm>
            <a:off x="2839453" y="1888958"/>
            <a:ext cx="1167063" cy="175661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E1E53201-8827-4DE4-B520-701024932517}"/>
              </a:ext>
            </a:extLst>
          </p:cNvPr>
          <p:cNvCxnSpPr>
            <a:cxnSpLocks/>
          </p:cNvCxnSpPr>
          <p:nvPr/>
        </p:nvCxnSpPr>
        <p:spPr>
          <a:xfrm>
            <a:off x="5626769" y="1888958"/>
            <a:ext cx="1167063" cy="175661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BDC13A64-A87A-4335-8FF9-8E3717A02EA2}"/>
              </a:ext>
            </a:extLst>
          </p:cNvPr>
          <p:cNvCxnSpPr>
            <a:cxnSpLocks/>
          </p:cNvCxnSpPr>
          <p:nvPr/>
        </p:nvCxnSpPr>
        <p:spPr>
          <a:xfrm flipV="1">
            <a:off x="2225843" y="3645568"/>
            <a:ext cx="1439779" cy="1459832"/>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9C370887-66D7-4B41-A9E8-A80357C4D0C3}"/>
              </a:ext>
            </a:extLst>
          </p:cNvPr>
          <p:cNvCxnSpPr>
            <a:cxnSpLocks/>
          </p:cNvCxnSpPr>
          <p:nvPr/>
        </p:nvCxnSpPr>
        <p:spPr>
          <a:xfrm flipV="1">
            <a:off x="5017169" y="3645568"/>
            <a:ext cx="1439779" cy="1459832"/>
          </a:xfrm>
          <a:prstGeom prst="line">
            <a:avLst/>
          </a:prstGeom>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A63B651B-63BC-4BCB-A64C-1593B7521AEE}"/>
              </a:ext>
            </a:extLst>
          </p:cNvPr>
          <p:cNvSpPr txBox="1"/>
          <p:nvPr/>
        </p:nvSpPr>
        <p:spPr>
          <a:xfrm>
            <a:off x="9201149" y="2953070"/>
            <a:ext cx="1530016" cy="1384995"/>
          </a:xfrm>
          <a:prstGeom prst="rect">
            <a:avLst/>
          </a:prstGeom>
          <a:noFill/>
        </p:spPr>
        <p:txBody>
          <a:bodyPr wrap="square" rtlCol="0">
            <a:spAutoFit/>
          </a:bodyPr>
          <a:lstStyle/>
          <a:p>
            <a:r>
              <a:rPr lang="en-US" sz="2800" dirty="0"/>
              <a:t>Bad Tasting Coffee</a:t>
            </a:r>
          </a:p>
        </p:txBody>
      </p:sp>
      <p:sp>
        <p:nvSpPr>
          <p:cNvPr id="15" name="TextBox 14">
            <a:extLst>
              <a:ext uri="{FF2B5EF4-FFF2-40B4-BE49-F238E27FC236}">
                <a16:creationId xmlns:a16="http://schemas.microsoft.com/office/drawing/2014/main" id="{7C08DDF2-4CEE-4FB4-A53C-ADEA1E37F2BA}"/>
              </a:ext>
            </a:extLst>
          </p:cNvPr>
          <p:cNvSpPr txBox="1"/>
          <p:nvPr/>
        </p:nvSpPr>
        <p:spPr>
          <a:xfrm>
            <a:off x="2225843" y="1365737"/>
            <a:ext cx="1530016" cy="523220"/>
          </a:xfrm>
          <a:prstGeom prst="rect">
            <a:avLst/>
          </a:prstGeom>
          <a:noFill/>
        </p:spPr>
        <p:txBody>
          <a:bodyPr wrap="square" rtlCol="0">
            <a:spAutoFit/>
          </a:bodyPr>
          <a:lstStyle/>
          <a:p>
            <a:r>
              <a:rPr lang="en-US" sz="2800" dirty="0"/>
              <a:t>Man</a:t>
            </a:r>
          </a:p>
        </p:txBody>
      </p:sp>
      <p:sp>
        <p:nvSpPr>
          <p:cNvPr id="16" name="TextBox 15">
            <a:extLst>
              <a:ext uri="{FF2B5EF4-FFF2-40B4-BE49-F238E27FC236}">
                <a16:creationId xmlns:a16="http://schemas.microsoft.com/office/drawing/2014/main" id="{D434CFBD-1A35-438F-9CD9-FC00F059D267}"/>
              </a:ext>
            </a:extLst>
          </p:cNvPr>
          <p:cNvSpPr txBox="1"/>
          <p:nvPr/>
        </p:nvSpPr>
        <p:spPr>
          <a:xfrm>
            <a:off x="5145506" y="1413761"/>
            <a:ext cx="1530016" cy="523220"/>
          </a:xfrm>
          <a:prstGeom prst="rect">
            <a:avLst/>
          </a:prstGeom>
          <a:noFill/>
        </p:spPr>
        <p:txBody>
          <a:bodyPr wrap="square" rtlCol="0">
            <a:spAutoFit/>
          </a:bodyPr>
          <a:lstStyle/>
          <a:p>
            <a:r>
              <a:rPr lang="en-US" sz="2800" dirty="0"/>
              <a:t>Method</a:t>
            </a:r>
          </a:p>
        </p:txBody>
      </p:sp>
      <p:sp>
        <p:nvSpPr>
          <p:cNvPr id="17" name="TextBox 16">
            <a:extLst>
              <a:ext uri="{FF2B5EF4-FFF2-40B4-BE49-F238E27FC236}">
                <a16:creationId xmlns:a16="http://schemas.microsoft.com/office/drawing/2014/main" id="{71465473-4FFE-46E4-9F7B-079EF24E42C4}"/>
              </a:ext>
            </a:extLst>
          </p:cNvPr>
          <p:cNvSpPr txBox="1"/>
          <p:nvPr/>
        </p:nvSpPr>
        <p:spPr>
          <a:xfrm>
            <a:off x="1704475" y="5092545"/>
            <a:ext cx="1530016" cy="523220"/>
          </a:xfrm>
          <a:prstGeom prst="rect">
            <a:avLst/>
          </a:prstGeom>
          <a:noFill/>
        </p:spPr>
        <p:txBody>
          <a:bodyPr wrap="square" rtlCol="0">
            <a:spAutoFit/>
          </a:bodyPr>
          <a:lstStyle/>
          <a:p>
            <a:r>
              <a:rPr lang="en-US" sz="2800" dirty="0"/>
              <a:t>Machine</a:t>
            </a:r>
          </a:p>
        </p:txBody>
      </p:sp>
      <p:sp>
        <p:nvSpPr>
          <p:cNvPr id="18" name="TextBox 17">
            <a:extLst>
              <a:ext uri="{FF2B5EF4-FFF2-40B4-BE49-F238E27FC236}">
                <a16:creationId xmlns:a16="http://schemas.microsoft.com/office/drawing/2014/main" id="{D09566FE-2A4F-46B4-9B04-E6AA1A4E174A}"/>
              </a:ext>
            </a:extLst>
          </p:cNvPr>
          <p:cNvSpPr txBox="1"/>
          <p:nvPr/>
        </p:nvSpPr>
        <p:spPr>
          <a:xfrm>
            <a:off x="4550945" y="5073693"/>
            <a:ext cx="1530016" cy="523220"/>
          </a:xfrm>
          <a:prstGeom prst="rect">
            <a:avLst/>
          </a:prstGeom>
          <a:noFill/>
        </p:spPr>
        <p:txBody>
          <a:bodyPr wrap="square" rtlCol="0">
            <a:spAutoFit/>
          </a:bodyPr>
          <a:lstStyle/>
          <a:p>
            <a:r>
              <a:rPr lang="en-US" sz="2800" dirty="0"/>
              <a:t>Material</a:t>
            </a:r>
          </a:p>
        </p:txBody>
      </p:sp>
    </p:spTree>
    <p:extLst>
      <p:ext uri="{BB962C8B-B14F-4D97-AF65-F5344CB8AC3E}">
        <p14:creationId xmlns:p14="http://schemas.microsoft.com/office/powerpoint/2010/main" val="2975767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CDA9-9F04-41A1-80A4-883E451270CB}"/>
              </a:ext>
            </a:extLst>
          </p:cNvPr>
          <p:cNvSpPr>
            <a:spLocks noGrp="1"/>
          </p:cNvSpPr>
          <p:nvPr>
            <p:ph type="title"/>
          </p:nvPr>
        </p:nvSpPr>
        <p:spPr/>
        <p:txBody>
          <a:bodyPr>
            <a:normAutofit fontScale="90000"/>
          </a:bodyPr>
          <a:lstStyle/>
          <a:p>
            <a:r>
              <a:rPr lang="en-US" dirty="0"/>
              <a:t>Select Two Possible main Causes</a:t>
            </a:r>
          </a:p>
        </p:txBody>
      </p:sp>
      <p:sp>
        <p:nvSpPr>
          <p:cNvPr id="3" name="Content Placeholder 2">
            <a:extLst>
              <a:ext uri="{FF2B5EF4-FFF2-40B4-BE49-F238E27FC236}">
                <a16:creationId xmlns:a16="http://schemas.microsoft.com/office/drawing/2014/main" id="{E8D0F78F-7512-4230-B616-8B8301110177}"/>
              </a:ext>
            </a:extLst>
          </p:cNvPr>
          <p:cNvSpPr>
            <a:spLocks noGrp="1"/>
          </p:cNvSpPr>
          <p:nvPr>
            <p:ph idx="1"/>
          </p:nvPr>
        </p:nvSpPr>
        <p:spPr/>
        <p:txBody>
          <a:bodyPr>
            <a:normAutofit/>
          </a:bodyPr>
          <a:lstStyle/>
          <a:p>
            <a:r>
              <a:rPr lang="en-US" sz="3600" dirty="0"/>
              <a:t>Narrow down the list of causes to two main causes</a:t>
            </a:r>
          </a:p>
          <a:p>
            <a:r>
              <a:rPr lang="en-US" sz="3600" dirty="0"/>
              <a:t>Everyone gets three votes</a:t>
            </a:r>
          </a:p>
        </p:txBody>
      </p:sp>
    </p:spTree>
    <p:extLst>
      <p:ext uri="{BB962C8B-B14F-4D97-AF65-F5344CB8AC3E}">
        <p14:creationId xmlns:p14="http://schemas.microsoft.com/office/powerpoint/2010/main" val="3102864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18F7A2-600D-4E41-A116-714467B801B4}"/>
              </a:ext>
            </a:extLst>
          </p:cNvPr>
          <p:cNvSpPr>
            <a:spLocks noGrp="1"/>
          </p:cNvSpPr>
          <p:nvPr>
            <p:ph type="title"/>
          </p:nvPr>
        </p:nvSpPr>
        <p:spPr/>
        <p:txBody>
          <a:bodyPr/>
          <a:lstStyle/>
          <a:p>
            <a:r>
              <a:rPr lang="en-US" dirty="0"/>
              <a:t>Step 3 – Investigate the Cause of the Problem</a:t>
            </a:r>
          </a:p>
        </p:txBody>
      </p:sp>
      <p:sp>
        <p:nvSpPr>
          <p:cNvPr id="5" name="Text Placeholder 4">
            <a:extLst>
              <a:ext uri="{FF2B5EF4-FFF2-40B4-BE49-F238E27FC236}">
                <a16:creationId xmlns:a16="http://schemas.microsoft.com/office/drawing/2014/main" id="{F3DB7AF0-D9DC-48C3-B5F4-91E2A77DBCC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83673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AF8E3-6F95-477B-B4E7-EE39F69CE1AA}"/>
              </a:ext>
            </a:extLst>
          </p:cNvPr>
          <p:cNvSpPr>
            <a:spLocks noGrp="1"/>
          </p:cNvSpPr>
          <p:nvPr>
            <p:ph type="title"/>
          </p:nvPr>
        </p:nvSpPr>
        <p:spPr/>
        <p:txBody>
          <a:bodyPr>
            <a:normAutofit fontScale="90000"/>
          </a:bodyPr>
          <a:lstStyle/>
          <a:p>
            <a:r>
              <a:rPr lang="en-US" dirty="0"/>
              <a:t>INVESTIGATION METHODS</a:t>
            </a:r>
          </a:p>
        </p:txBody>
      </p:sp>
      <p:sp>
        <p:nvSpPr>
          <p:cNvPr id="5" name="Content Placeholder 4">
            <a:extLst>
              <a:ext uri="{FF2B5EF4-FFF2-40B4-BE49-F238E27FC236}">
                <a16:creationId xmlns:a16="http://schemas.microsoft.com/office/drawing/2014/main" id="{BDDF572B-E775-4F02-BD92-44DFC10060F3}"/>
              </a:ext>
            </a:extLst>
          </p:cNvPr>
          <p:cNvSpPr>
            <a:spLocks noGrp="1"/>
          </p:cNvSpPr>
          <p:nvPr>
            <p:ph idx="1"/>
          </p:nvPr>
        </p:nvSpPr>
        <p:spPr/>
        <p:txBody>
          <a:bodyPr/>
          <a:lstStyle/>
          <a:p>
            <a:r>
              <a:rPr lang="en-US" dirty="0"/>
              <a:t>Hands on</a:t>
            </a:r>
          </a:p>
          <a:p>
            <a:r>
              <a:rPr lang="en-US" dirty="0"/>
              <a:t>Observation</a:t>
            </a:r>
          </a:p>
          <a:p>
            <a:r>
              <a:rPr lang="en-US" dirty="0"/>
              <a:t>Interview</a:t>
            </a:r>
          </a:p>
          <a:p>
            <a:r>
              <a:rPr lang="en-US" dirty="0"/>
              <a:t>Survey</a:t>
            </a:r>
          </a:p>
          <a:p>
            <a:r>
              <a:rPr lang="en-US" dirty="0"/>
              <a:t>Past records or data</a:t>
            </a:r>
          </a:p>
        </p:txBody>
      </p:sp>
      <p:pic>
        <p:nvPicPr>
          <p:cNvPr id="6" name="Picture 5">
            <a:extLst>
              <a:ext uri="{FF2B5EF4-FFF2-40B4-BE49-F238E27FC236}">
                <a16:creationId xmlns:a16="http://schemas.microsoft.com/office/drawing/2014/main" id="{4A92DB29-9012-4E3B-A065-C7068D18ABBF}"/>
              </a:ext>
            </a:extLst>
          </p:cNvPr>
          <p:cNvPicPr>
            <a:picLocks noChangeAspect="1"/>
          </p:cNvPicPr>
          <p:nvPr/>
        </p:nvPicPr>
        <p:blipFill>
          <a:blip r:embed="rId2"/>
          <a:stretch>
            <a:fillRect/>
          </a:stretch>
        </p:blipFill>
        <p:spPr>
          <a:xfrm flipH="1">
            <a:off x="9516978" y="3312151"/>
            <a:ext cx="1697059" cy="2864812"/>
          </a:xfrm>
          <a:prstGeom prst="rect">
            <a:avLst/>
          </a:prstGeom>
        </p:spPr>
      </p:pic>
    </p:spTree>
    <p:extLst>
      <p:ext uri="{BB962C8B-B14F-4D97-AF65-F5344CB8AC3E}">
        <p14:creationId xmlns:p14="http://schemas.microsoft.com/office/powerpoint/2010/main" val="1714603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32DC-52CD-400B-98B9-9D3147D0C981}"/>
              </a:ext>
            </a:extLst>
          </p:cNvPr>
          <p:cNvSpPr>
            <a:spLocks noGrp="1"/>
          </p:cNvSpPr>
          <p:nvPr>
            <p:ph type="title"/>
          </p:nvPr>
        </p:nvSpPr>
        <p:spPr>
          <a:xfrm>
            <a:off x="838200" y="365126"/>
            <a:ext cx="10515600" cy="1223042"/>
          </a:xfrm>
        </p:spPr>
        <p:txBody>
          <a:bodyPr>
            <a:normAutofit fontScale="90000"/>
          </a:bodyPr>
          <a:lstStyle/>
          <a:p>
            <a:r>
              <a:rPr lang="en-US" dirty="0"/>
              <a:t>Exercise: Plan for Investigating Cause of Bad Tasting Coffee</a:t>
            </a:r>
          </a:p>
        </p:txBody>
      </p:sp>
      <p:graphicFrame>
        <p:nvGraphicFramePr>
          <p:cNvPr id="4" name="Content Placeholder 3">
            <a:extLst>
              <a:ext uri="{FF2B5EF4-FFF2-40B4-BE49-F238E27FC236}">
                <a16:creationId xmlns:a16="http://schemas.microsoft.com/office/drawing/2014/main" id="{278B5813-AE5D-4AF7-8599-C9E48A0DC419}"/>
              </a:ext>
            </a:extLst>
          </p:cNvPr>
          <p:cNvGraphicFramePr>
            <a:graphicFrameLocks noGrp="1"/>
          </p:cNvGraphicFramePr>
          <p:nvPr>
            <p:ph idx="1"/>
            <p:extLst>
              <p:ext uri="{D42A27DB-BD31-4B8C-83A1-F6EECF244321}">
                <p14:modId xmlns:p14="http://schemas.microsoft.com/office/powerpoint/2010/main" val="3169485456"/>
              </p:ext>
            </p:extLst>
          </p:nvPr>
        </p:nvGraphicFramePr>
        <p:xfrm>
          <a:off x="838200" y="1708150"/>
          <a:ext cx="10515600" cy="3571240"/>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480911252"/>
                    </a:ext>
                  </a:extLst>
                </a:gridCol>
                <a:gridCol w="2103120">
                  <a:extLst>
                    <a:ext uri="{9D8B030D-6E8A-4147-A177-3AD203B41FA5}">
                      <a16:colId xmlns:a16="http://schemas.microsoft.com/office/drawing/2014/main" val="1843840884"/>
                    </a:ext>
                  </a:extLst>
                </a:gridCol>
                <a:gridCol w="2103120">
                  <a:extLst>
                    <a:ext uri="{9D8B030D-6E8A-4147-A177-3AD203B41FA5}">
                      <a16:colId xmlns:a16="http://schemas.microsoft.com/office/drawing/2014/main" val="2097097213"/>
                    </a:ext>
                  </a:extLst>
                </a:gridCol>
                <a:gridCol w="2103120">
                  <a:extLst>
                    <a:ext uri="{9D8B030D-6E8A-4147-A177-3AD203B41FA5}">
                      <a16:colId xmlns:a16="http://schemas.microsoft.com/office/drawing/2014/main" val="796485212"/>
                    </a:ext>
                  </a:extLst>
                </a:gridCol>
                <a:gridCol w="2103120">
                  <a:extLst>
                    <a:ext uri="{9D8B030D-6E8A-4147-A177-3AD203B41FA5}">
                      <a16:colId xmlns:a16="http://schemas.microsoft.com/office/drawing/2014/main" val="3533822301"/>
                    </a:ext>
                  </a:extLst>
                </a:gridCol>
              </a:tblGrid>
              <a:tr h="370840">
                <a:tc>
                  <a:txBody>
                    <a:bodyPr/>
                    <a:lstStyle/>
                    <a:p>
                      <a:r>
                        <a:rPr lang="en-US" dirty="0"/>
                        <a:t>INVESTIGATION</a:t>
                      </a:r>
                    </a:p>
                  </a:txBody>
                  <a:tcPr/>
                </a:tc>
                <a:tc>
                  <a:txBody>
                    <a:bodyPr/>
                    <a:lstStyle/>
                    <a:p>
                      <a:r>
                        <a:rPr lang="en-US" dirty="0"/>
                        <a:t>WHAT</a:t>
                      </a:r>
                    </a:p>
                  </a:txBody>
                  <a:tcPr/>
                </a:tc>
                <a:tc>
                  <a:txBody>
                    <a:bodyPr/>
                    <a:lstStyle/>
                    <a:p>
                      <a:r>
                        <a:rPr lang="en-US" dirty="0"/>
                        <a:t>WHEN</a:t>
                      </a:r>
                    </a:p>
                  </a:txBody>
                  <a:tcPr/>
                </a:tc>
                <a:tc>
                  <a:txBody>
                    <a:bodyPr/>
                    <a:lstStyle/>
                    <a:p>
                      <a:r>
                        <a:rPr lang="en-US" dirty="0"/>
                        <a:t>WHERE</a:t>
                      </a:r>
                    </a:p>
                  </a:txBody>
                  <a:tcPr/>
                </a:tc>
                <a:tc>
                  <a:txBody>
                    <a:bodyPr/>
                    <a:lstStyle/>
                    <a:p>
                      <a:r>
                        <a:rPr lang="en-US" dirty="0"/>
                        <a:t>WHO</a:t>
                      </a:r>
                    </a:p>
                  </a:txBody>
                  <a:tcPr/>
                </a:tc>
                <a:extLst>
                  <a:ext uri="{0D108BD9-81ED-4DB2-BD59-A6C34878D82A}">
                    <a16:rowId xmlns:a16="http://schemas.microsoft.com/office/drawing/2014/main" val="753493426"/>
                  </a:ext>
                </a:extLst>
              </a:tr>
              <a:tr h="370840">
                <a:tc>
                  <a:txBody>
                    <a:bodyPr/>
                    <a:lstStyle/>
                    <a:p>
                      <a:r>
                        <a:rPr lang="en-US" dirty="0"/>
                        <a:t>OBSERVE</a:t>
                      </a: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56853899"/>
                  </a:ext>
                </a:extLst>
              </a:tr>
              <a:tr h="370840">
                <a:tc>
                  <a:txBody>
                    <a:bodyPr/>
                    <a:lstStyle/>
                    <a:p>
                      <a:r>
                        <a:rPr lang="en-US" dirty="0"/>
                        <a:t>HANDS ON</a:t>
                      </a: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84029942"/>
                  </a:ext>
                </a:extLst>
              </a:tr>
              <a:tr h="370840">
                <a:tc>
                  <a:txBody>
                    <a:bodyPr/>
                    <a:lstStyle/>
                    <a:p>
                      <a:r>
                        <a:rPr lang="en-US" dirty="0"/>
                        <a:t>INTERVIEW</a:t>
                      </a: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5353649"/>
                  </a:ext>
                </a:extLst>
              </a:tr>
              <a:tr h="370840">
                <a:tc>
                  <a:txBody>
                    <a:bodyPr/>
                    <a:lstStyle/>
                    <a:p>
                      <a:r>
                        <a:rPr lang="en-US" dirty="0"/>
                        <a:t>SURVEY</a:t>
                      </a: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78948640"/>
                  </a:ext>
                </a:extLst>
              </a:tr>
              <a:tr h="370840">
                <a:tc>
                  <a:txBody>
                    <a:bodyPr/>
                    <a:lstStyle/>
                    <a:p>
                      <a:r>
                        <a:rPr lang="en-US" dirty="0"/>
                        <a:t>RECORDS</a:t>
                      </a: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2663189"/>
                  </a:ext>
                </a:extLst>
              </a:tr>
            </a:tbl>
          </a:graphicData>
        </a:graphic>
      </p:graphicFrame>
    </p:spTree>
    <p:extLst>
      <p:ext uri="{BB962C8B-B14F-4D97-AF65-F5344CB8AC3E}">
        <p14:creationId xmlns:p14="http://schemas.microsoft.com/office/powerpoint/2010/main" val="23193622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3EC3-120E-4825-927A-A6B87E273564}"/>
              </a:ext>
            </a:extLst>
          </p:cNvPr>
          <p:cNvSpPr>
            <a:spLocks noGrp="1"/>
          </p:cNvSpPr>
          <p:nvPr>
            <p:ph type="title"/>
          </p:nvPr>
        </p:nvSpPr>
        <p:spPr/>
        <p:txBody>
          <a:bodyPr>
            <a:normAutofit fontScale="90000"/>
          </a:bodyPr>
          <a:lstStyle/>
          <a:p>
            <a:r>
              <a:rPr lang="en-US" dirty="0"/>
              <a:t>Fishbone Diagram – Bad Tasting Coffee</a:t>
            </a:r>
          </a:p>
        </p:txBody>
      </p:sp>
      <p:cxnSp>
        <p:nvCxnSpPr>
          <p:cNvPr id="5" name="Straight Connector 4">
            <a:extLst>
              <a:ext uri="{FF2B5EF4-FFF2-40B4-BE49-F238E27FC236}">
                <a16:creationId xmlns:a16="http://schemas.microsoft.com/office/drawing/2014/main" id="{E5E4C512-CD2A-4D79-AFCA-B543B9D80919}"/>
              </a:ext>
            </a:extLst>
          </p:cNvPr>
          <p:cNvCxnSpPr/>
          <p:nvPr/>
        </p:nvCxnSpPr>
        <p:spPr>
          <a:xfrm>
            <a:off x="1828800" y="3645568"/>
            <a:ext cx="7267074"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475398D3-7779-490C-BB77-7A89DF483C16}"/>
              </a:ext>
            </a:extLst>
          </p:cNvPr>
          <p:cNvCxnSpPr>
            <a:cxnSpLocks/>
          </p:cNvCxnSpPr>
          <p:nvPr/>
        </p:nvCxnSpPr>
        <p:spPr>
          <a:xfrm>
            <a:off x="2839453" y="1888958"/>
            <a:ext cx="1167063" cy="175661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E1E53201-8827-4DE4-B520-701024932517}"/>
              </a:ext>
            </a:extLst>
          </p:cNvPr>
          <p:cNvCxnSpPr>
            <a:cxnSpLocks/>
          </p:cNvCxnSpPr>
          <p:nvPr/>
        </p:nvCxnSpPr>
        <p:spPr>
          <a:xfrm>
            <a:off x="5626769" y="1888958"/>
            <a:ext cx="1167063" cy="175661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BDC13A64-A87A-4335-8FF9-8E3717A02EA2}"/>
              </a:ext>
            </a:extLst>
          </p:cNvPr>
          <p:cNvCxnSpPr>
            <a:cxnSpLocks/>
          </p:cNvCxnSpPr>
          <p:nvPr/>
        </p:nvCxnSpPr>
        <p:spPr>
          <a:xfrm flipV="1">
            <a:off x="2225843" y="3645568"/>
            <a:ext cx="1439779" cy="1459832"/>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9C370887-66D7-4B41-A9E8-A80357C4D0C3}"/>
              </a:ext>
            </a:extLst>
          </p:cNvPr>
          <p:cNvCxnSpPr>
            <a:cxnSpLocks/>
          </p:cNvCxnSpPr>
          <p:nvPr/>
        </p:nvCxnSpPr>
        <p:spPr>
          <a:xfrm flipV="1">
            <a:off x="5017169" y="3645568"/>
            <a:ext cx="1439779" cy="1459832"/>
          </a:xfrm>
          <a:prstGeom prst="line">
            <a:avLst/>
          </a:prstGeom>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A63B651B-63BC-4BCB-A64C-1593B7521AEE}"/>
              </a:ext>
            </a:extLst>
          </p:cNvPr>
          <p:cNvSpPr txBox="1"/>
          <p:nvPr/>
        </p:nvSpPr>
        <p:spPr>
          <a:xfrm>
            <a:off x="9201149" y="2953070"/>
            <a:ext cx="1530016" cy="1384995"/>
          </a:xfrm>
          <a:prstGeom prst="rect">
            <a:avLst/>
          </a:prstGeom>
          <a:noFill/>
        </p:spPr>
        <p:txBody>
          <a:bodyPr wrap="square" rtlCol="0">
            <a:spAutoFit/>
          </a:bodyPr>
          <a:lstStyle/>
          <a:p>
            <a:r>
              <a:rPr lang="en-US" sz="2800" dirty="0"/>
              <a:t>Bad Tasting Coffee</a:t>
            </a:r>
          </a:p>
        </p:txBody>
      </p:sp>
      <p:sp>
        <p:nvSpPr>
          <p:cNvPr id="15" name="TextBox 14">
            <a:extLst>
              <a:ext uri="{FF2B5EF4-FFF2-40B4-BE49-F238E27FC236}">
                <a16:creationId xmlns:a16="http://schemas.microsoft.com/office/drawing/2014/main" id="{7C08DDF2-4CEE-4FB4-A53C-ADEA1E37F2BA}"/>
              </a:ext>
            </a:extLst>
          </p:cNvPr>
          <p:cNvSpPr txBox="1"/>
          <p:nvPr/>
        </p:nvSpPr>
        <p:spPr>
          <a:xfrm>
            <a:off x="2225843" y="1365737"/>
            <a:ext cx="1530016" cy="523220"/>
          </a:xfrm>
          <a:prstGeom prst="rect">
            <a:avLst/>
          </a:prstGeom>
          <a:noFill/>
        </p:spPr>
        <p:txBody>
          <a:bodyPr wrap="square" rtlCol="0">
            <a:spAutoFit/>
          </a:bodyPr>
          <a:lstStyle/>
          <a:p>
            <a:r>
              <a:rPr lang="en-US" sz="2800" dirty="0"/>
              <a:t>Man</a:t>
            </a:r>
          </a:p>
        </p:txBody>
      </p:sp>
      <p:sp>
        <p:nvSpPr>
          <p:cNvPr id="16" name="TextBox 15">
            <a:extLst>
              <a:ext uri="{FF2B5EF4-FFF2-40B4-BE49-F238E27FC236}">
                <a16:creationId xmlns:a16="http://schemas.microsoft.com/office/drawing/2014/main" id="{D434CFBD-1A35-438F-9CD9-FC00F059D267}"/>
              </a:ext>
            </a:extLst>
          </p:cNvPr>
          <p:cNvSpPr txBox="1"/>
          <p:nvPr/>
        </p:nvSpPr>
        <p:spPr>
          <a:xfrm>
            <a:off x="5145506" y="1413761"/>
            <a:ext cx="1530016" cy="523220"/>
          </a:xfrm>
          <a:prstGeom prst="rect">
            <a:avLst/>
          </a:prstGeom>
          <a:noFill/>
        </p:spPr>
        <p:txBody>
          <a:bodyPr wrap="square" rtlCol="0">
            <a:spAutoFit/>
          </a:bodyPr>
          <a:lstStyle/>
          <a:p>
            <a:r>
              <a:rPr lang="en-US" sz="2800" dirty="0"/>
              <a:t>Method</a:t>
            </a:r>
          </a:p>
        </p:txBody>
      </p:sp>
      <p:sp>
        <p:nvSpPr>
          <p:cNvPr id="17" name="TextBox 16">
            <a:extLst>
              <a:ext uri="{FF2B5EF4-FFF2-40B4-BE49-F238E27FC236}">
                <a16:creationId xmlns:a16="http://schemas.microsoft.com/office/drawing/2014/main" id="{71465473-4FFE-46E4-9F7B-079EF24E42C4}"/>
              </a:ext>
            </a:extLst>
          </p:cNvPr>
          <p:cNvSpPr txBox="1"/>
          <p:nvPr/>
        </p:nvSpPr>
        <p:spPr>
          <a:xfrm>
            <a:off x="1704475" y="5092545"/>
            <a:ext cx="1530016" cy="523220"/>
          </a:xfrm>
          <a:prstGeom prst="rect">
            <a:avLst/>
          </a:prstGeom>
          <a:noFill/>
        </p:spPr>
        <p:txBody>
          <a:bodyPr wrap="square" rtlCol="0">
            <a:spAutoFit/>
          </a:bodyPr>
          <a:lstStyle/>
          <a:p>
            <a:r>
              <a:rPr lang="en-US" sz="2800" dirty="0"/>
              <a:t>Machine</a:t>
            </a:r>
          </a:p>
        </p:txBody>
      </p:sp>
      <p:sp>
        <p:nvSpPr>
          <p:cNvPr id="18" name="TextBox 17">
            <a:extLst>
              <a:ext uri="{FF2B5EF4-FFF2-40B4-BE49-F238E27FC236}">
                <a16:creationId xmlns:a16="http://schemas.microsoft.com/office/drawing/2014/main" id="{D09566FE-2A4F-46B4-9B04-E6AA1A4E174A}"/>
              </a:ext>
            </a:extLst>
          </p:cNvPr>
          <p:cNvSpPr txBox="1"/>
          <p:nvPr/>
        </p:nvSpPr>
        <p:spPr>
          <a:xfrm>
            <a:off x="4550945" y="5073693"/>
            <a:ext cx="1530016" cy="523220"/>
          </a:xfrm>
          <a:prstGeom prst="rect">
            <a:avLst/>
          </a:prstGeom>
          <a:noFill/>
        </p:spPr>
        <p:txBody>
          <a:bodyPr wrap="square" rtlCol="0">
            <a:spAutoFit/>
          </a:bodyPr>
          <a:lstStyle/>
          <a:p>
            <a:r>
              <a:rPr lang="en-US" sz="2800" dirty="0"/>
              <a:t>Material</a:t>
            </a:r>
          </a:p>
        </p:txBody>
      </p:sp>
    </p:spTree>
    <p:extLst>
      <p:ext uri="{BB962C8B-B14F-4D97-AF65-F5344CB8AC3E}">
        <p14:creationId xmlns:p14="http://schemas.microsoft.com/office/powerpoint/2010/main" val="709803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32DC-52CD-400B-98B9-9D3147D0C981}"/>
              </a:ext>
            </a:extLst>
          </p:cNvPr>
          <p:cNvSpPr>
            <a:spLocks noGrp="1"/>
          </p:cNvSpPr>
          <p:nvPr>
            <p:ph type="title"/>
          </p:nvPr>
        </p:nvSpPr>
        <p:spPr>
          <a:xfrm>
            <a:off x="838200" y="365126"/>
            <a:ext cx="10515600" cy="1223042"/>
          </a:xfrm>
        </p:spPr>
        <p:txBody>
          <a:bodyPr>
            <a:normAutofit/>
          </a:bodyPr>
          <a:lstStyle/>
          <a:p>
            <a:r>
              <a:rPr lang="en-US" dirty="0"/>
              <a:t>Plan for Investigating Causes of the Problem</a:t>
            </a:r>
          </a:p>
        </p:txBody>
      </p:sp>
      <p:graphicFrame>
        <p:nvGraphicFramePr>
          <p:cNvPr id="4" name="Content Placeholder 3">
            <a:extLst>
              <a:ext uri="{FF2B5EF4-FFF2-40B4-BE49-F238E27FC236}">
                <a16:creationId xmlns:a16="http://schemas.microsoft.com/office/drawing/2014/main" id="{278B5813-AE5D-4AF7-8599-C9E48A0DC419}"/>
              </a:ext>
            </a:extLst>
          </p:cNvPr>
          <p:cNvGraphicFramePr>
            <a:graphicFrameLocks noGrp="1"/>
          </p:cNvGraphicFramePr>
          <p:nvPr>
            <p:ph idx="1"/>
          </p:nvPr>
        </p:nvGraphicFramePr>
        <p:xfrm>
          <a:off x="838200" y="1708150"/>
          <a:ext cx="10515600" cy="3571240"/>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480911252"/>
                    </a:ext>
                  </a:extLst>
                </a:gridCol>
                <a:gridCol w="2103120">
                  <a:extLst>
                    <a:ext uri="{9D8B030D-6E8A-4147-A177-3AD203B41FA5}">
                      <a16:colId xmlns:a16="http://schemas.microsoft.com/office/drawing/2014/main" val="1843840884"/>
                    </a:ext>
                  </a:extLst>
                </a:gridCol>
                <a:gridCol w="2103120">
                  <a:extLst>
                    <a:ext uri="{9D8B030D-6E8A-4147-A177-3AD203B41FA5}">
                      <a16:colId xmlns:a16="http://schemas.microsoft.com/office/drawing/2014/main" val="2097097213"/>
                    </a:ext>
                  </a:extLst>
                </a:gridCol>
                <a:gridCol w="2103120">
                  <a:extLst>
                    <a:ext uri="{9D8B030D-6E8A-4147-A177-3AD203B41FA5}">
                      <a16:colId xmlns:a16="http://schemas.microsoft.com/office/drawing/2014/main" val="796485212"/>
                    </a:ext>
                  </a:extLst>
                </a:gridCol>
                <a:gridCol w="2103120">
                  <a:extLst>
                    <a:ext uri="{9D8B030D-6E8A-4147-A177-3AD203B41FA5}">
                      <a16:colId xmlns:a16="http://schemas.microsoft.com/office/drawing/2014/main" val="3533822301"/>
                    </a:ext>
                  </a:extLst>
                </a:gridCol>
              </a:tblGrid>
              <a:tr h="370840">
                <a:tc>
                  <a:txBody>
                    <a:bodyPr/>
                    <a:lstStyle/>
                    <a:p>
                      <a:r>
                        <a:rPr lang="en-US" dirty="0"/>
                        <a:t>INVESTIGATION</a:t>
                      </a:r>
                    </a:p>
                  </a:txBody>
                  <a:tcPr/>
                </a:tc>
                <a:tc>
                  <a:txBody>
                    <a:bodyPr/>
                    <a:lstStyle/>
                    <a:p>
                      <a:r>
                        <a:rPr lang="en-US" dirty="0"/>
                        <a:t>WHAT</a:t>
                      </a:r>
                    </a:p>
                  </a:txBody>
                  <a:tcPr/>
                </a:tc>
                <a:tc>
                  <a:txBody>
                    <a:bodyPr/>
                    <a:lstStyle/>
                    <a:p>
                      <a:r>
                        <a:rPr lang="en-US" dirty="0"/>
                        <a:t>WHEN</a:t>
                      </a:r>
                    </a:p>
                  </a:txBody>
                  <a:tcPr/>
                </a:tc>
                <a:tc>
                  <a:txBody>
                    <a:bodyPr/>
                    <a:lstStyle/>
                    <a:p>
                      <a:r>
                        <a:rPr lang="en-US" dirty="0"/>
                        <a:t>WHERE</a:t>
                      </a:r>
                    </a:p>
                  </a:txBody>
                  <a:tcPr/>
                </a:tc>
                <a:tc>
                  <a:txBody>
                    <a:bodyPr/>
                    <a:lstStyle/>
                    <a:p>
                      <a:r>
                        <a:rPr lang="en-US" dirty="0"/>
                        <a:t>WHO</a:t>
                      </a:r>
                    </a:p>
                  </a:txBody>
                  <a:tcPr/>
                </a:tc>
                <a:extLst>
                  <a:ext uri="{0D108BD9-81ED-4DB2-BD59-A6C34878D82A}">
                    <a16:rowId xmlns:a16="http://schemas.microsoft.com/office/drawing/2014/main" val="753493426"/>
                  </a:ext>
                </a:extLst>
              </a:tr>
              <a:tr h="370840">
                <a:tc>
                  <a:txBody>
                    <a:bodyPr/>
                    <a:lstStyle/>
                    <a:p>
                      <a:r>
                        <a:rPr lang="en-US" dirty="0"/>
                        <a:t>OBSERVE</a:t>
                      </a: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56853899"/>
                  </a:ext>
                </a:extLst>
              </a:tr>
              <a:tr h="370840">
                <a:tc>
                  <a:txBody>
                    <a:bodyPr/>
                    <a:lstStyle/>
                    <a:p>
                      <a:r>
                        <a:rPr lang="en-US" dirty="0"/>
                        <a:t>HANDS ON</a:t>
                      </a: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84029942"/>
                  </a:ext>
                </a:extLst>
              </a:tr>
              <a:tr h="370840">
                <a:tc>
                  <a:txBody>
                    <a:bodyPr/>
                    <a:lstStyle/>
                    <a:p>
                      <a:r>
                        <a:rPr lang="en-US" dirty="0"/>
                        <a:t>INTERVIEW</a:t>
                      </a: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5353649"/>
                  </a:ext>
                </a:extLst>
              </a:tr>
              <a:tr h="370840">
                <a:tc>
                  <a:txBody>
                    <a:bodyPr/>
                    <a:lstStyle/>
                    <a:p>
                      <a:r>
                        <a:rPr lang="en-US" dirty="0"/>
                        <a:t>SURVEY</a:t>
                      </a: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78948640"/>
                  </a:ext>
                </a:extLst>
              </a:tr>
              <a:tr h="370840">
                <a:tc>
                  <a:txBody>
                    <a:bodyPr/>
                    <a:lstStyle/>
                    <a:p>
                      <a:r>
                        <a:rPr lang="en-US" dirty="0"/>
                        <a:t>RECORDS</a:t>
                      </a: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2663189"/>
                  </a:ext>
                </a:extLst>
              </a:tr>
            </a:tbl>
          </a:graphicData>
        </a:graphic>
      </p:graphicFrame>
    </p:spTree>
    <p:extLst>
      <p:ext uri="{BB962C8B-B14F-4D97-AF65-F5344CB8AC3E}">
        <p14:creationId xmlns:p14="http://schemas.microsoft.com/office/powerpoint/2010/main" val="41404122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6B1A-FEC2-4A0B-BA2A-07D117BD39F6}"/>
              </a:ext>
            </a:extLst>
          </p:cNvPr>
          <p:cNvSpPr>
            <a:spLocks noGrp="1"/>
          </p:cNvSpPr>
          <p:nvPr>
            <p:ph type="title"/>
          </p:nvPr>
        </p:nvSpPr>
        <p:spPr/>
        <p:txBody>
          <a:bodyPr>
            <a:normAutofit fontScale="90000"/>
          </a:bodyPr>
          <a:lstStyle/>
          <a:p>
            <a:r>
              <a:rPr lang="en-US" dirty="0"/>
              <a:t>What did you find during the investigation?</a:t>
            </a:r>
          </a:p>
        </p:txBody>
      </p:sp>
      <p:graphicFrame>
        <p:nvGraphicFramePr>
          <p:cNvPr id="6" name="Content Placeholder 5">
            <a:extLst>
              <a:ext uri="{FF2B5EF4-FFF2-40B4-BE49-F238E27FC236}">
                <a16:creationId xmlns:a16="http://schemas.microsoft.com/office/drawing/2014/main" id="{482645F4-6A57-4518-9C0D-B6F31197A75E}"/>
              </a:ext>
            </a:extLst>
          </p:cNvPr>
          <p:cNvGraphicFramePr>
            <a:graphicFrameLocks noGrp="1"/>
          </p:cNvGraphicFramePr>
          <p:nvPr>
            <p:ph idx="1"/>
            <p:extLst>
              <p:ext uri="{D42A27DB-BD31-4B8C-83A1-F6EECF244321}">
                <p14:modId xmlns:p14="http://schemas.microsoft.com/office/powerpoint/2010/main" val="1046872640"/>
              </p:ext>
            </p:extLst>
          </p:nvPr>
        </p:nvGraphicFramePr>
        <p:xfrm>
          <a:off x="838200" y="1270000"/>
          <a:ext cx="10515600" cy="4906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8532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372C-D001-4931-9537-7D0E6CE9A6A8}"/>
              </a:ext>
            </a:extLst>
          </p:cNvPr>
          <p:cNvSpPr>
            <a:spLocks noGrp="1"/>
          </p:cNvSpPr>
          <p:nvPr>
            <p:ph type="title"/>
          </p:nvPr>
        </p:nvSpPr>
        <p:spPr/>
        <p:txBody>
          <a:bodyPr>
            <a:normAutofit fontScale="90000"/>
          </a:bodyPr>
          <a:lstStyle/>
          <a:p>
            <a:endParaRPr lang="en-US" dirty="0"/>
          </a:p>
        </p:txBody>
      </p:sp>
      <p:graphicFrame>
        <p:nvGraphicFramePr>
          <p:cNvPr id="6" name="Content Placeholder 5">
            <a:extLst>
              <a:ext uri="{FF2B5EF4-FFF2-40B4-BE49-F238E27FC236}">
                <a16:creationId xmlns:a16="http://schemas.microsoft.com/office/drawing/2014/main" id="{7A6976F5-47DA-45B8-870D-B269A1BE8174}"/>
              </a:ext>
            </a:extLst>
          </p:cNvPr>
          <p:cNvGraphicFramePr>
            <a:graphicFrameLocks noGrp="1"/>
          </p:cNvGraphicFramePr>
          <p:nvPr>
            <p:ph idx="1"/>
            <p:extLst>
              <p:ext uri="{D42A27DB-BD31-4B8C-83A1-F6EECF244321}">
                <p14:modId xmlns:p14="http://schemas.microsoft.com/office/powerpoint/2010/main" val="4271230127"/>
              </p:ext>
            </p:extLst>
          </p:nvPr>
        </p:nvGraphicFramePr>
        <p:xfrm>
          <a:off x="838200" y="1270000"/>
          <a:ext cx="10515600" cy="4906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51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1559-1052-48A5-93AE-F0371D365D0E}"/>
              </a:ext>
            </a:extLst>
          </p:cNvPr>
          <p:cNvSpPr>
            <a:spLocks noGrp="1"/>
          </p:cNvSpPr>
          <p:nvPr>
            <p:ph type="title"/>
          </p:nvPr>
        </p:nvSpPr>
        <p:spPr/>
        <p:txBody>
          <a:bodyPr>
            <a:normAutofit fontScale="90000"/>
          </a:bodyPr>
          <a:lstStyle/>
          <a:p>
            <a:r>
              <a:rPr lang="en-US" dirty="0"/>
              <a:t>Course Schedule</a:t>
            </a:r>
          </a:p>
        </p:txBody>
      </p:sp>
      <p:graphicFrame>
        <p:nvGraphicFramePr>
          <p:cNvPr id="4" name="Content Placeholder 3">
            <a:extLst>
              <a:ext uri="{FF2B5EF4-FFF2-40B4-BE49-F238E27FC236}">
                <a16:creationId xmlns:a16="http://schemas.microsoft.com/office/drawing/2014/main" id="{7760FE04-FD1A-4D90-924B-AC933DEE489F}"/>
              </a:ext>
            </a:extLst>
          </p:cNvPr>
          <p:cNvGraphicFramePr>
            <a:graphicFrameLocks noGrp="1"/>
          </p:cNvGraphicFramePr>
          <p:nvPr>
            <p:ph idx="1"/>
            <p:extLst>
              <p:ext uri="{D42A27DB-BD31-4B8C-83A1-F6EECF244321}">
                <p14:modId xmlns:p14="http://schemas.microsoft.com/office/powerpoint/2010/main" val="1398755348"/>
              </p:ext>
            </p:extLst>
          </p:nvPr>
        </p:nvGraphicFramePr>
        <p:xfrm>
          <a:off x="838200" y="1122363"/>
          <a:ext cx="10515600" cy="48463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264071318"/>
                    </a:ext>
                  </a:extLst>
                </a:gridCol>
                <a:gridCol w="3505200">
                  <a:extLst>
                    <a:ext uri="{9D8B030D-6E8A-4147-A177-3AD203B41FA5}">
                      <a16:colId xmlns:a16="http://schemas.microsoft.com/office/drawing/2014/main" val="4094287935"/>
                    </a:ext>
                  </a:extLst>
                </a:gridCol>
                <a:gridCol w="3505200">
                  <a:extLst>
                    <a:ext uri="{9D8B030D-6E8A-4147-A177-3AD203B41FA5}">
                      <a16:colId xmlns:a16="http://schemas.microsoft.com/office/drawing/2014/main" val="1956849206"/>
                    </a:ext>
                  </a:extLst>
                </a:gridCol>
              </a:tblGrid>
              <a:tr h="370840">
                <a:tc>
                  <a:txBody>
                    <a:bodyPr/>
                    <a:lstStyle/>
                    <a:p>
                      <a:r>
                        <a:rPr lang="en-US" sz="2000" dirty="0"/>
                        <a:t>Day 1</a:t>
                      </a:r>
                    </a:p>
                  </a:txBody>
                  <a:tcPr/>
                </a:tc>
                <a:tc>
                  <a:txBody>
                    <a:bodyPr/>
                    <a:lstStyle/>
                    <a:p>
                      <a:r>
                        <a:rPr lang="en-US" sz="2000" dirty="0"/>
                        <a:t>Day 2</a:t>
                      </a:r>
                    </a:p>
                  </a:txBody>
                  <a:tcPr/>
                </a:tc>
                <a:tc>
                  <a:txBody>
                    <a:bodyPr/>
                    <a:lstStyle/>
                    <a:p>
                      <a:r>
                        <a:rPr lang="en-US" sz="2000" dirty="0"/>
                        <a:t>Day 3</a:t>
                      </a:r>
                    </a:p>
                  </a:txBody>
                  <a:tcPr/>
                </a:tc>
                <a:extLst>
                  <a:ext uri="{0D108BD9-81ED-4DB2-BD59-A6C34878D82A}">
                    <a16:rowId xmlns:a16="http://schemas.microsoft.com/office/drawing/2014/main" val="3991021581"/>
                  </a:ext>
                </a:extLst>
              </a:tr>
              <a:tr h="1381686">
                <a:tc>
                  <a:txBody>
                    <a:bodyPr/>
                    <a:lstStyle/>
                    <a:p>
                      <a:r>
                        <a:rPr lang="en-US" sz="2000" dirty="0"/>
                        <a:t>Workshop One</a:t>
                      </a:r>
                    </a:p>
                    <a:p>
                      <a:pPr marL="285750" indent="-285750">
                        <a:buFont typeface="Arial" panose="020B0604020202020204" pitchFamily="34" charset="0"/>
                        <a:buChar char="•"/>
                      </a:pPr>
                      <a:r>
                        <a:rPr lang="en-US" sz="2000" dirty="0"/>
                        <a:t>Review value added work</a:t>
                      </a:r>
                    </a:p>
                    <a:p>
                      <a:pPr marL="285750" indent="-285750">
                        <a:buFont typeface="Arial" panose="020B0604020202020204" pitchFamily="34" charset="0"/>
                        <a:buChar char="•"/>
                      </a:pPr>
                      <a:r>
                        <a:rPr lang="en-US" sz="2000" dirty="0"/>
                        <a:t>Review 7 Wastes</a:t>
                      </a:r>
                    </a:p>
                    <a:p>
                      <a:pPr marL="285750" indent="-285750">
                        <a:buFont typeface="Arial" panose="020B0604020202020204" pitchFamily="34" charset="0"/>
                        <a:buChar char="•"/>
                      </a:pPr>
                      <a:r>
                        <a:rPr lang="en-US" sz="2000" dirty="0"/>
                        <a:t>Learn Steps 1-3</a:t>
                      </a:r>
                    </a:p>
                    <a:p>
                      <a:pPr marL="800100" lvl="1" indent="-342900">
                        <a:buFont typeface="+mj-lt"/>
                        <a:buAutoNum type="arabicPeriod"/>
                      </a:pPr>
                      <a:r>
                        <a:rPr lang="en-US" sz="2000" dirty="0"/>
                        <a:t>Define the problem</a:t>
                      </a:r>
                    </a:p>
                    <a:p>
                      <a:pPr marL="800100" lvl="1" indent="-342900">
                        <a:buFont typeface="+mj-lt"/>
                        <a:buAutoNum type="arabicPeriod"/>
                      </a:pPr>
                      <a:r>
                        <a:rPr lang="en-US" sz="2000" dirty="0"/>
                        <a:t>Identify cause of problem</a:t>
                      </a:r>
                    </a:p>
                    <a:p>
                      <a:pPr marL="800100" lvl="1" indent="-342900">
                        <a:buFont typeface="+mj-lt"/>
                        <a:buAutoNum type="arabicPeriod"/>
                      </a:pPr>
                      <a:r>
                        <a:rPr lang="en-US" sz="2000" dirty="0"/>
                        <a:t>Investigate causes</a:t>
                      </a:r>
                    </a:p>
                    <a:p>
                      <a:pPr marL="342900" lvl="0" indent="-342900">
                        <a:buFont typeface="Arial" panose="020B0604020202020204" pitchFamily="34" charset="0"/>
                        <a:buChar char="•"/>
                      </a:pPr>
                      <a:r>
                        <a:rPr lang="en-US" sz="2000" dirty="0"/>
                        <a:t>Display results of your investigation</a:t>
                      </a:r>
                    </a:p>
                    <a:p>
                      <a:pPr marL="0" lvl="0" indent="0">
                        <a:buFont typeface="Arial" panose="020B0604020202020204" pitchFamily="34" charset="0"/>
                        <a:buNone/>
                      </a:pPr>
                      <a:endParaRPr lang="en-US" sz="2000" dirty="0"/>
                    </a:p>
                  </a:txBody>
                  <a:tcPr/>
                </a:tc>
                <a:tc>
                  <a:txBody>
                    <a:bodyPr/>
                    <a:lstStyle/>
                    <a:p>
                      <a:r>
                        <a:rPr lang="en-US" sz="2000" dirty="0"/>
                        <a:t>Workshop Two</a:t>
                      </a:r>
                    </a:p>
                    <a:p>
                      <a:pPr marL="285750" indent="-285750">
                        <a:buFont typeface="Arial" panose="020B0604020202020204" pitchFamily="34" charset="0"/>
                        <a:buChar char="•"/>
                      </a:pPr>
                      <a:r>
                        <a:rPr lang="en-US" sz="2000" dirty="0"/>
                        <a:t>Present Steps 1-3</a:t>
                      </a:r>
                    </a:p>
                    <a:p>
                      <a:pPr marL="285750" indent="-285750">
                        <a:buFont typeface="Arial" panose="020B0604020202020204" pitchFamily="34" charset="0"/>
                        <a:buChar char="•"/>
                      </a:pPr>
                      <a:r>
                        <a:rPr lang="en-US" sz="2000" dirty="0"/>
                        <a:t>Learn Steps 4-6</a:t>
                      </a:r>
                    </a:p>
                    <a:p>
                      <a:pPr marL="800100" lvl="1" indent="-342900">
                        <a:buFont typeface="+mj-lt"/>
                        <a:buAutoNum type="arabicPeriod" startAt="4"/>
                      </a:pPr>
                      <a:r>
                        <a:rPr lang="en-US" sz="2000" dirty="0"/>
                        <a:t>Brainstorm possible countermeasures</a:t>
                      </a:r>
                    </a:p>
                    <a:p>
                      <a:pPr marL="800100" lvl="1" indent="-342900">
                        <a:buFont typeface="+mj-lt"/>
                        <a:buAutoNum type="arabicPeriod" startAt="4"/>
                      </a:pPr>
                      <a:r>
                        <a:rPr lang="en-US" sz="2000" dirty="0"/>
                        <a:t>Select countermeasures</a:t>
                      </a:r>
                    </a:p>
                    <a:p>
                      <a:pPr marL="800100" lvl="1" indent="-342900">
                        <a:buFont typeface="+mj-lt"/>
                        <a:buAutoNum type="arabicPeriod" startAt="4"/>
                      </a:pPr>
                      <a:r>
                        <a:rPr lang="en-US" sz="2000" dirty="0"/>
                        <a:t>Make plan to implement countermeasures</a:t>
                      </a:r>
                    </a:p>
                  </a:txBody>
                  <a:tcPr/>
                </a:tc>
                <a:tc>
                  <a:txBody>
                    <a:bodyPr/>
                    <a:lstStyle/>
                    <a:p>
                      <a:r>
                        <a:rPr lang="en-US" sz="2000" dirty="0"/>
                        <a:t>Workshop Three</a:t>
                      </a:r>
                    </a:p>
                    <a:p>
                      <a:pPr marL="285750" indent="-285750">
                        <a:buFont typeface="Arial" panose="020B0604020202020204" pitchFamily="34" charset="0"/>
                        <a:buChar char="•"/>
                      </a:pPr>
                      <a:r>
                        <a:rPr lang="en-US" sz="2000" dirty="0"/>
                        <a:t>Prepare to Present</a:t>
                      </a:r>
                    </a:p>
                    <a:p>
                      <a:pPr marL="285750" indent="-285750">
                        <a:buFont typeface="Arial" panose="020B0604020202020204" pitchFamily="34" charset="0"/>
                        <a:buChar char="•"/>
                      </a:pPr>
                      <a:r>
                        <a:rPr lang="en-US" sz="2000" dirty="0"/>
                        <a:t>Present Steps 1-6</a:t>
                      </a:r>
                    </a:p>
                    <a:p>
                      <a:pPr marL="285750" indent="-285750">
                        <a:buFont typeface="Arial" panose="020B0604020202020204" pitchFamily="34" charset="0"/>
                        <a:buChar char="•"/>
                      </a:pPr>
                      <a:r>
                        <a:rPr lang="en-US" sz="2000" dirty="0"/>
                        <a:t>Celebration</a:t>
                      </a:r>
                    </a:p>
                  </a:txBody>
                  <a:tcPr/>
                </a:tc>
                <a:extLst>
                  <a:ext uri="{0D108BD9-81ED-4DB2-BD59-A6C34878D82A}">
                    <a16:rowId xmlns:a16="http://schemas.microsoft.com/office/drawing/2014/main" val="1532868627"/>
                  </a:ext>
                </a:extLst>
              </a:tr>
              <a:tr h="370840">
                <a:tc>
                  <a:txBody>
                    <a:bodyPr/>
                    <a:lstStyle/>
                    <a:p>
                      <a:r>
                        <a:rPr lang="en-US" sz="2000" b="1" dirty="0"/>
                        <a:t>Check In</a:t>
                      </a:r>
                    </a:p>
                    <a:p>
                      <a:pPr marL="285750" indent="-285750">
                        <a:buFont typeface="Arial" panose="020B0604020202020204" pitchFamily="34" charset="0"/>
                        <a:buChar char="•"/>
                      </a:pPr>
                      <a:r>
                        <a:rPr lang="en-US" sz="2000" dirty="0"/>
                        <a:t>Team check in with coach</a:t>
                      </a:r>
                    </a:p>
                    <a:p>
                      <a:pPr marL="0" indent="0">
                        <a:buFont typeface="Arial" panose="020B0604020202020204" pitchFamily="34" charset="0"/>
                        <a:buNone/>
                      </a:pPr>
                      <a:endParaRPr lang="en-US" sz="2000" dirty="0"/>
                    </a:p>
                  </a:txBody>
                  <a:tcPr/>
                </a:tc>
                <a:tc>
                  <a:txBody>
                    <a:bodyPr/>
                    <a:lstStyle/>
                    <a:p>
                      <a:r>
                        <a:rPr lang="en-US" sz="2000" b="1" dirty="0"/>
                        <a:t>Check In</a:t>
                      </a:r>
                    </a:p>
                    <a:p>
                      <a:pPr marL="285750" indent="-285750">
                        <a:buFont typeface="Arial" panose="020B0604020202020204" pitchFamily="34" charset="0"/>
                        <a:buChar char="•"/>
                      </a:pPr>
                      <a:r>
                        <a:rPr lang="en-US" sz="2000" dirty="0"/>
                        <a:t>Team check in with coach</a:t>
                      </a:r>
                    </a:p>
                  </a:txBody>
                  <a:tcPr/>
                </a:tc>
                <a:tc>
                  <a:txBody>
                    <a:bodyPr/>
                    <a:lstStyle/>
                    <a:p>
                      <a:endParaRPr lang="en-US" sz="2000" dirty="0"/>
                    </a:p>
                  </a:txBody>
                  <a:tcPr/>
                </a:tc>
                <a:extLst>
                  <a:ext uri="{0D108BD9-81ED-4DB2-BD59-A6C34878D82A}">
                    <a16:rowId xmlns:a16="http://schemas.microsoft.com/office/drawing/2014/main" val="227577201"/>
                  </a:ext>
                </a:extLst>
              </a:tr>
            </a:tbl>
          </a:graphicData>
        </a:graphic>
      </p:graphicFrame>
    </p:spTree>
    <p:extLst>
      <p:ext uri="{BB962C8B-B14F-4D97-AF65-F5344CB8AC3E}">
        <p14:creationId xmlns:p14="http://schemas.microsoft.com/office/powerpoint/2010/main" val="22994339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0A10-97C6-4B40-B654-66384FBF35A4}"/>
              </a:ext>
            </a:extLst>
          </p:cNvPr>
          <p:cNvSpPr>
            <a:spLocks noGrp="1"/>
          </p:cNvSpPr>
          <p:nvPr>
            <p:ph type="title"/>
          </p:nvPr>
        </p:nvSpPr>
        <p:spPr/>
        <p:txBody>
          <a:bodyPr>
            <a:normAutofit fontScale="90000"/>
          </a:bodyPr>
          <a:lstStyle/>
          <a:p>
            <a:endParaRPr lang="en-US"/>
          </a:p>
        </p:txBody>
      </p:sp>
      <p:graphicFrame>
        <p:nvGraphicFramePr>
          <p:cNvPr id="6" name="Content Placeholder 5">
            <a:extLst>
              <a:ext uri="{FF2B5EF4-FFF2-40B4-BE49-F238E27FC236}">
                <a16:creationId xmlns:a16="http://schemas.microsoft.com/office/drawing/2014/main" id="{D40A1696-05C7-4318-86B3-17AD3E9A5562}"/>
              </a:ext>
            </a:extLst>
          </p:cNvPr>
          <p:cNvGraphicFramePr>
            <a:graphicFrameLocks noGrp="1"/>
          </p:cNvGraphicFramePr>
          <p:nvPr>
            <p:ph idx="1"/>
            <p:extLst>
              <p:ext uri="{D42A27DB-BD31-4B8C-83A1-F6EECF244321}">
                <p14:modId xmlns:p14="http://schemas.microsoft.com/office/powerpoint/2010/main" val="532268353"/>
              </p:ext>
            </p:extLst>
          </p:nvPr>
        </p:nvGraphicFramePr>
        <p:xfrm>
          <a:off x="838200" y="1270000"/>
          <a:ext cx="10515600" cy="4906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7472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993D-1707-4336-B468-CB2DBA6F6872}"/>
              </a:ext>
            </a:extLst>
          </p:cNvPr>
          <p:cNvSpPr>
            <a:spLocks noGrp="1"/>
          </p:cNvSpPr>
          <p:nvPr>
            <p:ph type="title"/>
          </p:nvPr>
        </p:nvSpPr>
        <p:spPr/>
        <p:txBody>
          <a:bodyPr>
            <a:normAutofit fontScale="90000"/>
          </a:bodyPr>
          <a:lstStyle/>
          <a:p>
            <a:r>
              <a:rPr lang="en-US" dirty="0"/>
              <a:t>P-D-C-A</a:t>
            </a:r>
          </a:p>
        </p:txBody>
      </p:sp>
      <p:pic>
        <p:nvPicPr>
          <p:cNvPr id="4" name="Picture 3">
            <a:extLst>
              <a:ext uri="{FF2B5EF4-FFF2-40B4-BE49-F238E27FC236}">
                <a16:creationId xmlns:a16="http://schemas.microsoft.com/office/drawing/2014/main" id="{73241FF3-55B8-413B-8F61-6A2CB34DC39C}"/>
              </a:ext>
            </a:extLst>
          </p:cNvPr>
          <p:cNvPicPr>
            <a:picLocks noChangeAspect="1"/>
          </p:cNvPicPr>
          <p:nvPr/>
        </p:nvPicPr>
        <p:blipFill>
          <a:blip r:embed="rId2"/>
          <a:stretch>
            <a:fillRect/>
          </a:stretch>
        </p:blipFill>
        <p:spPr>
          <a:xfrm>
            <a:off x="3294647" y="1285875"/>
            <a:ext cx="5825290" cy="5041116"/>
          </a:xfrm>
          <a:prstGeom prst="rect">
            <a:avLst/>
          </a:prstGeom>
        </p:spPr>
      </p:pic>
    </p:spTree>
    <p:extLst>
      <p:ext uri="{BB962C8B-B14F-4D97-AF65-F5344CB8AC3E}">
        <p14:creationId xmlns:p14="http://schemas.microsoft.com/office/powerpoint/2010/main" val="24126310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C7FE-E577-47E5-9BBE-72B1F8628FCC}"/>
              </a:ext>
            </a:extLst>
          </p:cNvPr>
          <p:cNvSpPr>
            <a:spLocks noGrp="1"/>
          </p:cNvSpPr>
          <p:nvPr>
            <p:ph type="title"/>
          </p:nvPr>
        </p:nvSpPr>
        <p:spPr/>
        <p:txBody>
          <a:bodyPr>
            <a:normAutofit fontScale="90000"/>
          </a:bodyPr>
          <a:lstStyle/>
          <a:p>
            <a:r>
              <a:rPr lang="en-US" dirty="0"/>
              <a:t>Prepare to Present Steps 1-3</a:t>
            </a:r>
          </a:p>
        </p:txBody>
      </p:sp>
      <p:sp>
        <p:nvSpPr>
          <p:cNvPr id="3" name="Content Placeholder 2">
            <a:extLst>
              <a:ext uri="{FF2B5EF4-FFF2-40B4-BE49-F238E27FC236}">
                <a16:creationId xmlns:a16="http://schemas.microsoft.com/office/drawing/2014/main" id="{FAF05096-070C-4806-BA7E-6DB22EB0B34C}"/>
              </a:ext>
            </a:extLst>
          </p:cNvPr>
          <p:cNvSpPr>
            <a:spLocks noGrp="1"/>
          </p:cNvSpPr>
          <p:nvPr>
            <p:ph idx="1"/>
          </p:nvPr>
        </p:nvSpPr>
        <p:spPr/>
        <p:txBody>
          <a:bodyPr/>
          <a:lstStyle/>
          <a:p>
            <a:r>
              <a:rPr lang="en-US" dirty="0"/>
              <a:t>Team Presentation</a:t>
            </a:r>
          </a:p>
          <a:p>
            <a:pPr lvl="1"/>
            <a:r>
              <a:rPr lang="en-US" dirty="0"/>
              <a:t>How to get your points across</a:t>
            </a:r>
          </a:p>
          <a:p>
            <a:pPr lvl="1"/>
            <a:r>
              <a:rPr lang="en-US" dirty="0"/>
              <a:t>What is the “story”?</a:t>
            </a:r>
          </a:p>
          <a:p>
            <a:pPr lvl="1"/>
            <a:r>
              <a:rPr lang="en-US" dirty="0"/>
              <a:t>Speak with facts</a:t>
            </a:r>
          </a:p>
          <a:p>
            <a:r>
              <a:rPr lang="en-US" dirty="0"/>
              <a:t>Everyone participate</a:t>
            </a:r>
          </a:p>
          <a:p>
            <a:r>
              <a:rPr lang="en-US" dirty="0"/>
              <a:t>15 minutes to present</a:t>
            </a:r>
          </a:p>
          <a:p>
            <a:r>
              <a:rPr lang="en-US" dirty="0"/>
              <a:t>10 minutes Q&amp;A</a:t>
            </a:r>
          </a:p>
        </p:txBody>
      </p:sp>
    </p:spTree>
    <p:extLst>
      <p:ext uri="{BB962C8B-B14F-4D97-AF65-F5344CB8AC3E}">
        <p14:creationId xmlns:p14="http://schemas.microsoft.com/office/powerpoint/2010/main" val="31531922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F0078-791E-4E6A-A016-B7500B60582C}"/>
              </a:ext>
            </a:extLst>
          </p:cNvPr>
          <p:cNvSpPr>
            <a:spLocks noGrp="1"/>
          </p:cNvSpPr>
          <p:nvPr>
            <p:ph type="title"/>
          </p:nvPr>
        </p:nvSpPr>
        <p:spPr/>
        <p:txBody>
          <a:bodyPr/>
          <a:lstStyle/>
          <a:p>
            <a:r>
              <a:rPr lang="en-US" dirty="0"/>
              <a:t>Team Problem Solving – Workshop Two</a:t>
            </a:r>
          </a:p>
        </p:txBody>
      </p:sp>
      <p:sp>
        <p:nvSpPr>
          <p:cNvPr id="5" name="Text Placeholder 4">
            <a:extLst>
              <a:ext uri="{FF2B5EF4-FFF2-40B4-BE49-F238E27FC236}">
                <a16:creationId xmlns:a16="http://schemas.microsoft.com/office/drawing/2014/main" id="{149DDE0D-C21C-4CDF-A334-7C34F47D56A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57924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C7FE-E577-47E5-9BBE-72B1F8628FCC}"/>
              </a:ext>
            </a:extLst>
          </p:cNvPr>
          <p:cNvSpPr>
            <a:spLocks noGrp="1"/>
          </p:cNvSpPr>
          <p:nvPr>
            <p:ph type="title"/>
          </p:nvPr>
        </p:nvSpPr>
        <p:spPr/>
        <p:txBody>
          <a:bodyPr>
            <a:normAutofit fontScale="90000"/>
          </a:bodyPr>
          <a:lstStyle/>
          <a:p>
            <a:r>
              <a:rPr lang="en-US" dirty="0"/>
              <a:t>Present Steps 1-3</a:t>
            </a:r>
          </a:p>
        </p:txBody>
      </p:sp>
      <p:sp>
        <p:nvSpPr>
          <p:cNvPr id="3" name="Content Placeholder 2">
            <a:extLst>
              <a:ext uri="{FF2B5EF4-FFF2-40B4-BE49-F238E27FC236}">
                <a16:creationId xmlns:a16="http://schemas.microsoft.com/office/drawing/2014/main" id="{FAF05096-070C-4806-BA7E-6DB22EB0B34C}"/>
              </a:ext>
            </a:extLst>
          </p:cNvPr>
          <p:cNvSpPr>
            <a:spLocks noGrp="1"/>
          </p:cNvSpPr>
          <p:nvPr>
            <p:ph idx="1"/>
          </p:nvPr>
        </p:nvSpPr>
        <p:spPr/>
        <p:txBody>
          <a:bodyPr/>
          <a:lstStyle/>
          <a:p>
            <a:r>
              <a:rPr lang="en-US" dirty="0"/>
              <a:t>Team Presentation</a:t>
            </a:r>
          </a:p>
          <a:p>
            <a:pPr lvl="1"/>
            <a:r>
              <a:rPr lang="en-US" dirty="0"/>
              <a:t>How to get your points across</a:t>
            </a:r>
          </a:p>
          <a:p>
            <a:pPr lvl="1"/>
            <a:r>
              <a:rPr lang="en-US" dirty="0"/>
              <a:t>What is the “story”?</a:t>
            </a:r>
          </a:p>
          <a:p>
            <a:pPr lvl="1"/>
            <a:r>
              <a:rPr lang="en-US" dirty="0"/>
              <a:t>Speak with facts</a:t>
            </a:r>
          </a:p>
          <a:p>
            <a:r>
              <a:rPr lang="en-US" dirty="0"/>
              <a:t>Everyone participate</a:t>
            </a:r>
          </a:p>
          <a:p>
            <a:r>
              <a:rPr lang="en-US" dirty="0"/>
              <a:t>15 minutes to present</a:t>
            </a:r>
          </a:p>
          <a:p>
            <a:r>
              <a:rPr lang="en-US" dirty="0"/>
              <a:t>10 minutes Q&amp;A</a:t>
            </a:r>
          </a:p>
        </p:txBody>
      </p:sp>
    </p:spTree>
    <p:extLst>
      <p:ext uri="{BB962C8B-B14F-4D97-AF65-F5344CB8AC3E}">
        <p14:creationId xmlns:p14="http://schemas.microsoft.com/office/powerpoint/2010/main" val="42726604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252D83-E23D-40EC-A681-E30F8D7F450F}"/>
              </a:ext>
            </a:extLst>
          </p:cNvPr>
          <p:cNvSpPr>
            <a:spLocks noGrp="1"/>
          </p:cNvSpPr>
          <p:nvPr>
            <p:ph type="title"/>
          </p:nvPr>
        </p:nvSpPr>
        <p:spPr/>
        <p:txBody>
          <a:bodyPr>
            <a:normAutofit/>
          </a:bodyPr>
          <a:lstStyle/>
          <a:p>
            <a:r>
              <a:rPr lang="en-US" dirty="0"/>
              <a:t>Step 4 – Brainstorm Possible Countermeasures</a:t>
            </a:r>
          </a:p>
        </p:txBody>
      </p:sp>
      <p:sp>
        <p:nvSpPr>
          <p:cNvPr id="6" name="Text Placeholder 5">
            <a:extLst>
              <a:ext uri="{FF2B5EF4-FFF2-40B4-BE49-F238E27FC236}">
                <a16:creationId xmlns:a16="http://schemas.microsoft.com/office/drawing/2014/main" id="{DEBCB58E-EEC8-42B0-9B25-E1366880441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969340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DDB4F6-F67D-4920-885A-A09FF479608F}"/>
              </a:ext>
            </a:extLst>
          </p:cNvPr>
          <p:cNvSpPr>
            <a:spLocks noGrp="1"/>
          </p:cNvSpPr>
          <p:nvPr>
            <p:ph type="title"/>
          </p:nvPr>
        </p:nvSpPr>
        <p:spPr/>
        <p:txBody>
          <a:bodyPr>
            <a:normAutofit fontScale="90000"/>
          </a:bodyPr>
          <a:lstStyle/>
          <a:p>
            <a:r>
              <a:rPr lang="en-US" dirty="0"/>
              <a:t>Possible Countermeasures</a:t>
            </a:r>
          </a:p>
        </p:txBody>
      </p:sp>
      <p:sp>
        <p:nvSpPr>
          <p:cNvPr id="5" name="Content Placeholder 4">
            <a:extLst>
              <a:ext uri="{FF2B5EF4-FFF2-40B4-BE49-F238E27FC236}">
                <a16:creationId xmlns:a16="http://schemas.microsoft.com/office/drawing/2014/main" id="{804EC143-8340-428B-92D7-C05F3CBB4224}"/>
              </a:ext>
            </a:extLst>
          </p:cNvPr>
          <p:cNvSpPr>
            <a:spLocks noGrp="1"/>
          </p:cNvSpPr>
          <p:nvPr>
            <p:ph idx="1"/>
          </p:nvPr>
        </p:nvSpPr>
        <p:spPr/>
        <p:txBody>
          <a:bodyPr/>
          <a:lstStyle/>
          <a:p>
            <a:r>
              <a:rPr lang="en-US" dirty="0"/>
              <a:t>Brainstorm a list of countermeasures</a:t>
            </a:r>
          </a:p>
          <a:p>
            <a:r>
              <a:rPr lang="en-US" dirty="0"/>
              <a:t>Narrow the list down to no more than four</a:t>
            </a:r>
          </a:p>
        </p:txBody>
      </p:sp>
    </p:spTree>
    <p:extLst>
      <p:ext uri="{BB962C8B-B14F-4D97-AF65-F5344CB8AC3E}">
        <p14:creationId xmlns:p14="http://schemas.microsoft.com/office/powerpoint/2010/main" val="2954517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44130E-2B82-48F0-8458-07AA32DFC763}"/>
              </a:ext>
            </a:extLst>
          </p:cNvPr>
          <p:cNvSpPr>
            <a:spLocks noGrp="1"/>
          </p:cNvSpPr>
          <p:nvPr>
            <p:ph type="title"/>
          </p:nvPr>
        </p:nvSpPr>
        <p:spPr/>
        <p:txBody>
          <a:bodyPr/>
          <a:lstStyle/>
          <a:p>
            <a:r>
              <a:rPr lang="en-US" dirty="0"/>
              <a:t>Step 5 – Select and Implement Countermeasures</a:t>
            </a:r>
          </a:p>
        </p:txBody>
      </p:sp>
      <p:sp>
        <p:nvSpPr>
          <p:cNvPr id="5" name="Text Placeholder 4">
            <a:extLst>
              <a:ext uri="{FF2B5EF4-FFF2-40B4-BE49-F238E27FC236}">
                <a16:creationId xmlns:a16="http://schemas.microsoft.com/office/drawing/2014/main" id="{9091BBCD-CDFE-43D6-82F8-4E8E1907A7E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786692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31BD-6FA2-49A9-8491-E76E3B1F3BCC}"/>
              </a:ext>
            </a:extLst>
          </p:cNvPr>
          <p:cNvSpPr>
            <a:spLocks noGrp="1"/>
          </p:cNvSpPr>
          <p:nvPr>
            <p:ph type="title"/>
          </p:nvPr>
        </p:nvSpPr>
        <p:spPr/>
        <p:txBody>
          <a:bodyPr>
            <a:normAutofit fontScale="90000"/>
          </a:bodyPr>
          <a:lstStyle/>
          <a:p>
            <a:r>
              <a:rPr lang="en-US" dirty="0"/>
              <a:t>Use the Filter Sheet to Select Two Countermeasures</a:t>
            </a:r>
          </a:p>
        </p:txBody>
      </p:sp>
      <p:graphicFrame>
        <p:nvGraphicFramePr>
          <p:cNvPr id="4" name="Content Placeholder 3">
            <a:extLst>
              <a:ext uri="{FF2B5EF4-FFF2-40B4-BE49-F238E27FC236}">
                <a16:creationId xmlns:a16="http://schemas.microsoft.com/office/drawing/2014/main" id="{08C853D2-D269-4172-900C-CF6CCA9D26C9}"/>
              </a:ext>
            </a:extLst>
          </p:cNvPr>
          <p:cNvGraphicFramePr>
            <a:graphicFrameLocks noGrp="1"/>
          </p:cNvGraphicFramePr>
          <p:nvPr>
            <p:ph idx="1"/>
            <p:extLst>
              <p:ext uri="{D42A27DB-BD31-4B8C-83A1-F6EECF244321}">
                <p14:modId xmlns:p14="http://schemas.microsoft.com/office/powerpoint/2010/main" val="2089912546"/>
              </p:ext>
            </p:extLst>
          </p:nvPr>
        </p:nvGraphicFramePr>
        <p:xfrm>
          <a:off x="838200" y="1270000"/>
          <a:ext cx="10515600" cy="4297680"/>
        </p:xfrm>
        <a:graphic>
          <a:graphicData uri="http://schemas.openxmlformats.org/drawingml/2006/table">
            <a:tbl>
              <a:tblPr firstRow="1" bandRow="1">
                <a:tableStyleId>{616DA210-FB5B-4158-B5E0-FEB733F419BA}</a:tableStyleId>
              </a:tblPr>
              <a:tblGrid>
                <a:gridCol w="1752600">
                  <a:extLst>
                    <a:ext uri="{9D8B030D-6E8A-4147-A177-3AD203B41FA5}">
                      <a16:colId xmlns:a16="http://schemas.microsoft.com/office/drawing/2014/main" val="1042920880"/>
                    </a:ext>
                  </a:extLst>
                </a:gridCol>
                <a:gridCol w="1752600">
                  <a:extLst>
                    <a:ext uri="{9D8B030D-6E8A-4147-A177-3AD203B41FA5}">
                      <a16:colId xmlns:a16="http://schemas.microsoft.com/office/drawing/2014/main" val="2802642365"/>
                    </a:ext>
                  </a:extLst>
                </a:gridCol>
                <a:gridCol w="1752600">
                  <a:extLst>
                    <a:ext uri="{9D8B030D-6E8A-4147-A177-3AD203B41FA5}">
                      <a16:colId xmlns:a16="http://schemas.microsoft.com/office/drawing/2014/main" val="2124919679"/>
                    </a:ext>
                  </a:extLst>
                </a:gridCol>
                <a:gridCol w="1752600">
                  <a:extLst>
                    <a:ext uri="{9D8B030D-6E8A-4147-A177-3AD203B41FA5}">
                      <a16:colId xmlns:a16="http://schemas.microsoft.com/office/drawing/2014/main" val="2834128904"/>
                    </a:ext>
                  </a:extLst>
                </a:gridCol>
                <a:gridCol w="1752600">
                  <a:extLst>
                    <a:ext uri="{9D8B030D-6E8A-4147-A177-3AD203B41FA5}">
                      <a16:colId xmlns:a16="http://schemas.microsoft.com/office/drawing/2014/main" val="975446209"/>
                    </a:ext>
                  </a:extLst>
                </a:gridCol>
                <a:gridCol w="1752600">
                  <a:extLst>
                    <a:ext uri="{9D8B030D-6E8A-4147-A177-3AD203B41FA5}">
                      <a16:colId xmlns:a16="http://schemas.microsoft.com/office/drawing/2014/main" val="4159402234"/>
                    </a:ext>
                  </a:extLst>
                </a:gridCol>
              </a:tblGrid>
              <a:tr h="370840">
                <a:tc>
                  <a:txBody>
                    <a:bodyPr/>
                    <a:lstStyle/>
                    <a:p>
                      <a:r>
                        <a:rPr lang="en-US" dirty="0"/>
                        <a:t>Counter-measures</a:t>
                      </a:r>
                    </a:p>
                  </a:txBody>
                  <a:tcPr/>
                </a:tc>
                <a:tc>
                  <a:txBody>
                    <a:bodyPr/>
                    <a:lstStyle/>
                    <a:p>
                      <a:r>
                        <a:rPr lang="en-US" dirty="0"/>
                        <a:t>Importance</a:t>
                      </a:r>
                    </a:p>
                  </a:txBody>
                  <a:tcPr/>
                </a:tc>
                <a:tc>
                  <a:txBody>
                    <a:bodyPr/>
                    <a:lstStyle/>
                    <a:p>
                      <a:r>
                        <a:rPr lang="en-US" dirty="0"/>
                        <a:t>Resources</a:t>
                      </a:r>
                    </a:p>
                  </a:txBody>
                  <a:tcPr/>
                </a:tc>
                <a:tc>
                  <a:txBody>
                    <a:bodyPr/>
                    <a:lstStyle/>
                    <a:p>
                      <a:r>
                        <a:rPr lang="en-US" dirty="0"/>
                        <a:t>Buy-In</a:t>
                      </a:r>
                    </a:p>
                  </a:txBody>
                  <a:tcPr/>
                </a:tc>
                <a:tc>
                  <a:txBody>
                    <a:bodyPr/>
                    <a:lstStyle/>
                    <a:p>
                      <a:r>
                        <a:rPr lang="en-US" dirty="0"/>
                        <a:t>Urgency</a:t>
                      </a:r>
                    </a:p>
                  </a:txBody>
                  <a:tcPr/>
                </a:tc>
                <a:tc>
                  <a:txBody>
                    <a:bodyPr/>
                    <a:lstStyle/>
                    <a:p>
                      <a:r>
                        <a:rPr lang="en-US" dirty="0"/>
                        <a:t>Scope of Control</a:t>
                      </a:r>
                    </a:p>
                  </a:txBody>
                  <a:tcPr/>
                </a:tc>
                <a:extLst>
                  <a:ext uri="{0D108BD9-81ED-4DB2-BD59-A6C34878D82A}">
                    <a16:rowId xmlns:a16="http://schemas.microsoft.com/office/drawing/2014/main" val="3479191733"/>
                  </a:ext>
                </a:extLst>
              </a:tr>
              <a:tr h="370840">
                <a:tc>
                  <a:txBody>
                    <a:bodyPr/>
                    <a:lstStyle/>
                    <a:p>
                      <a:r>
                        <a:rPr lang="en-US" dirty="0"/>
                        <a:t>1.</a:t>
                      </a:r>
                    </a:p>
                    <a:p>
                      <a:endParaRPr lang="en-US" dirty="0"/>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81534384"/>
                  </a:ext>
                </a:extLst>
              </a:tr>
              <a:tr h="370840">
                <a:tc>
                  <a:txBody>
                    <a:bodyPr/>
                    <a:lstStyle/>
                    <a:p>
                      <a:r>
                        <a:rPr lang="en-US" dirty="0"/>
                        <a:t>2.</a:t>
                      </a:r>
                    </a:p>
                    <a:p>
                      <a:endParaRPr lang="en-US" dirty="0"/>
                    </a:p>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58532414"/>
                  </a:ext>
                </a:extLst>
              </a:tr>
              <a:tr h="370840">
                <a:tc>
                  <a:txBody>
                    <a:bodyPr/>
                    <a:lstStyle/>
                    <a:p>
                      <a:r>
                        <a:rPr lang="en-US" dirty="0"/>
                        <a:t>3.</a:t>
                      </a:r>
                    </a:p>
                    <a:p>
                      <a:endParaRPr lang="en-US" dirty="0"/>
                    </a:p>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98373646"/>
                  </a:ext>
                </a:extLst>
              </a:tr>
              <a:tr h="370840">
                <a:tc>
                  <a:txBody>
                    <a:bodyPr/>
                    <a:lstStyle/>
                    <a:p>
                      <a:r>
                        <a:rPr lang="en-US" dirty="0"/>
                        <a:t>4.</a:t>
                      </a:r>
                    </a:p>
                    <a:p>
                      <a:endParaRPr lang="en-US" dirty="0"/>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95614268"/>
                  </a:ext>
                </a:extLst>
              </a:tr>
            </a:tbl>
          </a:graphicData>
        </a:graphic>
      </p:graphicFrame>
      <p:sp>
        <p:nvSpPr>
          <p:cNvPr id="3" name="TextBox 2">
            <a:extLst>
              <a:ext uri="{FF2B5EF4-FFF2-40B4-BE49-F238E27FC236}">
                <a16:creationId xmlns:a16="http://schemas.microsoft.com/office/drawing/2014/main" id="{994584FC-9B5A-45F1-A8CA-B8A24D427D26}"/>
              </a:ext>
            </a:extLst>
          </p:cNvPr>
          <p:cNvSpPr txBox="1"/>
          <p:nvPr/>
        </p:nvSpPr>
        <p:spPr>
          <a:xfrm>
            <a:off x="938463" y="6100011"/>
            <a:ext cx="3299429" cy="369332"/>
          </a:xfrm>
          <a:prstGeom prst="rect">
            <a:avLst/>
          </a:prstGeom>
          <a:noFill/>
        </p:spPr>
        <p:txBody>
          <a:bodyPr wrap="none" rtlCol="0">
            <a:spAutoFit/>
          </a:bodyPr>
          <a:lstStyle/>
          <a:p>
            <a:r>
              <a:rPr lang="en-US" dirty="0"/>
              <a:t>O = Yes, Triangle = Maybe, X = No</a:t>
            </a:r>
          </a:p>
        </p:txBody>
      </p:sp>
    </p:spTree>
    <p:extLst>
      <p:ext uri="{BB962C8B-B14F-4D97-AF65-F5344CB8AC3E}">
        <p14:creationId xmlns:p14="http://schemas.microsoft.com/office/powerpoint/2010/main" val="3036393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E9AB-AAF8-4861-B022-F8170F84AC65}"/>
              </a:ext>
            </a:extLst>
          </p:cNvPr>
          <p:cNvSpPr>
            <a:spLocks noGrp="1"/>
          </p:cNvSpPr>
          <p:nvPr>
            <p:ph type="title"/>
          </p:nvPr>
        </p:nvSpPr>
        <p:spPr/>
        <p:txBody>
          <a:bodyPr>
            <a:normAutofit fontScale="90000"/>
          </a:bodyPr>
          <a:lstStyle/>
          <a:p>
            <a:r>
              <a:rPr lang="en-US" dirty="0"/>
              <a:t>Create a Plan</a:t>
            </a:r>
          </a:p>
        </p:txBody>
      </p:sp>
      <p:sp>
        <p:nvSpPr>
          <p:cNvPr id="3" name="Content Placeholder 2">
            <a:extLst>
              <a:ext uri="{FF2B5EF4-FFF2-40B4-BE49-F238E27FC236}">
                <a16:creationId xmlns:a16="http://schemas.microsoft.com/office/drawing/2014/main" id="{D0F8E4C4-199B-49A4-94DE-107F7864AAD9}"/>
              </a:ext>
            </a:extLst>
          </p:cNvPr>
          <p:cNvSpPr>
            <a:spLocks noGrp="1"/>
          </p:cNvSpPr>
          <p:nvPr>
            <p:ph idx="1"/>
          </p:nvPr>
        </p:nvSpPr>
        <p:spPr/>
        <p:txBody>
          <a:bodyPr/>
          <a:lstStyle/>
          <a:p>
            <a:r>
              <a:rPr lang="en-US" dirty="0"/>
              <a:t>Create a plan to implement the countermeasures</a:t>
            </a:r>
          </a:p>
          <a:p>
            <a:r>
              <a:rPr lang="en-US" dirty="0"/>
              <a:t>What will you do?</a:t>
            </a:r>
          </a:p>
          <a:p>
            <a:r>
              <a:rPr lang="en-US" dirty="0"/>
              <a:t>When?</a:t>
            </a:r>
          </a:p>
          <a:p>
            <a:r>
              <a:rPr lang="en-US" dirty="0"/>
              <a:t>Who will do it?</a:t>
            </a:r>
          </a:p>
        </p:txBody>
      </p:sp>
    </p:spTree>
    <p:extLst>
      <p:ext uri="{BB962C8B-B14F-4D97-AF65-F5344CB8AC3E}">
        <p14:creationId xmlns:p14="http://schemas.microsoft.com/office/powerpoint/2010/main" val="263194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0FD2-F087-4F0F-BFFE-B371EE652B4C}"/>
              </a:ext>
            </a:extLst>
          </p:cNvPr>
          <p:cNvSpPr>
            <a:spLocks noGrp="1"/>
          </p:cNvSpPr>
          <p:nvPr>
            <p:ph type="title"/>
          </p:nvPr>
        </p:nvSpPr>
        <p:spPr/>
        <p:txBody>
          <a:bodyPr>
            <a:normAutofit fontScale="90000"/>
          </a:bodyPr>
          <a:lstStyle/>
          <a:p>
            <a:r>
              <a:rPr lang="en-US" dirty="0"/>
              <a:t>Value Added Work</a:t>
            </a:r>
          </a:p>
        </p:txBody>
      </p:sp>
      <p:sp>
        <p:nvSpPr>
          <p:cNvPr id="3" name="Content Placeholder 2">
            <a:extLst>
              <a:ext uri="{FF2B5EF4-FFF2-40B4-BE49-F238E27FC236}">
                <a16:creationId xmlns:a16="http://schemas.microsoft.com/office/drawing/2014/main" id="{3FAE580A-2F16-4C41-ADF2-B4764D8D5A98}"/>
              </a:ext>
            </a:extLst>
          </p:cNvPr>
          <p:cNvSpPr>
            <a:spLocks noGrp="1"/>
          </p:cNvSpPr>
          <p:nvPr>
            <p:ph idx="1"/>
          </p:nvPr>
        </p:nvSpPr>
        <p:spPr/>
        <p:txBody>
          <a:bodyPr>
            <a:normAutofit/>
          </a:bodyPr>
          <a:lstStyle/>
          <a:p>
            <a:r>
              <a:rPr lang="en-US" sz="3600" dirty="0"/>
              <a:t>When buying a car for you 15 years ago?</a:t>
            </a:r>
          </a:p>
          <a:p>
            <a:r>
              <a:rPr lang="en-US" sz="3600" dirty="0"/>
              <a:t>When buying a car for your son today?</a:t>
            </a:r>
          </a:p>
          <a:p>
            <a:r>
              <a:rPr lang="en-US" sz="3600" dirty="0"/>
              <a:t>For your daughter?</a:t>
            </a:r>
          </a:p>
          <a:p>
            <a:r>
              <a:rPr lang="en-US" sz="3600" dirty="0"/>
              <a:t>Mother?</a:t>
            </a:r>
          </a:p>
        </p:txBody>
      </p:sp>
    </p:spTree>
    <p:extLst>
      <p:ext uri="{BB962C8B-B14F-4D97-AF65-F5344CB8AC3E}">
        <p14:creationId xmlns:p14="http://schemas.microsoft.com/office/powerpoint/2010/main" val="40727006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32DC-52CD-400B-98B9-9D3147D0C981}"/>
              </a:ext>
            </a:extLst>
          </p:cNvPr>
          <p:cNvSpPr>
            <a:spLocks noGrp="1"/>
          </p:cNvSpPr>
          <p:nvPr>
            <p:ph type="title"/>
          </p:nvPr>
        </p:nvSpPr>
        <p:spPr>
          <a:xfrm>
            <a:off x="838200" y="365126"/>
            <a:ext cx="10515600" cy="1223042"/>
          </a:xfrm>
        </p:spPr>
        <p:txBody>
          <a:bodyPr>
            <a:normAutofit/>
          </a:bodyPr>
          <a:lstStyle/>
          <a:p>
            <a:r>
              <a:rPr lang="en-US" dirty="0"/>
              <a:t>Plan for Countermeasures</a:t>
            </a:r>
          </a:p>
        </p:txBody>
      </p:sp>
      <p:graphicFrame>
        <p:nvGraphicFramePr>
          <p:cNvPr id="4" name="Content Placeholder 3">
            <a:extLst>
              <a:ext uri="{FF2B5EF4-FFF2-40B4-BE49-F238E27FC236}">
                <a16:creationId xmlns:a16="http://schemas.microsoft.com/office/drawing/2014/main" id="{278B5813-AE5D-4AF7-8599-C9E48A0DC419}"/>
              </a:ext>
            </a:extLst>
          </p:cNvPr>
          <p:cNvGraphicFramePr>
            <a:graphicFrameLocks noGrp="1"/>
          </p:cNvGraphicFramePr>
          <p:nvPr>
            <p:ph idx="1"/>
            <p:extLst>
              <p:ext uri="{D42A27DB-BD31-4B8C-83A1-F6EECF244321}">
                <p14:modId xmlns:p14="http://schemas.microsoft.com/office/powerpoint/2010/main" val="1091389552"/>
              </p:ext>
            </p:extLst>
          </p:nvPr>
        </p:nvGraphicFramePr>
        <p:xfrm>
          <a:off x="838199" y="1708150"/>
          <a:ext cx="10278980" cy="4028440"/>
        </p:xfrm>
        <a:graphic>
          <a:graphicData uri="http://schemas.openxmlformats.org/drawingml/2006/table">
            <a:tbl>
              <a:tblPr firstRow="1" bandRow="1">
                <a:tableStyleId>{5940675A-B579-460E-94D1-54222C63F5DA}</a:tableStyleId>
              </a:tblPr>
              <a:tblGrid>
                <a:gridCol w="2569745">
                  <a:extLst>
                    <a:ext uri="{9D8B030D-6E8A-4147-A177-3AD203B41FA5}">
                      <a16:colId xmlns:a16="http://schemas.microsoft.com/office/drawing/2014/main" val="480911252"/>
                    </a:ext>
                  </a:extLst>
                </a:gridCol>
                <a:gridCol w="2569745">
                  <a:extLst>
                    <a:ext uri="{9D8B030D-6E8A-4147-A177-3AD203B41FA5}">
                      <a16:colId xmlns:a16="http://schemas.microsoft.com/office/drawing/2014/main" val="1843840884"/>
                    </a:ext>
                  </a:extLst>
                </a:gridCol>
                <a:gridCol w="2569745">
                  <a:extLst>
                    <a:ext uri="{9D8B030D-6E8A-4147-A177-3AD203B41FA5}">
                      <a16:colId xmlns:a16="http://schemas.microsoft.com/office/drawing/2014/main" val="2097097213"/>
                    </a:ext>
                  </a:extLst>
                </a:gridCol>
                <a:gridCol w="2569745">
                  <a:extLst>
                    <a:ext uri="{9D8B030D-6E8A-4147-A177-3AD203B41FA5}">
                      <a16:colId xmlns:a16="http://schemas.microsoft.com/office/drawing/2014/main" val="796485212"/>
                    </a:ext>
                  </a:extLst>
                </a:gridCol>
              </a:tblGrid>
              <a:tr h="370840">
                <a:tc>
                  <a:txBody>
                    <a:bodyPr/>
                    <a:lstStyle/>
                    <a:p>
                      <a:r>
                        <a:rPr lang="en-US" dirty="0"/>
                        <a:t>What needs to be done?</a:t>
                      </a:r>
                    </a:p>
                  </a:txBody>
                  <a:tcPr/>
                </a:tc>
                <a:tc>
                  <a:txBody>
                    <a:bodyPr/>
                    <a:lstStyle/>
                    <a:p>
                      <a:r>
                        <a:rPr lang="en-US" dirty="0"/>
                        <a:t>When will you do it?</a:t>
                      </a:r>
                    </a:p>
                  </a:txBody>
                  <a:tcPr/>
                </a:tc>
                <a:tc>
                  <a:txBody>
                    <a:bodyPr/>
                    <a:lstStyle/>
                    <a:p>
                      <a:r>
                        <a:rPr lang="en-US" dirty="0"/>
                        <a:t>Where will it be done?</a:t>
                      </a:r>
                    </a:p>
                  </a:txBody>
                  <a:tcPr/>
                </a:tc>
                <a:tc>
                  <a:txBody>
                    <a:bodyPr/>
                    <a:lstStyle/>
                    <a:p>
                      <a:r>
                        <a:rPr lang="en-US" dirty="0"/>
                        <a:t>Who will do it?</a:t>
                      </a:r>
                    </a:p>
                  </a:txBody>
                  <a:tcPr/>
                </a:tc>
                <a:extLst>
                  <a:ext uri="{0D108BD9-81ED-4DB2-BD59-A6C34878D82A}">
                    <a16:rowId xmlns:a16="http://schemas.microsoft.com/office/drawing/2014/main" val="753493426"/>
                  </a:ext>
                </a:extLst>
              </a:tr>
              <a:tr h="370840">
                <a:tc>
                  <a:txBody>
                    <a:bodyPr/>
                    <a:lstStyle/>
                    <a:p>
                      <a:endParaRPr lang="en-US" dirty="0"/>
                    </a:p>
                    <a:p>
                      <a:endParaRPr lang="en-US" dirty="0"/>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56853899"/>
                  </a:ext>
                </a:extLst>
              </a:tr>
              <a:tr h="370840">
                <a:tc>
                  <a:txBody>
                    <a:bodyPr/>
                    <a:lstStyle/>
                    <a:p>
                      <a:endParaRPr lang="en-US" dirty="0"/>
                    </a:p>
                    <a:p>
                      <a:endParaRPr lang="en-US" dirty="0"/>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84029942"/>
                  </a:ext>
                </a:extLst>
              </a:tr>
              <a:tr h="370840">
                <a:tc>
                  <a:txBody>
                    <a:bodyPr/>
                    <a:lstStyle/>
                    <a:p>
                      <a:endParaRPr lang="en-US" dirty="0"/>
                    </a:p>
                    <a:p>
                      <a:endParaRPr lang="en-US" dirty="0"/>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5353649"/>
                  </a:ext>
                </a:extLst>
              </a:tr>
              <a:tr h="370840">
                <a:tc>
                  <a:txBody>
                    <a:bodyPr/>
                    <a:lstStyle/>
                    <a:p>
                      <a:endParaRPr lang="en-US" dirty="0"/>
                    </a:p>
                    <a:p>
                      <a:endParaRPr lang="en-US" dirty="0"/>
                    </a:p>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78948640"/>
                  </a:ext>
                </a:extLst>
              </a:tr>
            </a:tbl>
          </a:graphicData>
        </a:graphic>
      </p:graphicFrame>
    </p:spTree>
    <p:extLst>
      <p:ext uri="{BB962C8B-B14F-4D97-AF65-F5344CB8AC3E}">
        <p14:creationId xmlns:p14="http://schemas.microsoft.com/office/powerpoint/2010/main" val="39803515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6C23-F84C-4FC0-AC1C-6130CFE4744C}"/>
              </a:ext>
            </a:extLst>
          </p:cNvPr>
          <p:cNvSpPr>
            <a:spLocks noGrp="1"/>
          </p:cNvSpPr>
          <p:nvPr>
            <p:ph type="title"/>
          </p:nvPr>
        </p:nvSpPr>
        <p:spPr/>
        <p:txBody>
          <a:bodyPr>
            <a:normAutofit fontScale="90000"/>
          </a:bodyPr>
          <a:lstStyle/>
          <a:p>
            <a:r>
              <a:rPr lang="en-US" dirty="0"/>
              <a:t>Measure the Results</a:t>
            </a:r>
          </a:p>
        </p:txBody>
      </p:sp>
      <p:sp>
        <p:nvSpPr>
          <p:cNvPr id="3" name="Content Placeholder 2">
            <a:extLst>
              <a:ext uri="{FF2B5EF4-FFF2-40B4-BE49-F238E27FC236}">
                <a16:creationId xmlns:a16="http://schemas.microsoft.com/office/drawing/2014/main" id="{DF4CA3AB-A3F1-426D-ABBD-BCF88A2B816B}"/>
              </a:ext>
            </a:extLst>
          </p:cNvPr>
          <p:cNvSpPr>
            <a:spLocks noGrp="1"/>
          </p:cNvSpPr>
          <p:nvPr>
            <p:ph idx="1"/>
          </p:nvPr>
        </p:nvSpPr>
        <p:spPr/>
        <p:txBody>
          <a:bodyPr/>
          <a:lstStyle/>
          <a:p>
            <a:r>
              <a:rPr lang="en-US" dirty="0"/>
              <a:t>Was there a cost improvement?</a:t>
            </a:r>
          </a:p>
          <a:p>
            <a:r>
              <a:rPr lang="en-US" dirty="0"/>
              <a:t>A quality improvement?</a:t>
            </a:r>
          </a:p>
          <a:p>
            <a:r>
              <a:rPr lang="en-US" dirty="0"/>
              <a:t>Did you improve safety?</a:t>
            </a:r>
          </a:p>
          <a:p>
            <a:r>
              <a:rPr lang="en-US" dirty="0"/>
              <a:t>Did productivity improve?</a:t>
            </a:r>
          </a:p>
          <a:p>
            <a:r>
              <a:rPr lang="en-US" dirty="0"/>
              <a:t>Was there elimination of Waste?</a:t>
            </a:r>
          </a:p>
          <a:p>
            <a:r>
              <a:rPr lang="en-US" dirty="0"/>
              <a:t>Were there cost savings?</a:t>
            </a:r>
          </a:p>
        </p:txBody>
      </p:sp>
      <p:graphicFrame>
        <p:nvGraphicFramePr>
          <p:cNvPr id="6" name="Chart 5">
            <a:extLst>
              <a:ext uri="{FF2B5EF4-FFF2-40B4-BE49-F238E27FC236}">
                <a16:creationId xmlns:a16="http://schemas.microsoft.com/office/drawing/2014/main" id="{1A3694FB-3196-47E5-86A3-162C8D6A2942}"/>
              </a:ext>
            </a:extLst>
          </p:cNvPr>
          <p:cNvGraphicFramePr/>
          <p:nvPr>
            <p:extLst>
              <p:ext uri="{D42A27DB-BD31-4B8C-83A1-F6EECF244321}">
                <p14:modId xmlns:p14="http://schemas.microsoft.com/office/powerpoint/2010/main" val="100381705"/>
              </p:ext>
            </p:extLst>
          </p:nvPr>
        </p:nvGraphicFramePr>
        <p:xfrm>
          <a:off x="8192168" y="1371599"/>
          <a:ext cx="2299369" cy="23965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AC46CAF-3919-49A7-87C5-D5C190E6A2BC}"/>
              </a:ext>
            </a:extLst>
          </p:cNvPr>
          <p:cNvGraphicFramePr/>
          <p:nvPr>
            <p:extLst>
              <p:ext uri="{D42A27DB-BD31-4B8C-83A1-F6EECF244321}">
                <p14:modId xmlns:p14="http://schemas.microsoft.com/office/powerpoint/2010/main" val="4259844116"/>
              </p:ext>
            </p:extLst>
          </p:nvPr>
        </p:nvGraphicFramePr>
        <p:xfrm>
          <a:off x="6748379" y="3768112"/>
          <a:ext cx="4296611" cy="24905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029768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A0DF-07AA-4526-86DC-2A06425DBC04}"/>
              </a:ext>
            </a:extLst>
          </p:cNvPr>
          <p:cNvSpPr>
            <a:spLocks noGrp="1"/>
          </p:cNvSpPr>
          <p:nvPr>
            <p:ph type="title"/>
          </p:nvPr>
        </p:nvSpPr>
        <p:spPr/>
        <p:txBody>
          <a:bodyPr>
            <a:normAutofit fontScale="90000"/>
          </a:bodyPr>
          <a:lstStyle/>
          <a:p>
            <a:r>
              <a:rPr lang="en-US" dirty="0"/>
              <a:t>Display the Results of Your Investigation</a:t>
            </a:r>
          </a:p>
        </p:txBody>
      </p:sp>
      <p:sp>
        <p:nvSpPr>
          <p:cNvPr id="3" name="Content Placeholder 2">
            <a:extLst>
              <a:ext uri="{FF2B5EF4-FFF2-40B4-BE49-F238E27FC236}">
                <a16:creationId xmlns:a16="http://schemas.microsoft.com/office/drawing/2014/main" id="{67BCB83D-9E2E-402F-975B-E59E3EBF4F89}"/>
              </a:ext>
            </a:extLst>
          </p:cNvPr>
          <p:cNvSpPr>
            <a:spLocks noGrp="1"/>
          </p:cNvSpPr>
          <p:nvPr>
            <p:ph idx="1"/>
          </p:nvPr>
        </p:nvSpPr>
        <p:spPr/>
        <p:txBody>
          <a:bodyPr>
            <a:normAutofit/>
          </a:bodyPr>
          <a:lstStyle/>
          <a:p>
            <a:pPr marL="0" indent="0">
              <a:buNone/>
            </a:pPr>
            <a:r>
              <a:rPr lang="en-US" sz="3600" dirty="0"/>
              <a:t>Describe in your own words or illustrate with charts and graphs what you found during the investigation.</a:t>
            </a:r>
          </a:p>
          <a:p>
            <a:pPr marL="0" indent="0">
              <a:buNone/>
            </a:pPr>
            <a:endParaRPr lang="en-US" sz="3600" dirty="0"/>
          </a:p>
          <a:p>
            <a:pPr marL="0" indent="0">
              <a:buNone/>
            </a:pPr>
            <a:r>
              <a:rPr lang="en-US" sz="3600" dirty="0"/>
              <a:t>Speak with facts.</a:t>
            </a:r>
          </a:p>
        </p:txBody>
      </p:sp>
    </p:spTree>
    <p:extLst>
      <p:ext uri="{BB962C8B-B14F-4D97-AF65-F5344CB8AC3E}">
        <p14:creationId xmlns:p14="http://schemas.microsoft.com/office/powerpoint/2010/main" val="23943355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BD0325-3A74-485C-9009-CDD604646B50}"/>
              </a:ext>
            </a:extLst>
          </p:cNvPr>
          <p:cNvSpPr>
            <a:spLocks noGrp="1"/>
          </p:cNvSpPr>
          <p:nvPr>
            <p:ph type="title"/>
          </p:nvPr>
        </p:nvSpPr>
        <p:spPr/>
        <p:txBody>
          <a:bodyPr/>
          <a:lstStyle/>
          <a:p>
            <a:r>
              <a:rPr lang="en-US" dirty="0"/>
              <a:t>Step 6 – Sustain the Good Results</a:t>
            </a:r>
          </a:p>
        </p:txBody>
      </p:sp>
      <p:sp>
        <p:nvSpPr>
          <p:cNvPr id="5" name="Text Placeholder 4">
            <a:extLst>
              <a:ext uri="{FF2B5EF4-FFF2-40B4-BE49-F238E27FC236}">
                <a16:creationId xmlns:a16="http://schemas.microsoft.com/office/drawing/2014/main" id="{A1FF4FBC-3503-43E7-9974-1CF983E2FD2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197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2C02E0-0EF2-4DA1-843E-50B6FFDD26C4}"/>
              </a:ext>
            </a:extLst>
          </p:cNvPr>
          <p:cNvSpPr>
            <a:spLocks noGrp="1"/>
          </p:cNvSpPr>
          <p:nvPr>
            <p:ph type="title"/>
          </p:nvPr>
        </p:nvSpPr>
        <p:spPr/>
        <p:txBody>
          <a:bodyPr>
            <a:normAutofit fontScale="90000"/>
          </a:bodyPr>
          <a:lstStyle/>
          <a:p>
            <a:r>
              <a:rPr lang="en-US" dirty="0"/>
              <a:t>Sustain or Maintain the Good Results</a:t>
            </a:r>
          </a:p>
        </p:txBody>
      </p:sp>
      <p:sp>
        <p:nvSpPr>
          <p:cNvPr id="6" name="Content Placeholder 5">
            <a:extLst>
              <a:ext uri="{FF2B5EF4-FFF2-40B4-BE49-F238E27FC236}">
                <a16:creationId xmlns:a16="http://schemas.microsoft.com/office/drawing/2014/main" id="{321704E7-8CE9-484B-BBCB-26E6EB2417EA}"/>
              </a:ext>
            </a:extLst>
          </p:cNvPr>
          <p:cNvSpPr>
            <a:spLocks noGrp="1"/>
          </p:cNvSpPr>
          <p:nvPr>
            <p:ph idx="1"/>
          </p:nvPr>
        </p:nvSpPr>
        <p:spPr/>
        <p:txBody>
          <a:bodyPr/>
          <a:lstStyle/>
          <a:p>
            <a:r>
              <a:rPr lang="en-US" dirty="0"/>
              <a:t>How will you keep the cause of the problem from reoccurring?</a:t>
            </a:r>
          </a:p>
          <a:p>
            <a:r>
              <a:rPr lang="en-US" dirty="0"/>
              <a:t>Is there a plan to manage the system?</a:t>
            </a:r>
          </a:p>
          <a:p>
            <a:r>
              <a:rPr lang="en-US" dirty="0"/>
              <a:t>Who will do the checking and what will they check?</a:t>
            </a:r>
          </a:p>
          <a:p>
            <a:r>
              <a:rPr lang="en-US" dirty="0"/>
              <a:t>How often?</a:t>
            </a:r>
          </a:p>
        </p:txBody>
      </p:sp>
    </p:spTree>
    <p:extLst>
      <p:ext uri="{BB962C8B-B14F-4D97-AF65-F5344CB8AC3E}">
        <p14:creationId xmlns:p14="http://schemas.microsoft.com/office/powerpoint/2010/main" val="1311851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993D-1707-4336-B468-CB2DBA6F6872}"/>
              </a:ext>
            </a:extLst>
          </p:cNvPr>
          <p:cNvSpPr>
            <a:spLocks noGrp="1"/>
          </p:cNvSpPr>
          <p:nvPr>
            <p:ph type="title"/>
          </p:nvPr>
        </p:nvSpPr>
        <p:spPr/>
        <p:txBody>
          <a:bodyPr>
            <a:normAutofit fontScale="90000"/>
          </a:bodyPr>
          <a:lstStyle/>
          <a:p>
            <a:r>
              <a:rPr lang="en-US" dirty="0"/>
              <a:t>P-D-C-A</a:t>
            </a:r>
          </a:p>
        </p:txBody>
      </p:sp>
      <p:pic>
        <p:nvPicPr>
          <p:cNvPr id="5" name="Picture 4">
            <a:extLst>
              <a:ext uri="{FF2B5EF4-FFF2-40B4-BE49-F238E27FC236}">
                <a16:creationId xmlns:a16="http://schemas.microsoft.com/office/drawing/2014/main" id="{0911DB7F-E15D-4ACB-A98E-C2F8A754D716}"/>
              </a:ext>
            </a:extLst>
          </p:cNvPr>
          <p:cNvPicPr>
            <a:picLocks noChangeAspect="1"/>
          </p:cNvPicPr>
          <p:nvPr/>
        </p:nvPicPr>
        <p:blipFill>
          <a:blip r:embed="rId2"/>
          <a:stretch>
            <a:fillRect/>
          </a:stretch>
        </p:blipFill>
        <p:spPr>
          <a:xfrm>
            <a:off x="3114807" y="846198"/>
            <a:ext cx="5656214" cy="5646676"/>
          </a:xfrm>
          <a:prstGeom prst="rect">
            <a:avLst/>
          </a:prstGeom>
        </p:spPr>
      </p:pic>
    </p:spTree>
    <p:extLst>
      <p:ext uri="{BB962C8B-B14F-4D97-AF65-F5344CB8AC3E}">
        <p14:creationId xmlns:p14="http://schemas.microsoft.com/office/powerpoint/2010/main" val="16896252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8D72-EEBA-4D29-B40E-C51E40DBC6D2}"/>
              </a:ext>
            </a:extLst>
          </p:cNvPr>
          <p:cNvSpPr>
            <a:spLocks noGrp="1"/>
          </p:cNvSpPr>
          <p:nvPr>
            <p:ph type="title"/>
          </p:nvPr>
        </p:nvSpPr>
        <p:spPr/>
        <p:txBody>
          <a:bodyPr>
            <a:normAutofit fontScale="90000"/>
          </a:bodyPr>
          <a:lstStyle/>
          <a:p>
            <a:r>
              <a:rPr lang="en-US" dirty="0"/>
              <a:t>Present</a:t>
            </a:r>
          </a:p>
        </p:txBody>
      </p:sp>
      <p:sp>
        <p:nvSpPr>
          <p:cNvPr id="3" name="Content Placeholder 2">
            <a:extLst>
              <a:ext uri="{FF2B5EF4-FFF2-40B4-BE49-F238E27FC236}">
                <a16:creationId xmlns:a16="http://schemas.microsoft.com/office/drawing/2014/main" id="{7D0B45B4-59A6-44C2-A07A-CBCD327D3484}"/>
              </a:ext>
            </a:extLst>
          </p:cNvPr>
          <p:cNvSpPr>
            <a:spLocks noGrp="1"/>
          </p:cNvSpPr>
          <p:nvPr>
            <p:ph idx="1"/>
          </p:nvPr>
        </p:nvSpPr>
        <p:spPr/>
        <p:txBody>
          <a:bodyPr/>
          <a:lstStyle/>
          <a:p>
            <a:r>
              <a:rPr lang="en-US" dirty="0"/>
              <a:t>Team Presentation</a:t>
            </a:r>
          </a:p>
          <a:p>
            <a:pPr lvl="1"/>
            <a:r>
              <a:rPr lang="en-US" dirty="0"/>
              <a:t>How to get your points across</a:t>
            </a:r>
          </a:p>
          <a:p>
            <a:pPr lvl="1"/>
            <a:r>
              <a:rPr lang="en-US" dirty="0"/>
              <a:t>What is the “story”?</a:t>
            </a:r>
          </a:p>
          <a:p>
            <a:pPr lvl="1"/>
            <a:r>
              <a:rPr lang="en-US" dirty="0"/>
              <a:t>Speak with facts</a:t>
            </a:r>
          </a:p>
          <a:p>
            <a:r>
              <a:rPr lang="en-US" dirty="0"/>
              <a:t>Everyone participate</a:t>
            </a:r>
          </a:p>
          <a:p>
            <a:r>
              <a:rPr lang="en-US" dirty="0"/>
              <a:t>15 minutes to present</a:t>
            </a:r>
          </a:p>
          <a:p>
            <a:r>
              <a:rPr lang="en-US" dirty="0"/>
              <a:t>10 minutes Q&amp;A</a:t>
            </a:r>
          </a:p>
        </p:txBody>
      </p:sp>
    </p:spTree>
    <p:extLst>
      <p:ext uri="{BB962C8B-B14F-4D97-AF65-F5344CB8AC3E}">
        <p14:creationId xmlns:p14="http://schemas.microsoft.com/office/powerpoint/2010/main" val="24146365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38E7-0588-405E-ACD1-B9901B2931A2}"/>
              </a:ext>
            </a:extLst>
          </p:cNvPr>
          <p:cNvSpPr>
            <a:spLocks noGrp="1"/>
          </p:cNvSpPr>
          <p:nvPr>
            <p:ph type="title"/>
          </p:nvPr>
        </p:nvSpPr>
        <p:spPr/>
        <p:txBody>
          <a:bodyPr>
            <a:normAutofit fontScale="90000"/>
          </a:bodyPr>
          <a:lstStyle/>
          <a:p>
            <a:r>
              <a:rPr lang="en-US" dirty="0"/>
              <a:t>Prepare Presentation Steps 1-6</a:t>
            </a:r>
          </a:p>
        </p:txBody>
      </p:sp>
      <p:sp>
        <p:nvSpPr>
          <p:cNvPr id="3" name="Content Placeholder 2">
            <a:extLst>
              <a:ext uri="{FF2B5EF4-FFF2-40B4-BE49-F238E27FC236}">
                <a16:creationId xmlns:a16="http://schemas.microsoft.com/office/drawing/2014/main" id="{5F93B40D-C998-4ACD-9D5D-3772AAF27CA2}"/>
              </a:ext>
            </a:extLst>
          </p:cNvPr>
          <p:cNvSpPr>
            <a:spLocks noGrp="1"/>
          </p:cNvSpPr>
          <p:nvPr>
            <p:ph idx="1"/>
          </p:nvPr>
        </p:nvSpPr>
        <p:spPr/>
        <p:txBody>
          <a:bodyPr>
            <a:normAutofit/>
          </a:bodyPr>
          <a:lstStyle/>
          <a:p>
            <a:pPr marL="0" indent="0">
              <a:buNone/>
            </a:pPr>
            <a:r>
              <a:rPr lang="en-US" sz="4400" dirty="0"/>
              <a:t>Although you will be presenting all six steps of the Problem Solving, the focus of this presentation is on steps 4-6.</a:t>
            </a:r>
          </a:p>
        </p:txBody>
      </p:sp>
    </p:spTree>
    <p:extLst>
      <p:ext uri="{BB962C8B-B14F-4D97-AF65-F5344CB8AC3E}">
        <p14:creationId xmlns:p14="http://schemas.microsoft.com/office/powerpoint/2010/main" val="25587463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B74D7B-B1F9-4986-9636-4853937D5879}"/>
              </a:ext>
            </a:extLst>
          </p:cNvPr>
          <p:cNvSpPr>
            <a:spLocks noGrp="1"/>
          </p:cNvSpPr>
          <p:nvPr>
            <p:ph type="title"/>
          </p:nvPr>
        </p:nvSpPr>
        <p:spPr/>
        <p:txBody>
          <a:bodyPr/>
          <a:lstStyle/>
          <a:p>
            <a:r>
              <a:rPr lang="en-US" dirty="0"/>
              <a:t>Problem Solving Workshop Three</a:t>
            </a:r>
          </a:p>
        </p:txBody>
      </p:sp>
      <p:sp>
        <p:nvSpPr>
          <p:cNvPr id="5" name="Text Placeholder 4">
            <a:extLst>
              <a:ext uri="{FF2B5EF4-FFF2-40B4-BE49-F238E27FC236}">
                <a16:creationId xmlns:a16="http://schemas.microsoft.com/office/drawing/2014/main" id="{46F89F36-2066-441B-AB9D-09527B6F10E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67687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38E7-0588-405E-ACD1-B9901B2931A2}"/>
              </a:ext>
            </a:extLst>
          </p:cNvPr>
          <p:cNvSpPr>
            <a:spLocks noGrp="1"/>
          </p:cNvSpPr>
          <p:nvPr>
            <p:ph type="title"/>
          </p:nvPr>
        </p:nvSpPr>
        <p:spPr/>
        <p:txBody>
          <a:bodyPr>
            <a:normAutofit fontScale="90000"/>
          </a:bodyPr>
          <a:lstStyle/>
          <a:p>
            <a:r>
              <a:rPr lang="en-US" dirty="0"/>
              <a:t>Prepare Presentation Steps 1-6</a:t>
            </a:r>
          </a:p>
        </p:txBody>
      </p:sp>
      <p:sp>
        <p:nvSpPr>
          <p:cNvPr id="3" name="Content Placeholder 2">
            <a:extLst>
              <a:ext uri="{FF2B5EF4-FFF2-40B4-BE49-F238E27FC236}">
                <a16:creationId xmlns:a16="http://schemas.microsoft.com/office/drawing/2014/main" id="{5F93B40D-C998-4ACD-9D5D-3772AAF27CA2}"/>
              </a:ext>
            </a:extLst>
          </p:cNvPr>
          <p:cNvSpPr>
            <a:spLocks noGrp="1"/>
          </p:cNvSpPr>
          <p:nvPr>
            <p:ph idx="1"/>
          </p:nvPr>
        </p:nvSpPr>
        <p:spPr/>
        <p:txBody>
          <a:bodyPr>
            <a:normAutofit/>
          </a:bodyPr>
          <a:lstStyle/>
          <a:p>
            <a:pPr marL="0" indent="0">
              <a:buNone/>
            </a:pPr>
            <a:r>
              <a:rPr lang="en-US" sz="4400" dirty="0"/>
              <a:t>Although you will be presenting all six steps of the Problem Solving, the focus of this presentation is on steps 4-6.</a:t>
            </a:r>
          </a:p>
        </p:txBody>
      </p:sp>
    </p:spTree>
    <p:extLst>
      <p:ext uri="{BB962C8B-B14F-4D97-AF65-F5344CB8AC3E}">
        <p14:creationId xmlns:p14="http://schemas.microsoft.com/office/powerpoint/2010/main" val="4293168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ED1E-1C3D-4193-B39E-E42B0A28648A}"/>
              </a:ext>
            </a:extLst>
          </p:cNvPr>
          <p:cNvSpPr>
            <a:spLocks noGrp="1"/>
          </p:cNvSpPr>
          <p:nvPr>
            <p:ph type="title"/>
          </p:nvPr>
        </p:nvSpPr>
        <p:spPr/>
        <p:txBody>
          <a:bodyPr>
            <a:normAutofit fontScale="90000"/>
          </a:bodyPr>
          <a:lstStyle/>
          <a:p>
            <a:r>
              <a:rPr lang="en-US" dirty="0"/>
              <a:t>Three Types of Work</a:t>
            </a:r>
          </a:p>
        </p:txBody>
      </p:sp>
      <p:graphicFrame>
        <p:nvGraphicFramePr>
          <p:cNvPr id="10" name="Content Placeholder 9">
            <a:extLst>
              <a:ext uri="{FF2B5EF4-FFF2-40B4-BE49-F238E27FC236}">
                <a16:creationId xmlns:a16="http://schemas.microsoft.com/office/drawing/2014/main" id="{203C6F30-A62E-4991-AA87-38D8CF358C69}"/>
              </a:ext>
            </a:extLst>
          </p:cNvPr>
          <p:cNvGraphicFramePr>
            <a:graphicFrameLocks noGrp="1"/>
          </p:cNvGraphicFramePr>
          <p:nvPr>
            <p:ph idx="1"/>
            <p:extLst>
              <p:ext uri="{D42A27DB-BD31-4B8C-83A1-F6EECF244321}">
                <p14:modId xmlns:p14="http://schemas.microsoft.com/office/powerpoint/2010/main" val="2730887022"/>
              </p:ext>
            </p:extLst>
          </p:nvPr>
        </p:nvGraphicFramePr>
        <p:xfrm>
          <a:off x="3220452" y="1282031"/>
          <a:ext cx="5069305" cy="4906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41161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8D72-EEBA-4D29-B40E-C51E40DBC6D2}"/>
              </a:ext>
            </a:extLst>
          </p:cNvPr>
          <p:cNvSpPr>
            <a:spLocks noGrp="1"/>
          </p:cNvSpPr>
          <p:nvPr>
            <p:ph type="title"/>
          </p:nvPr>
        </p:nvSpPr>
        <p:spPr/>
        <p:txBody>
          <a:bodyPr>
            <a:normAutofit fontScale="90000"/>
          </a:bodyPr>
          <a:lstStyle/>
          <a:p>
            <a:r>
              <a:rPr lang="en-US" dirty="0"/>
              <a:t>Present</a:t>
            </a:r>
          </a:p>
        </p:txBody>
      </p:sp>
      <p:sp>
        <p:nvSpPr>
          <p:cNvPr id="3" name="Content Placeholder 2">
            <a:extLst>
              <a:ext uri="{FF2B5EF4-FFF2-40B4-BE49-F238E27FC236}">
                <a16:creationId xmlns:a16="http://schemas.microsoft.com/office/drawing/2014/main" id="{7D0B45B4-59A6-44C2-A07A-CBCD327D3484}"/>
              </a:ext>
            </a:extLst>
          </p:cNvPr>
          <p:cNvSpPr>
            <a:spLocks noGrp="1"/>
          </p:cNvSpPr>
          <p:nvPr>
            <p:ph idx="1"/>
          </p:nvPr>
        </p:nvSpPr>
        <p:spPr/>
        <p:txBody>
          <a:bodyPr/>
          <a:lstStyle/>
          <a:p>
            <a:r>
              <a:rPr lang="en-US" dirty="0"/>
              <a:t>Team Presentation</a:t>
            </a:r>
          </a:p>
          <a:p>
            <a:r>
              <a:rPr lang="en-US" dirty="0"/>
              <a:t>Everyone participate</a:t>
            </a:r>
          </a:p>
          <a:p>
            <a:endParaRPr lang="en-US" dirty="0"/>
          </a:p>
          <a:p>
            <a:r>
              <a:rPr lang="en-US" dirty="0"/>
              <a:t>15 minutes to present</a:t>
            </a:r>
          </a:p>
          <a:p>
            <a:r>
              <a:rPr lang="en-US" dirty="0"/>
              <a:t>10 minutes Q&amp;A</a:t>
            </a:r>
          </a:p>
        </p:txBody>
      </p:sp>
    </p:spTree>
    <p:extLst>
      <p:ext uri="{BB962C8B-B14F-4D97-AF65-F5344CB8AC3E}">
        <p14:creationId xmlns:p14="http://schemas.microsoft.com/office/powerpoint/2010/main" val="23490550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2B36-C6CE-4D5D-9F42-6AC5494CDEED}"/>
              </a:ext>
            </a:extLst>
          </p:cNvPr>
          <p:cNvSpPr>
            <a:spLocks noGrp="1"/>
          </p:cNvSpPr>
          <p:nvPr>
            <p:ph type="title"/>
          </p:nvPr>
        </p:nvSpPr>
        <p:spPr/>
        <p:txBody>
          <a:bodyPr>
            <a:normAutofit fontScale="90000"/>
          </a:bodyPr>
          <a:lstStyle/>
          <a:p>
            <a:r>
              <a:rPr lang="en-US" dirty="0"/>
              <a:t>CELEBRATE!!</a:t>
            </a:r>
          </a:p>
        </p:txBody>
      </p:sp>
      <p:pic>
        <p:nvPicPr>
          <p:cNvPr id="5" name="Picture 4">
            <a:extLst>
              <a:ext uri="{FF2B5EF4-FFF2-40B4-BE49-F238E27FC236}">
                <a16:creationId xmlns:a16="http://schemas.microsoft.com/office/drawing/2014/main" id="{2C544E59-BBF3-4A8C-820D-8C8C47BAFE74}"/>
              </a:ext>
            </a:extLst>
          </p:cNvPr>
          <p:cNvPicPr>
            <a:picLocks noChangeAspect="1"/>
          </p:cNvPicPr>
          <p:nvPr/>
        </p:nvPicPr>
        <p:blipFill>
          <a:blip r:embed="rId2"/>
          <a:stretch>
            <a:fillRect/>
          </a:stretch>
        </p:blipFill>
        <p:spPr>
          <a:xfrm>
            <a:off x="1766384" y="1374590"/>
            <a:ext cx="7678405" cy="5109629"/>
          </a:xfrm>
          <a:prstGeom prst="rect">
            <a:avLst/>
          </a:prstGeom>
        </p:spPr>
      </p:pic>
    </p:spTree>
    <p:extLst>
      <p:ext uri="{BB962C8B-B14F-4D97-AF65-F5344CB8AC3E}">
        <p14:creationId xmlns:p14="http://schemas.microsoft.com/office/powerpoint/2010/main" val="65337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0FA7-A3FB-4BF0-B068-D05A1BF40636}"/>
              </a:ext>
            </a:extLst>
          </p:cNvPr>
          <p:cNvSpPr>
            <a:spLocks noGrp="1"/>
          </p:cNvSpPr>
          <p:nvPr>
            <p:ph type="title"/>
          </p:nvPr>
        </p:nvSpPr>
        <p:spPr/>
        <p:txBody>
          <a:bodyPr>
            <a:normAutofit fontScale="90000"/>
          </a:bodyPr>
          <a:lstStyle/>
          <a:p>
            <a:r>
              <a:rPr lang="en-US" dirty="0"/>
              <a:t>Value Added Work</a:t>
            </a:r>
          </a:p>
        </p:txBody>
      </p:sp>
      <p:sp>
        <p:nvSpPr>
          <p:cNvPr id="3" name="Content Placeholder 2">
            <a:extLst>
              <a:ext uri="{FF2B5EF4-FFF2-40B4-BE49-F238E27FC236}">
                <a16:creationId xmlns:a16="http://schemas.microsoft.com/office/drawing/2014/main" id="{E2992690-36EE-49D0-9524-4D9217C36525}"/>
              </a:ext>
            </a:extLst>
          </p:cNvPr>
          <p:cNvSpPr>
            <a:spLocks noGrp="1"/>
          </p:cNvSpPr>
          <p:nvPr>
            <p:ph idx="1"/>
          </p:nvPr>
        </p:nvSpPr>
        <p:spPr>
          <a:xfrm>
            <a:off x="838200" y="1270100"/>
            <a:ext cx="10515600" cy="4906863"/>
          </a:xfrm>
        </p:spPr>
        <p:txBody>
          <a:bodyPr anchor="ctr">
            <a:normAutofit/>
          </a:bodyPr>
          <a:lstStyle/>
          <a:p>
            <a:r>
              <a:rPr lang="en-US" sz="4400" dirty="0"/>
              <a:t>Value added work is what the customer is willing to pay for.</a:t>
            </a:r>
          </a:p>
          <a:p>
            <a:r>
              <a:rPr lang="en-US" sz="4400" dirty="0"/>
              <a:t>Can you think of examples of Value added work in the stores?</a:t>
            </a:r>
          </a:p>
        </p:txBody>
      </p:sp>
    </p:spTree>
    <p:extLst>
      <p:ext uri="{BB962C8B-B14F-4D97-AF65-F5344CB8AC3E}">
        <p14:creationId xmlns:p14="http://schemas.microsoft.com/office/powerpoint/2010/main" val="402153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C077-03E8-4CAB-838C-EC5D7E77F8BD}"/>
              </a:ext>
            </a:extLst>
          </p:cNvPr>
          <p:cNvSpPr>
            <a:spLocks noGrp="1"/>
          </p:cNvSpPr>
          <p:nvPr>
            <p:ph type="title"/>
          </p:nvPr>
        </p:nvSpPr>
        <p:spPr/>
        <p:txBody>
          <a:bodyPr>
            <a:normAutofit fontScale="90000"/>
          </a:bodyPr>
          <a:lstStyle/>
          <a:p>
            <a:r>
              <a:rPr lang="en-US" dirty="0"/>
              <a:t>Necessary Work (but not Value Added)</a:t>
            </a:r>
          </a:p>
        </p:txBody>
      </p:sp>
      <p:sp>
        <p:nvSpPr>
          <p:cNvPr id="3" name="Content Placeholder 2">
            <a:extLst>
              <a:ext uri="{FF2B5EF4-FFF2-40B4-BE49-F238E27FC236}">
                <a16:creationId xmlns:a16="http://schemas.microsoft.com/office/drawing/2014/main" id="{4CEC1184-4C3B-48C1-93FC-0ADDF5533AA2}"/>
              </a:ext>
            </a:extLst>
          </p:cNvPr>
          <p:cNvSpPr>
            <a:spLocks noGrp="1"/>
          </p:cNvSpPr>
          <p:nvPr>
            <p:ph idx="1"/>
          </p:nvPr>
        </p:nvSpPr>
        <p:spPr/>
        <p:txBody>
          <a:bodyPr anchor="ctr">
            <a:normAutofit/>
          </a:bodyPr>
          <a:lstStyle/>
          <a:p>
            <a:r>
              <a:rPr lang="en-US" sz="4400" dirty="0"/>
              <a:t>Going to the store to buy paint</a:t>
            </a:r>
          </a:p>
          <a:p>
            <a:r>
              <a:rPr lang="en-US" sz="4400" dirty="0"/>
              <a:t>Traveling to work</a:t>
            </a:r>
          </a:p>
          <a:p>
            <a:r>
              <a:rPr lang="en-US" sz="4400" dirty="0"/>
              <a:t>Cleaning</a:t>
            </a:r>
          </a:p>
        </p:txBody>
      </p:sp>
    </p:spTree>
    <p:extLst>
      <p:ext uri="{BB962C8B-B14F-4D97-AF65-F5344CB8AC3E}">
        <p14:creationId xmlns:p14="http://schemas.microsoft.com/office/powerpoint/2010/main" val="4186513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TotalTime>
  <Words>1714</Words>
  <Application>Microsoft Office PowerPoint</Application>
  <PresentationFormat>Widescreen</PresentationFormat>
  <Paragraphs>371</Paragraphs>
  <Slides>71</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Calibri</vt:lpstr>
      <vt:lpstr>Calibri Light</vt:lpstr>
      <vt:lpstr>Office Theme</vt:lpstr>
      <vt:lpstr>Team Problem Solving Workshop</vt:lpstr>
      <vt:lpstr>Welcome</vt:lpstr>
      <vt:lpstr>New United Motor Manufacturing Inc.</vt:lpstr>
      <vt:lpstr>Introductions</vt:lpstr>
      <vt:lpstr>Course Schedule</vt:lpstr>
      <vt:lpstr>Value Added Work</vt:lpstr>
      <vt:lpstr>Three Types of Work</vt:lpstr>
      <vt:lpstr>Value Added Work</vt:lpstr>
      <vt:lpstr>Necessary Work (but not Value Added)</vt:lpstr>
      <vt:lpstr>Waste</vt:lpstr>
      <vt:lpstr>Seven Wastes</vt:lpstr>
      <vt:lpstr>What Causes Waste?</vt:lpstr>
      <vt:lpstr>Unevenness</vt:lpstr>
      <vt:lpstr>Overburden</vt:lpstr>
      <vt:lpstr>A Competitor is Building the Same Business Across the Street</vt:lpstr>
      <vt:lpstr>PowerPoint Presentation</vt:lpstr>
      <vt:lpstr>PowerPoint Presentation</vt:lpstr>
      <vt:lpstr>PROBLEM SOLVING</vt:lpstr>
      <vt:lpstr>Six Step Problem Solving</vt:lpstr>
      <vt:lpstr>PowerPoint Presentation</vt:lpstr>
      <vt:lpstr>Who Should Solve Problems?</vt:lpstr>
      <vt:lpstr>Define the word “Problem”</vt:lpstr>
      <vt:lpstr>Types of Problems</vt:lpstr>
      <vt:lpstr>Brainstorming</vt:lpstr>
      <vt:lpstr>Brainstorm Exercise</vt:lpstr>
      <vt:lpstr>Brainstorming</vt:lpstr>
      <vt:lpstr>Narrow the Problems to No More than Four</vt:lpstr>
      <vt:lpstr>Select the Problem Using the Filter Sheet</vt:lpstr>
      <vt:lpstr>Narrow Down to One</vt:lpstr>
      <vt:lpstr>Step 1: Define the Problem</vt:lpstr>
      <vt:lpstr>The Problem Statement</vt:lpstr>
      <vt:lpstr>The Problem Statement Should be Clear</vt:lpstr>
      <vt:lpstr>The Problem Statement</vt:lpstr>
      <vt:lpstr>Draw the Problem</vt:lpstr>
      <vt:lpstr>Background / History</vt:lpstr>
      <vt:lpstr>Write the Background or History of the Problem</vt:lpstr>
      <vt:lpstr>Goal</vt:lpstr>
      <vt:lpstr>Write a Goal Statement</vt:lpstr>
      <vt:lpstr>Step 2 – Identify the Cause of the Problem</vt:lpstr>
      <vt:lpstr>The Cause</vt:lpstr>
      <vt:lpstr>Fishbone Diagram – Bad Tasting Coffee</vt:lpstr>
      <vt:lpstr>Select Two Possible main Causes</vt:lpstr>
      <vt:lpstr>Step 3 – Investigate the Cause of the Problem</vt:lpstr>
      <vt:lpstr>INVESTIGATION METHODS</vt:lpstr>
      <vt:lpstr>Exercise: Plan for Investigating Cause of Bad Tasting Coffee</vt:lpstr>
      <vt:lpstr>Fishbone Diagram – Bad Tasting Coffee</vt:lpstr>
      <vt:lpstr>Plan for Investigating Causes of the Problem</vt:lpstr>
      <vt:lpstr>What did you find during the investigation?</vt:lpstr>
      <vt:lpstr>PowerPoint Presentation</vt:lpstr>
      <vt:lpstr>PowerPoint Presentation</vt:lpstr>
      <vt:lpstr>P-D-C-A</vt:lpstr>
      <vt:lpstr>Prepare to Present Steps 1-3</vt:lpstr>
      <vt:lpstr>Team Problem Solving – Workshop Two</vt:lpstr>
      <vt:lpstr>Present Steps 1-3</vt:lpstr>
      <vt:lpstr>Step 4 – Brainstorm Possible Countermeasures</vt:lpstr>
      <vt:lpstr>Possible Countermeasures</vt:lpstr>
      <vt:lpstr>Step 5 – Select and Implement Countermeasures</vt:lpstr>
      <vt:lpstr>Use the Filter Sheet to Select Two Countermeasures</vt:lpstr>
      <vt:lpstr>Create a Plan</vt:lpstr>
      <vt:lpstr>Plan for Countermeasures</vt:lpstr>
      <vt:lpstr>Measure the Results</vt:lpstr>
      <vt:lpstr>Display the Results of Your Investigation</vt:lpstr>
      <vt:lpstr>Step 6 – Sustain the Good Results</vt:lpstr>
      <vt:lpstr>Sustain or Maintain the Good Results</vt:lpstr>
      <vt:lpstr>P-D-C-A</vt:lpstr>
      <vt:lpstr>Present</vt:lpstr>
      <vt:lpstr>Prepare Presentation Steps 1-6</vt:lpstr>
      <vt:lpstr>Problem Solving Workshop Three</vt:lpstr>
      <vt:lpstr>Prepare Presentation Steps 1-6</vt:lpstr>
      <vt:lpstr>Present</vt:lpstr>
      <vt:lpstr>CELEBRATE!!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Problem Solving Workshop One</dc:title>
  <dc:creator>Rogers, Daniel A</dc:creator>
  <cp:lastModifiedBy>Rogers, Daniel A</cp:lastModifiedBy>
  <cp:revision>11</cp:revision>
  <dcterms:created xsi:type="dcterms:W3CDTF">2018-11-29T22:51:25Z</dcterms:created>
  <dcterms:modified xsi:type="dcterms:W3CDTF">2018-11-30T16:01:27Z</dcterms:modified>
</cp:coreProperties>
</file>