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9" r:id="rId2"/>
    <p:sldId id="259" r:id="rId3"/>
    <p:sldId id="277" r:id="rId4"/>
    <p:sldId id="275" r:id="rId5"/>
    <p:sldId id="278" r:id="rId6"/>
    <p:sldId id="279" r:id="rId7"/>
    <p:sldId id="262" r:id="rId8"/>
    <p:sldId id="27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68" autoAdjust="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EB5C4-7FF9-924F-A80F-962A84973C13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32921390-FEE6-6E41-B165-DA88A7C78925}">
      <dgm:prSet phldrT="[Text]"/>
      <dgm:spPr/>
      <dgm:t>
        <a:bodyPr/>
        <a:lstStyle/>
        <a:p>
          <a:r>
            <a:rPr lang="en-US" dirty="0" smtClean="0"/>
            <a:t>Automatic Domain Violation Detection</a:t>
          </a:r>
          <a:endParaRPr lang="en-US" dirty="0"/>
        </a:p>
      </dgm:t>
    </dgm:pt>
    <dgm:pt modelId="{32E7C8A3-2A95-0F46-A092-94426127B8EE}" type="parTrans" cxnId="{49DBCA5A-7942-D740-B37E-AD631A970908}">
      <dgm:prSet/>
      <dgm:spPr/>
      <dgm:t>
        <a:bodyPr/>
        <a:lstStyle/>
        <a:p>
          <a:endParaRPr lang="en-US"/>
        </a:p>
      </dgm:t>
    </dgm:pt>
    <dgm:pt modelId="{83F747A0-1672-C441-A507-3042F0DF5599}" type="sibTrans" cxnId="{49DBCA5A-7942-D740-B37E-AD631A970908}">
      <dgm:prSet/>
      <dgm:spPr/>
      <dgm:t>
        <a:bodyPr/>
        <a:lstStyle/>
        <a:p>
          <a:endParaRPr lang="en-US"/>
        </a:p>
      </dgm:t>
    </dgm:pt>
    <dgm:pt modelId="{075A7773-B4CF-B24F-B3CF-33170C0A957D}">
      <dgm:prSet phldrT="[Text]"/>
      <dgm:spPr/>
      <dgm:t>
        <a:bodyPr/>
        <a:lstStyle/>
        <a:p>
          <a:r>
            <a:rPr lang="en-US" dirty="0" smtClean="0"/>
            <a:t>Clear Practical Value</a:t>
          </a:r>
          <a:endParaRPr lang="en-US" dirty="0"/>
        </a:p>
      </dgm:t>
    </dgm:pt>
    <dgm:pt modelId="{6D732B10-1AF8-4342-A7EB-CD97105C79D9}" type="parTrans" cxnId="{7D42A55F-3166-D443-BF12-713FA82309F1}">
      <dgm:prSet/>
      <dgm:spPr/>
      <dgm:t>
        <a:bodyPr/>
        <a:lstStyle/>
        <a:p>
          <a:endParaRPr lang="en-US"/>
        </a:p>
      </dgm:t>
    </dgm:pt>
    <dgm:pt modelId="{E3FBB234-3B23-6141-9673-4422FC8F8C87}" type="sibTrans" cxnId="{7D42A55F-3166-D443-BF12-713FA82309F1}">
      <dgm:prSet/>
      <dgm:spPr/>
      <dgm:t>
        <a:bodyPr/>
        <a:lstStyle/>
        <a:p>
          <a:endParaRPr lang="en-US"/>
        </a:p>
      </dgm:t>
    </dgm:pt>
    <dgm:pt modelId="{FCF2820E-E4FF-A84A-8268-786E7B3C4B7E}">
      <dgm:prSet phldrT="[Text]"/>
      <dgm:spPr/>
      <dgm:t>
        <a:bodyPr/>
        <a:lstStyle/>
        <a:p>
          <a:r>
            <a:rPr lang="en-US" dirty="0" smtClean="0"/>
            <a:t>Subject Matter Expert Customization of Domains</a:t>
          </a:r>
          <a:endParaRPr lang="en-US" dirty="0"/>
        </a:p>
      </dgm:t>
    </dgm:pt>
    <dgm:pt modelId="{689D7B3A-447A-004F-8A94-E1DF6D410BC7}" type="sibTrans" cxnId="{7324669E-C55C-C748-A98C-E45F7F2EA809}">
      <dgm:prSet/>
      <dgm:spPr/>
      <dgm:t>
        <a:bodyPr/>
        <a:lstStyle/>
        <a:p>
          <a:endParaRPr lang="en-US"/>
        </a:p>
      </dgm:t>
    </dgm:pt>
    <dgm:pt modelId="{F37B2B93-E8A3-1145-9B03-D88C9A81984E}" type="parTrans" cxnId="{7324669E-C55C-C748-A98C-E45F7F2EA809}">
      <dgm:prSet/>
      <dgm:spPr/>
      <dgm:t>
        <a:bodyPr/>
        <a:lstStyle/>
        <a:p>
          <a:endParaRPr lang="en-US"/>
        </a:p>
      </dgm:t>
    </dgm:pt>
    <dgm:pt modelId="{5F4D59B3-895B-6A4A-9268-F1E64A6B2E88}" type="pres">
      <dgm:prSet presAssocID="{369EB5C4-7FF9-924F-A80F-962A84973C13}" presName="Name0" presStyleCnt="0">
        <dgm:presLayoutVars>
          <dgm:dir/>
          <dgm:resizeHandles val="exact"/>
        </dgm:presLayoutVars>
      </dgm:prSet>
      <dgm:spPr/>
    </dgm:pt>
    <dgm:pt modelId="{AA2F8AAE-C7E4-4440-92F1-5984F38E03BA}" type="pres">
      <dgm:prSet presAssocID="{369EB5C4-7FF9-924F-A80F-962A84973C13}" presName="vNodes" presStyleCnt="0"/>
      <dgm:spPr/>
    </dgm:pt>
    <dgm:pt modelId="{4F5B018A-003E-4A4A-A643-718C06BA5429}" type="pres">
      <dgm:prSet presAssocID="{32921390-FEE6-6E41-B165-DA88A7C78925}" presName="node" presStyleLbl="node1" presStyleIdx="0" presStyleCnt="3" custScaleX="20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EF8B4-1E0C-6244-9762-27C74EC99E6B}" type="pres">
      <dgm:prSet presAssocID="{83F747A0-1672-C441-A507-3042F0DF5599}" presName="spacerT" presStyleCnt="0"/>
      <dgm:spPr/>
    </dgm:pt>
    <dgm:pt modelId="{CA03EB8D-D2ED-D24E-ABF2-38716611056A}" type="pres">
      <dgm:prSet presAssocID="{83F747A0-1672-C441-A507-3042F0DF5599}" presName="sibTrans" presStyleLbl="sibTrans2D1" presStyleIdx="0" presStyleCnt="2"/>
      <dgm:spPr/>
    </dgm:pt>
    <dgm:pt modelId="{140B767C-3763-7A43-8B4E-0471D9B4896B}" type="pres">
      <dgm:prSet presAssocID="{83F747A0-1672-C441-A507-3042F0DF5599}" presName="spacerB" presStyleCnt="0"/>
      <dgm:spPr/>
    </dgm:pt>
    <dgm:pt modelId="{0FEB7BB2-4E31-5642-980E-E3577033930C}" type="pres">
      <dgm:prSet presAssocID="{FCF2820E-E4FF-A84A-8268-786E7B3C4B7E}" presName="node" presStyleLbl="node1" presStyleIdx="1" presStyleCnt="3" custScaleX="20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13297-2FB0-E94B-86F4-3B9EB878BFAD}" type="pres">
      <dgm:prSet presAssocID="{369EB5C4-7FF9-924F-A80F-962A84973C13}" presName="sibTransLast" presStyleLbl="sibTrans2D1" presStyleIdx="1" presStyleCnt="2"/>
      <dgm:spPr/>
    </dgm:pt>
    <dgm:pt modelId="{5EEDC1C9-B91A-0047-BC21-0D1770FE863A}" type="pres">
      <dgm:prSet presAssocID="{369EB5C4-7FF9-924F-A80F-962A84973C13}" presName="connectorText" presStyleLbl="sibTrans2D1" presStyleIdx="1" presStyleCnt="2"/>
      <dgm:spPr/>
    </dgm:pt>
    <dgm:pt modelId="{1832CC19-5EC7-A14E-B3BC-F7A7FC487E19}" type="pres">
      <dgm:prSet presAssocID="{369EB5C4-7FF9-924F-A80F-962A84973C1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577340-0AA5-6244-A402-8EC0CDED1D20}" type="presOf" srcId="{689D7B3A-447A-004F-8A94-E1DF6D410BC7}" destId="{5EEDC1C9-B91A-0047-BC21-0D1770FE863A}" srcOrd="1" destOrd="0" presId="urn:microsoft.com/office/officeart/2005/8/layout/equation2"/>
    <dgm:cxn modelId="{7D42A55F-3166-D443-BF12-713FA82309F1}" srcId="{369EB5C4-7FF9-924F-A80F-962A84973C13}" destId="{075A7773-B4CF-B24F-B3CF-33170C0A957D}" srcOrd="2" destOrd="0" parTransId="{6D732B10-1AF8-4342-A7EB-CD97105C79D9}" sibTransId="{E3FBB234-3B23-6141-9673-4422FC8F8C87}"/>
    <dgm:cxn modelId="{B6F36A9A-C0F3-C64D-B1C6-D3B3777371C3}" type="presOf" srcId="{FCF2820E-E4FF-A84A-8268-786E7B3C4B7E}" destId="{0FEB7BB2-4E31-5642-980E-E3577033930C}" srcOrd="0" destOrd="0" presId="urn:microsoft.com/office/officeart/2005/8/layout/equation2"/>
    <dgm:cxn modelId="{7324669E-C55C-C748-A98C-E45F7F2EA809}" srcId="{369EB5C4-7FF9-924F-A80F-962A84973C13}" destId="{FCF2820E-E4FF-A84A-8268-786E7B3C4B7E}" srcOrd="1" destOrd="0" parTransId="{F37B2B93-E8A3-1145-9B03-D88C9A81984E}" sibTransId="{689D7B3A-447A-004F-8A94-E1DF6D410BC7}"/>
    <dgm:cxn modelId="{8EC63C63-2208-234F-BE93-6FC22AE5AF76}" type="presOf" srcId="{369EB5C4-7FF9-924F-A80F-962A84973C13}" destId="{5F4D59B3-895B-6A4A-9268-F1E64A6B2E88}" srcOrd="0" destOrd="0" presId="urn:microsoft.com/office/officeart/2005/8/layout/equation2"/>
    <dgm:cxn modelId="{241DA618-E4A7-AC4F-B96E-45A60B643A46}" type="presOf" srcId="{83F747A0-1672-C441-A507-3042F0DF5599}" destId="{CA03EB8D-D2ED-D24E-ABF2-38716611056A}" srcOrd="0" destOrd="0" presId="urn:microsoft.com/office/officeart/2005/8/layout/equation2"/>
    <dgm:cxn modelId="{3F047EC1-F9D7-844B-BEF5-ED3291BD84B1}" type="presOf" srcId="{32921390-FEE6-6E41-B165-DA88A7C78925}" destId="{4F5B018A-003E-4A4A-A643-718C06BA5429}" srcOrd="0" destOrd="0" presId="urn:microsoft.com/office/officeart/2005/8/layout/equation2"/>
    <dgm:cxn modelId="{BDC97CF5-2AE8-C649-A5FF-0E7CAFBB11E2}" type="presOf" srcId="{689D7B3A-447A-004F-8A94-E1DF6D410BC7}" destId="{ABC13297-2FB0-E94B-86F4-3B9EB878BFAD}" srcOrd="0" destOrd="0" presId="urn:microsoft.com/office/officeart/2005/8/layout/equation2"/>
    <dgm:cxn modelId="{49DBCA5A-7942-D740-B37E-AD631A970908}" srcId="{369EB5C4-7FF9-924F-A80F-962A84973C13}" destId="{32921390-FEE6-6E41-B165-DA88A7C78925}" srcOrd="0" destOrd="0" parTransId="{32E7C8A3-2A95-0F46-A092-94426127B8EE}" sibTransId="{83F747A0-1672-C441-A507-3042F0DF5599}"/>
    <dgm:cxn modelId="{6627E5B7-304E-684F-9FF2-0B4406F84A24}" type="presOf" srcId="{075A7773-B4CF-B24F-B3CF-33170C0A957D}" destId="{1832CC19-5EC7-A14E-B3BC-F7A7FC487E19}" srcOrd="0" destOrd="0" presId="urn:microsoft.com/office/officeart/2005/8/layout/equation2"/>
    <dgm:cxn modelId="{EF279401-C6E5-8040-93D9-0495C1814F14}" type="presParOf" srcId="{5F4D59B3-895B-6A4A-9268-F1E64A6B2E88}" destId="{AA2F8AAE-C7E4-4440-92F1-5984F38E03BA}" srcOrd="0" destOrd="0" presId="urn:microsoft.com/office/officeart/2005/8/layout/equation2"/>
    <dgm:cxn modelId="{C09F82BC-EB6B-4D45-9185-F965904BA28A}" type="presParOf" srcId="{AA2F8AAE-C7E4-4440-92F1-5984F38E03BA}" destId="{4F5B018A-003E-4A4A-A643-718C06BA5429}" srcOrd="0" destOrd="0" presId="urn:microsoft.com/office/officeart/2005/8/layout/equation2"/>
    <dgm:cxn modelId="{7540CF11-79F1-CA49-856A-80444263107B}" type="presParOf" srcId="{AA2F8AAE-C7E4-4440-92F1-5984F38E03BA}" destId="{C85EF8B4-1E0C-6244-9762-27C74EC99E6B}" srcOrd="1" destOrd="0" presId="urn:microsoft.com/office/officeart/2005/8/layout/equation2"/>
    <dgm:cxn modelId="{0682423F-C644-1647-BEB3-0BD795C1D15E}" type="presParOf" srcId="{AA2F8AAE-C7E4-4440-92F1-5984F38E03BA}" destId="{CA03EB8D-D2ED-D24E-ABF2-38716611056A}" srcOrd="2" destOrd="0" presId="urn:microsoft.com/office/officeart/2005/8/layout/equation2"/>
    <dgm:cxn modelId="{83BB1905-7D67-CB41-B2D2-9CA9C80CDD60}" type="presParOf" srcId="{AA2F8AAE-C7E4-4440-92F1-5984F38E03BA}" destId="{140B767C-3763-7A43-8B4E-0471D9B4896B}" srcOrd="3" destOrd="0" presId="urn:microsoft.com/office/officeart/2005/8/layout/equation2"/>
    <dgm:cxn modelId="{F2CAC149-042D-754E-8584-EE0C94354BAD}" type="presParOf" srcId="{AA2F8AAE-C7E4-4440-92F1-5984F38E03BA}" destId="{0FEB7BB2-4E31-5642-980E-E3577033930C}" srcOrd="4" destOrd="0" presId="urn:microsoft.com/office/officeart/2005/8/layout/equation2"/>
    <dgm:cxn modelId="{773C7499-AB4E-3547-9795-8FD142BF8632}" type="presParOf" srcId="{5F4D59B3-895B-6A4A-9268-F1E64A6B2E88}" destId="{ABC13297-2FB0-E94B-86F4-3B9EB878BFAD}" srcOrd="1" destOrd="0" presId="urn:microsoft.com/office/officeart/2005/8/layout/equation2"/>
    <dgm:cxn modelId="{89E198C4-6077-1247-B6BA-367FD623D429}" type="presParOf" srcId="{ABC13297-2FB0-E94B-86F4-3B9EB878BFAD}" destId="{5EEDC1C9-B91A-0047-BC21-0D1770FE863A}" srcOrd="0" destOrd="0" presId="urn:microsoft.com/office/officeart/2005/8/layout/equation2"/>
    <dgm:cxn modelId="{61B3D83D-B9C5-D343-8939-680C1F2586E4}" type="presParOf" srcId="{5F4D59B3-895B-6A4A-9268-F1E64A6B2E88}" destId="{1832CC19-5EC7-A14E-B3BC-F7A7FC487E1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B018A-003E-4A4A-A643-718C06BA5429}">
      <dsp:nvSpPr>
        <dsp:cNvPr id="0" name=""/>
        <dsp:cNvSpPr/>
      </dsp:nvSpPr>
      <dsp:spPr>
        <a:xfrm>
          <a:off x="398709" y="294"/>
          <a:ext cx="2342259" cy="11370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Automatic Domain Violation Detection</a:t>
          </a:r>
          <a:endParaRPr lang="en-US" sz="1400" kern="1200" dirty="0"/>
        </a:p>
      </dsp:txBody>
      <dsp:txXfrm>
        <a:off x="741725" y="166811"/>
        <a:ext cx="1656227" cy="804012"/>
      </dsp:txXfrm>
    </dsp:sp>
    <dsp:sp modelId="{CA03EB8D-D2ED-D24E-ABF2-38716611056A}">
      <dsp:nvSpPr>
        <dsp:cNvPr id="0" name=""/>
        <dsp:cNvSpPr/>
      </dsp:nvSpPr>
      <dsp:spPr>
        <a:xfrm>
          <a:off x="1240095" y="1229669"/>
          <a:ext cx="659487" cy="65948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27510" y="1481857"/>
        <a:ext cx="484657" cy="155111"/>
      </dsp:txXfrm>
    </dsp:sp>
    <dsp:sp modelId="{0FEB7BB2-4E31-5642-980E-E3577033930C}">
      <dsp:nvSpPr>
        <dsp:cNvPr id="0" name=""/>
        <dsp:cNvSpPr/>
      </dsp:nvSpPr>
      <dsp:spPr>
        <a:xfrm>
          <a:off x="398709" y="1981484"/>
          <a:ext cx="2342259" cy="11370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 Matter Expert Customization of Domains</a:t>
          </a:r>
          <a:endParaRPr lang="en-US" sz="1400" kern="1200" dirty="0"/>
        </a:p>
      </dsp:txBody>
      <dsp:txXfrm>
        <a:off x="741725" y="2148001"/>
        <a:ext cx="1656227" cy="804012"/>
      </dsp:txXfrm>
    </dsp:sp>
    <dsp:sp modelId="{ABC13297-2FB0-E94B-86F4-3B9EB878BFAD}">
      <dsp:nvSpPr>
        <dsp:cNvPr id="0" name=""/>
        <dsp:cNvSpPr/>
      </dsp:nvSpPr>
      <dsp:spPr>
        <a:xfrm>
          <a:off x="2911525" y="1347922"/>
          <a:ext cx="361580" cy="4229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11525" y="1432518"/>
        <a:ext cx="253106" cy="253789"/>
      </dsp:txXfrm>
    </dsp:sp>
    <dsp:sp modelId="{1832CC19-5EC7-A14E-B3BC-F7A7FC487E19}">
      <dsp:nvSpPr>
        <dsp:cNvPr id="0" name=""/>
        <dsp:cNvSpPr/>
      </dsp:nvSpPr>
      <dsp:spPr>
        <a:xfrm>
          <a:off x="3423197" y="422366"/>
          <a:ext cx="2274093" cy="22740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Clear Practical Value</a:t>
          </a:r>
          <a:endParaRPr lang="en-US" sz="3400" kern="1200" dirty="0"/>
        </a:p>
      </dsp:txBody>
      <dsp:txXfrm>
        <a:off x="3756230" y="755399"/>
        <a:ext cx="1608027" cy="160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430E9-8972-FD43-816F-26F972E486A4}" type="datetimeFigureOut">
              <a:rPr lang="en-US" smtClean="0"/>
              <a:t>20/7/14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DD036-EC0A-804D-838E-5A03CF6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7CFE-9352-094A-92DC-3E53FD228962}" type="datetimeFigureOut">
              <a:rPr lang="en-US" smtClean="0"/>
              <a:t>20/7/14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E6F5-363B-0A42-9447-2A314A91C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</a:t>
            </a:r>
          </a:p>
          <a:p>
            <a:endParaRPr lang="en-US" dirty="0" smtClean="0"/>
          </a:p>
          <a:p>
            <a:r>
              <a:rPr lang="en-US" dirty="0" smtClean="0"/>
              <a:t>We are Team Incremental and we would like to talk</a:t>
            </a:r>
            <a:r>
              <a:rPr lang="en-US" baseline="0" dirty="0" smtClean="0"/>
              <a:t> about Domain Violation Detection.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6F5-363B-0A42-9447-2A314A91C6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potential collisions at sea are a key risk to be mitigated.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Presently, the existing monitoring system puts a 400m safety radius over each ship regardless of their size and movement.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result, speedy fast craft, in their 400m bubbles, trigger too many false alarms…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 causing “false alarm fatigue” which itself reduces response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6F5-363B-0A42-9447-2A314A91C6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dirty="0" smtClean="0"/>
              <a:t>We</a:t>
            </a:r>
            <a:r>
              <a:rPr lang="en-US" sz="1600" b="0" baseline="0" dirty="0" smtClean="0"/>
              <a:t> present a solution that…</a:t>
            </a:r>
          </a:p>
          <a:p>
            <a:endParaRPr lang="en-US" sz="1600" b="0" dirty="0" smtClean="0"/>
          </a:p>
          <a:p>
            <a:pPr marL="342900" indent="-342900">
              <a:buAutoNum type="arabicParenBoth"/>
            </a:pPr>
            <a:r>
              <a:rPr lang="en-US" sz="1600" b="0" baseline="0" dirty="0" smtClean="0"/>
              <a:t>Provides </a:t>
            </a:r>
            <a:r>
              <a:rPr lang="en-US" sz="1600" b="0" dirty="0" smtClean="0"/>
              <a:t>the customary automatic detection of domain violation (and ordering according to severity)</a:t>
            </a:r>
          </a:p>
          <a:p>
            <a:pPr marL="342900" indent="-342900">
              <a:buAutoNum type="arabicParenBoth"/>
            </a:pPr>
            <a:endParaRPr lang="en-US" sz="1600" b="0" dirty="0" smtClean="0"/>
          </a:p>
          <a:p>
            <a:pPr marL="342900" indent="-342900">
              <a:buAutoNum type="arabicParenBoth"/>
            </a:pPr>
            <a:r>
              <a:rPr lang="en-US" sz="1600" b="0" dirty="0" smtClean="0"/>
              <a:t>Enables subject matter experts</a:t>
            </a:r>
            <a:r>
              <a:rPr lang="en-US" b="0" dirty="0" smtClean="0"/>
              <a:t> to design domains that better conform to risk.</a:t>
            </a:r>
          </a:p>
          <a:p>
            <a:endParaRPr lang="en-US" dirty="0" smtClean="0"/>
          </a:p>
          <a:p>
            <a:r>
              <a:rPr lang="en-US" dirty="0" smtClean="0"/>
              <a:t>Put</a:t>
            </a:r>
            <a:r>
              <a:rPr lang="en-US" baseline="0" dirty="0" smtClean="0"/>
              <a:t> together, this </a:t>
            </a:r>
            <a:r>
              <a:rPr lang="en-US" dirty="0" smtClean="0"/>
              <a:t>has clear </a:t>
            </a:r>
            <a:r>
              <a:rPr lang="en-US" sz="1600" b="1" dirty="0" smtClean="0"/>
              <a:t>practical value</a:t>
            </a:r>
            <a:r>
              <a:rPr lang="en-US" sz="1600" dirty="0" smtClean="0"/>
              <a:t> </a:t>
            </a:r>
            <a:r>
              <a:rPr lang="en-US" dirty="0" smtClean="0"/>
              <a:t>to the maritime community (even if it is merely </a:t>
            </a:r>
            <a:r>
              <a:rPr lang="en-US" cap="small" dirty="0" smtClean="0"/>
              <a:t>Incremental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me to take a moment to discuss domain design.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6F5-363B-0A42-9447-2A314A91C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propose a flexible parametric</a:t>
            </a:r>
            <a:r>
              <a:rPr lang="en-US" baseline="0" dirty="0" smtClean="0"/>
              <a:t> </a:t>
            </a:r>
            <a:r>
              <a:rPr lang="en-US" dirty="0" smtClean="0"/>
              <a:t>description of domains, enabling better description of “collision risk” in terms of domains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Appropriate conformation to risk means fewer false alarms.</a:t>
            </a:r>
          </a:p>
          <a:p>
            <a:endParaRPr lang="en-US" dirty="0" smtClean="0"/>
          </a:p>
          <a:p>
            <a:r>
              <a:rPr lang="en-US" dirty="0" smtClean="0"/>
              <a:t>With this, domains can dynamically adapt as functions of length, beam, speed, gross tonnage, etc.</a:t>
            </a:r>
          </a:p>
          <a:p>
            <a:r>
              <a:rPr lang="en-US" dirty="0" smtClean="0"/>
              <a:t>Of course, the knowledge</a:t>
            </a:r>
            <a:r>
              <a:rPr lang="en-US" baseline="0" dirty="0" smtClean="0"/>
              <a:t> of </a:t>
            </a:r>
            <a:r>
              <a:rPr lang="en-US" dirty="0" smtClean="0"/>
              <a:t>subject matter experts can and should be tapped</a:t>
            </a:r>
            <a:r>
              <a:rPr lang="en-US" baseline="0" dirty="0" smtClean="0"/>
              <a:t> to develop the right descriptions.</a:t>
            </a:r>
          </a:p>
          <a:p>
            <a:r>
              <a:rPr lang="en-US" baseline="0" dirty="0" smtClean="0"/>
              <a:t>(Since “landlubbers” like us cannot hope to get those relationships right.)</a:t>
            </a:r>
          </a:p>
          <a:p>
            <a:endParaRPr lang="en-US" baseline="0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Non-convex</a:t>
            </a:r>
            <a:r>
              <a:rPr lang="en-US" baseline="0" dirty="0" smtClean="0"/>
              <a:t> polygon intersection can be tested by geometric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6F5-363B-0A42-9447-2A314A91C6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direction to take this is</a:t>
            </a:r>
            <a:r>
              <a:rPr lang="en-US" baseline="0" dirty="0" smtClean="0"/>
              <a:t> to use ideas behind domain violation to think more rigorously about what it really means to be congested.</a:t>
            </a:r>
          </a:p>
          <a:p>
            <a:r>
              <a:rPr lang="en-US" baseline="0" dirty="0" smtClean="0"/>
              <a:t>Here are some heat map visualizations with Tableau using the base data to give a sense of what </a:t>
            </a:r>
            <a:r>
              <a:rPr lang="en-US" baseline="0" smtClean="0"/>
              <a:t>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6F5-363B-0A42-9447-2A314A91C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quick and dirty solution replaces</a:t>
            </a:r>
            <a:r>
              <a:rPr lang="en-US" baseline="0" dirty="0" smtClean="0"/>
              <a:t> a real time data feed with a mock up based on the given AIS transponder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hack, we have collapsed the recommended middle layer for computation and the front end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further ado, TO THE DEMO!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</a:t>
            </a:r>
          </a:p>
          <a:p>
            <a:endParaRPr lang="en-US" dirty="0" smtClean="0"/>
          </a:p>
          <a:p>
            <a:r>
              <a:rPr lang="en-US" dirty="0" smtClean="0"/>
              <a:t>Back</a:t>
            </a:r>
            <a:r>
              <a:rPr lang="en-US" baseline="0" dirty="0" smtClean="0"/>
              <a:t> end note: Polygon intersection is embarrassingly parallel (no practical need for spatial data structures to reduce complexity)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6F5-363B-0A42-9447-2A314A91C6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4141"/>
            <a:ext cx="8229600" cy="543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0868"/>
            <a:ext cx="8229600" cy="324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DDF6-760B-EC43-A34A-B088B7E34421}" type="datetimeFigureOut">
              <a:rPr lang="en-US" smtClean="0"/>
              <a:t>20/7/14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288-7B88-5849-B74C-000CCE5EA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PAHackathon_visual_main_Final-01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8" b="80337"/>
          <a:stretch/>
        </p:blipFill>
        <p:spPr>
          <a:xfrm>
            <a:off x="1" y="0"/>
            <a:ext cx="2883363" cy="724141"/>
          </a:xfrm>
          <a:prstGeom prst="rect">
            <a:avLst/>
          </a:prstGeom>
        </p:spPr>
      </p:pic>
      <p:pic>
        <p:nvPicPr>
          <p:cNvPr id="11" name="Picture 10" descr="MPAHackathon_visual_main_Final-01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1" t="3881" r="5920" b="76456"/>
          <a:stretch/>
        </p:blipFill>
        <p:spPr>
          <a:xfrm>
            <a:off x="7779269" y="0"/>
            <a:ext cx="1364731" cy="7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14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14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14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oogl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PAHackathon_visual_main_Final-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7" b="27573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187305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 smtClean="0"/>
              <a:t>An Incrementally Better Domain Violation Detection System</a:t>
            </a:r>
          </a:p>
          <a:p>
            <a:endParaRPr lang="en-US" sz="3200" dirty="0" smtClean="0"/>
          </a:p>
          <a:p>
            <a:r>
              <a:rPr lang="en-US" sz="3200" dirty="0" smtClean="0"/>
              <a:t>Team </a:t>
            </a:r>
            <a:r>
              <a:rPr lang="en-US" sz="3200" cap="small" dirty="0" smtClean="0"/>
              <a:t>Incremental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5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We Care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Potential collisions at sea are a key risk to be mitigated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present monitoring system applies a large (400m) safety radius to each ship regardless of vessel type.</a:t>
            </a:r>
          </a:p>
          <a:p>
            <a:endParaRPr lang="en-US" dirty="0"/>
          </a:p>
          <a:p>
            <a:r>
              <a:rPr lang="en-US" dirty="0" smtClean="0"/>
              <a:t>… and the speedy fast craft cause too many unnecessary alarms.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5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94726615"/>
              </p:ext>
            </p:extLst>
          </p:nvPr>
        </p:nvGraphicFramePr>
        <p:xfrm>
          <a:off x="1524000" y="1484923"/>
          <a:ext cx="6096000" cy="311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16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propose a family of domains parameterized by four numbers (three distances, one “angle”), enabling better description of “collision risk” in terms of domains.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Appropriate conformation to risk means fewer false alarms.</a:t>
            </a:r>
          </a:p>
          <a:p>
            <a:endParaRPr lang="en-US" dirty="0" smtClean="0"/>
          </a:p>
          <a:p>
            <a:r>
              <a:rPr lang="en-US" dirty="0" smtClean="0"/>
              <a:t>Domains can dynamically adapt as functions of length, beam, speed, gross tonnage, etc.</a:t>
            </a:r>
          </a:p>
        </p:txBody>
      </p:sp>
      <p:pic>
        <p:nvPicPr>
          <p:cNvPr id="5" name="Picture 4" descr="Screen Shot 2014-07-20 at 1.31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5" y="1821547"/>
            <a:ext cx="4689230" cy="2066213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3005667" y="2946400"/>
            <a:ext cx="0" cy="203202"/>
          </a:xfrm>
          <a:prstGeom prst="straightConnector1">
            <a:avLst/>
          </a:prstGeom>
          <a:ln>
            <a:solidFill>
              <a:srgbClr val="008000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5700" y="3234268"/>
            <a:ext cx="232836" cy="4236"/>
          </a:xfrm>
          <a:prstGeom prst="straightConnector1">
            <a:avLst/>
          </a:prstGeom>
          <a:ln>
            <a:solidFill>
              <a:srgbClr val="FFFF00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8537" y="3238500"/>
            <a:ext cx="1079497" cy="423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58536" y="3234266"/>
            <a:ext cx="194734" cy="4237"/>
          </a:xfrm>
          <a:prstGeom prst="straightConnector1">
            <a:avLst/>
          </a:prstGeom>
          <a:ln>
            <a:solidFill>
              <a:srgbClr val="008000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55433" y="3530600"/>
            <a:ext cx="1253067" cy="22436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738036" y="3238504"/>
            <a:ext cx="194734" cy="4237"/>
          </a:xfrm>
          <a:prstGeom prst="straightConnector1">
            <a:avLst/>
          </a:prstGeom>
          <a:ln>
            <a:solidFill>
              <a:srgbClr val="008000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3609220">
            <a:off x="3873498" y="3458631"/>
            <a:ext cx="292100" cy="283633"/>
          </a:xfrm>
          <a:prstGeom prst="arc">
            <a:avLst>
              <a:gd name="adj1" fmla="val 16200000"/>
              <a:gd name="adj2" fmla="val 20113283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55433" y="3530600"/>
            <a:ext cx="1253067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3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gestion 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7" y="778594"/>
            <a:ext cx="7430174" cy="41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7" y="778594"/>
            <a:ext cx="7430173" cy="41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7" idx="1"/>
            <a:endCxn id="5" idx="3"/>
          </p:cNvCxnSpPr>
          <p:nvPr/>
        </p:nvCxnSpPr>
        <p:spPr>
          <a:xfrm flipH="1">
            <a:off x="3223846" y="2574198"/>
            <a:ext cx="2584938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Hackish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615" y="1846390"/>
            <a:ext cx="2530231" cy="14556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Mockup of a Real Time Data Feed</a:t>
            </a:r>
          </a:p>
          <a:p>
            <a:pPr algn="ctr"/>
            <a:endParaRPr lang="en-US" sz="300" dirty="0" smtClean="0"/>
          </a:p>
          <a:p>
            <a:pPr algn="ctr"/>
            <a:r>
              <a:rPr lang="en-US" sz="1200" dirty="0" smtClean="0"/>
              <a:t>(Based on given Location Data)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808784" y="1846390"/>
            <a:ext cx="2530231" cy="14556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Web+Tableau</a:t>
            </a:r>
            <a:r>
              <a:rPr lang="en-US" dirty="0" smtClean="0"/>
              <a:t> Front End for Presentation</a:t>
            </a:r>
          </a:p>
          <a:p>
            <a:pPr algn="ctr"/>
            <a:endParaRPr lang="en-US" sz="300" dirty="0" smtClean="0"/>
          </a:p>
          <a:p>
            <a:pPr algn="ctr"/>
            <a:r>
              <a:rPr lang="en-US" sz="1200" dirty="0" smtClean="0"/>
              <a:t>(Recommended Compute Back End Lumped in for Purposes of Demo)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223846" y="2574198"/>
            <a:ext cx="1504462" cy="0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3846" y="4112852"/>
            <a:ext cx="25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To the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4140"/>
            <a:ext cx="8229600" cy="4199551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Thank You for Listening</a:t>
            </a:r>
            <a:br>
              <a:rPr lang="en-US" sz="3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Team </a:t>
            </a:r>
            <a:r>
              <a:rPr lang="en-US" sz="1800" cap="small" dirty="0" smtClean="0"/>
              <a:t>Incremental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400" b="0" dirty="0" smtClean="0"/>
              <a:t>Jeremy (</a:t>
            </a:r>
            <a:r>
              <a:rPr lang="en-US" sz="1400" b="0" dirty="0" err="1" smtClean="0"/>
              <a:t>convexset@gmail.com</a:t>
            </a:r>
            <a:r>
              <a:rPr lang="en-US" sz="1400" b="0" dirty="0" smtClean="0"/>
              <a:t>)</a:t>
            </a:r>
            <a:br>
              <a:rPr lang="en-US" sz="1400" b="0" dirty="0" smtClean="0"/>
            </a:br>
            <a:r>
              <a:rPr lang="en-US" sz="1400" b="0" dirty="0" smtClean="0"/>
              <a:t>Bodhi (</a:t>
            </a:r>
            <a:r>
              <a:rPr lang="en-US" sz="1400" b="0" dirty="0" err="1" smtClean="0"/>
              <a:t>thebbroy@gmail.com</a:t>
            </a:r>
            <a:r>
              <a:rPr lang="en-US" sz="1400" b="0" dirty="0" smtClean="0"/>
              <a:t>)</a:t>
            </a:r>
            <a:br>
              <a:rPr lang="en-US" sz="1400" b="0" dirty="0" smtClean="0"/>
            </a:br>
            <a:r>
              <a:rPr lang="en-US" sz="1400" b="0" dirty="0" err="1" smtClean="0"/>
              <a:t>Vivek</a:t>
            </a:r>
            <a:r>
              <a:rPr lang="en-US" sz="1400" b="0" dirty="0" smtClean="0"/>
              <a:t> (</a:t>
            </a:r>
            <a:r>
              <a:rPr lang="en-US" sz="1400" b="0" dirty="0" err="1" smtClean="0"/>
              <a:t>vksingh.iitb@gmail.com</a:t>
            </a:r>
            <a:r>
              <a:rPr lang="en-US" sz="1400" b="0" dirty="0" smtClean="0"/>
              <a:t>)</a:t>
            </a:r>
            <a:br>
              <a:rPr lang="en-US" sz="1400" b="0" dirty="0" smtClean="0"/>
            </a:br>
            <a:r>
              <a:rPr lang="en-US" sz="1400" b="0" dirty="0" smtClean="0"/>
              <a:t>Daniel (</a:t>
            </a:r>
            <a:r>
              <a:rPr lang="en-US" sz="1400" b="0" dirty="0" err="1" smtClean="0"/>
              <a:t>gimshin@gmail.com</a:t>
            </a:r>
            <a:r>
              <a:rPr lang="en-US" sz="1400" b="0" dirty="0" smtClean="0"/>
              <a:t>)</a:t>
            </a:r>
            <a:br>
              <a:rPr lang="en-US" sz="1400" b="0" dirty="0" smtClean="0"/>
            </a:br>
            <a:r>
              <a:rPr lang="en-US" sz="1400" b="0" dirty="0" err="1" smtClean="0"/>
              <a:t>Hien</a:t>
            </a:r>
            <a:r>
              <a:rPr lang="en-US" sz="1400" b="0" dirty="0" smtClean="0"/>
              <a:t> (</a:t>
            </a:r>
            <a:r>
              <a:rPr lang="en-US" sz="1400" b="0" dirty="0" err="1" smtClean="0"/>
              <a:t>hien.mai.tianhui@gmail.com</a:t>
            </a:r>
            <a:r>
              <a:rPr lang="en-US" sz="1400" b="0" dirty="0" smtClean="0"/>
              <a:t>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8313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554</Words>
  <Application>Microsoft Macintosh PowerPoint</Application>
  <PresentationFormat>On-screen Show (16:9)</PresentationFormat>
  <Paragraphs>84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The Problem We Care About</vt:lpstr>
      <vt:lpstr>Our Solution</vt:lpstr>
      <vt:lpstr>Domain Design</vt:lpstr>
      <vt:lpstr>PowerPoint Presentation</vt:lpstr>
      <vt:lpstr>PowerPoint Presentation</vt:lpstr>
      <vt:lpstr>Our Hackish Solution</vt:lpstr>
      <vt:lpstr>  Thank You for Listening  Team Incremental: Jeremy (convexset@gmail.com) Bodhi (thebbroy@gmail.com) Vivek (vksingh.iitb@gmail.com) Daniel (gimshin@gmail.com) Hien (hien.mai.tianhui@gmail.com)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Tips</dc:title>
  <dc:creator>Derrick Chiang</dc:creator>
  <cp:lastModifiedBy>Jeremy Chen</cp:lastModifiedBy>
  <cp:revision>93</cp:revision>
  <dcterms:created xsi:type="dcterms:W3CDTF">2014-06-05T03:59:44Z</dcterms:created>
  <dcterms:modified xsi:type="dcterms:W3CDTF">2014-07-20T02:34:02Z</dcterms:modified>
</cp:coreProperties>
</file>