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0"/>
  </p:notesMasterIdLst>
  <p:handoutMasterIdLst>
    <p:handoutMasterId r:id="rId21"/>
  </p:handoutMasterIdLst>
  <p:sldIdLst>
    <p:sldId id="256" r:id="rId5"/>
    <p:sldId id="260" r:id="rId6"/>
    <p:sldId id="261" r:id="rId7"/>
    <p:sldId id="272" r:id="rId8"/>
    <p:sldId id="270" r:id="rId9"/>
    <p:sldId id="271" r:id="rId10"/>
    <p:sldId id="283" r:id="rId11"/>
    <p:sldId id="284" r:id="rId12"/>
    <p:sldId id="285" r:id="rId13"/>
    <p:sldId id="273" r:id="rId14"/>
    <p:sldId id="274" r:id="rId15"/>
    <p:sldId id="276" r:id="rId16"/>
    <p:sldId id="278" r:id="rId17"/>
    <p:sldId id="279"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660"/>
  </p:normalViewPr>
  <p:slideViewPr>
    <p:cSldViewPr snapToGrid="0">
      <p:cViewPr varScale="1">
        <p:scale>
          <a:sx n="89" d="100"/>
          <a:sy n="89" d="100"/>
        </p:scale>
        <p:origin x="960" y="72"/>
      </p:cViewPr>
      <p:guideLst/>
    </p:cSldViewPr>
  </p:slideViewPr>
  <p:notesTextViewPr>
    <p:cViewPr>
      <p:scale>
        <a:sx n="3" d="2"/>
        <a:sy n="3" d="2"/>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smtClean="0"/>
            <a:t>What Is cloud computing?</a:t>
          </a:r>
          <a:endParaRPr lang="en-US" sz="2800" dirty="0">
            <a:latin typeface="Times New Roman" panose="02020603050405020304" pitchFamily="18" charset="0"/>
            <a:cs typeface="Times New Roman" panose="02020603050405020304" pitchFamily="18" charset="0"/>
          </a:endParaRP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01C95085-4C2D-4356-A570-C83CCEF090EE}">
      <dgm:prSet custT="1"/>
      <dgm:spPr/>
      <dgm:t>
        <a:bodyPr/>
        <a:lstStyle/>
        <a:p>
          <a:r>
            <a:rPr lang="en-US" sz="2800" dirty="0" smtClean="0"/>
            <a:t>History</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smtClean="0"/>
            <a:t>Architecture</a:t>
          </a:r>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4FB41823-BC59-46D4-9CBC-E9595939B9BC}">
      <dgm:prSet custT="1"/>
      <dgm:spPr/>
      <dgm:t>
        <a:bodyPr/>
        <a:lstStyle/>
        <a:p>
          <a:r>
            <a:rPr lang="en-US" sz="2800" dirty="0" smtClean="0">
              <a:latin typeface="Times New Roman" panose="02020603050405020304" pitchFamily="18" charset="0"/>
              <a:cs typeface="Times New Roman" panose="02020603050405020304" pitchFamily="18" charset="0"/>
            </a:rPr>
            <a:t>Applications</a:t>
          </a:r>
          <a:endParaRPr lang="en-US" sz="2800" dirty="0">
            <a:latin typeface="Times New Roman" panose="02020603050405020304" pitchFamily="18" charset="0"/>
            <a:cs typeface="Times New Roman" panose="02020603050405020304" pitchFamily="18" charset="0"/>
          </a:endParaRPr>
        </a:p>
      </dgm:t>
    </dgm:pt>
    <dgm:pt modelId="{7909C466-3CC6-471A-ADC0-471EF5FBA9B7}" type="parTrans" cxnId="{0505B190-7936-490E-9ABF-6141D1B0B273}">
      <dgm:prSet/>
      <dgm:spPr/>
      <dgm:t>
        <a:bodyPr/>
        <a:lstStyle/>
        <a:p>
          <a:endParaRPr lang="en-US"/>
        </a:p>
      </dgm:t>
    </dgm:pt>
    <dgm:pt modelId="{A88136E4-6B4C-4EE8-9E5A-1F016A3C14DC}" type="sibTrans" cxnId="{0505B190-7936-490E-9ABF-6141D1B0B27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10DA26D8-3205-49AB-9801-7479D75D0B9B}" type="pres">
      <dgm:prSet presAssocID="{4F2A1D3E-E19F-455D-859F-C40136366B3D}" presName="thickLine" presStyleLbl="alignNode1" presStyleIdx="0" presStyleCnt="4"/>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4"/>
      <dgm:spPr/>
      <dgm:t>
        <a:bodyPr/>
        <a:lstStyle/>
        <a:p>
          <a:endParaRPr lang="en-IN"/>
        </a:p>
      </dgm:t>
    </dgm:pt>
    <dgm:pt modelId="{51866F1A-9654-4DD6-B628-9CEF2A359C7D}" type="pres">
      <dgm:prSet presAssocID="{4F2A1D3E-E19F-455D-859F-C40136366B3D}" presName="vert1" presStyleCnt="0"/>
      <dgm:spPr/>
    </dgm:pt>
    <dgm:pt modelId="{0E99E569-0DA0-4A1F-855A-45FE9C2A465F}" type="pres">
      <dgm:prSet presAssocID="{01C95085-4C2D-4356-A570-C83CCEF090EE}" presName="thickLine" presStyleLbl="alignNode1" presStyleIdx="1" presStyleCnt="4"/>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1" presStyleCnt="4"/>
      <dgm:spPr/>
      <dgm:t>
        <a:bodyPr/>
        <a:lstStyle/>
        <a:p>
          <a:endParaRPr lang="en-IN"/>
        </a:p>
      </dgm:t>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2" presStyleCnt="4"/>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2" presStyleCnt="4"/>
      <dgm:spPr/>
      <dgm:t>
        <a:bodyPr/>
        <a:lstStyle/>
        <a:p>
          <a:endParaRPr lang="en-IN"/>
        </a:p>
      </dgm:t>
    </dgm:pt>
    <dgm:pt modelId="{BC68D606-70C8-42B9-94DE-3C2DF7824FEC}" type="pres">
      <dgm:prSet presAssocID="{0744302F-FE80-4A21-8F48-80AF7C573D05}" presName="vert1" presStyleCnt="0"/>
      <dgm:spPr/>
    </dgm:pt>
    <dgm:pt modelId="{B0421C79-5D98-43A9-B899-C8AB3E8CBA2F}" type="pres">
      <dgm:prSet presAssocID="{4FB41823-BC59-46D4-9CBC-E9595939B9BC}" presName="thickLine" presStyleLbl="alignNode1" presStyleIdx="3" presStyleCnt="4"/>
      <dgm:spPr/>
    </dgm:pt>
    <dgm:pt modelId="{E69FFEFD-3FAC-4CFD-A3FD-3BC8B08F6425}" type="pres">
      <dgm:prSet presAssocID="{4FB41823-BC59-46D4-9CBC-E9595939B9BC}" presName="horz1" presStyleCnt="0"/>
      <dgm:spPr/>
    </dgm:pt>
    <dgm:pt modelId="{73421EB2-879A-441E-8FA1-1781101EFA83}" type="pres">
      <dgm:prSet presAssocID="{4FB41823-BC59-46D4-9CBC-E9595939B9BC}" presName="tx1" presStyleLbl="revTx" presStyleIdx="3" presStyleCnt="4"/>
      <dgm:spPr/>
      <dgm:t>
        <a:bodyPr/>
        <a:lstStyle/>
        <a:p>
          <a:endParaRPr lang="en-IN"/>
        </a:p>
      </dgm:t>
    </dgm:pt>
    <dgm:pt modelId="{6A9A9880-1F62-498C-89F7-71D2BAAAB5C2}" type="pres">
      <dgm:prSet presAssocID="{4FB41823-BC59-46D4-9CBC-E9595939B9BC}" presName="vert1" presStyleCnt="0"/>
      <dgm:spPr/>
    </dgm:pt>
  </dgm:ptLst>
  <dgm:cxnL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F20600CB-7D16-4922-9547-D4BD88EB56BA}" type="presOf" srcId="{4FB41823-BC59-46D4-9CBC-E9595939B9BC}" destId="{73421EB2-879A-441E-8FA1-1781101EFA83}" srcOrd="0" destOrd="0" presId="urn:microsoft.com/office/officeart/2008/layout/LinedList"/>
    <dgm:cxn modelId="{FC1581E0-9AF9-452C-B330-AADCD0AC8668}" type="presOf" srcId="{01C95085-4C2D-4356-A570-C83CCEF090EE}" destId="{A6486D84-853E-4D93-85FB-A93C2AB50F27}" srcOrd="0" destOrd="0" presId="urn:microsoft.com/office/officeart/2008/layout/LinedList"/>
    <dgm:cxn modelId="{E4D79477-D677-4768-9595-5D84F3189B84}" srcId="{6B10407F-191D-44EC-A3C5-69647440BFC9}" destId="{01C95085-4C2D-4356-A570-C83CCEF090EE}" srcOrd="1" destOrd="0" parTransId="{1A37DCC7-773C-40E2-8E5C-227CCAB23176}" sibTransId="{0B095CAA-79B6-4FBE-87CC-C4771004C1DA}"/>
    <dgm:cxn modelId="{6F54B448-C903-4B1A-B913-000410367ED3}" srcId="{6B10407F-191D-44EC-A3C5-69647440BFC9}" destId="{0744302F-FE80-4A21-8F48-80AF7C573D05}" srcOrd="2" destOrd="0" parTransId="{F62031B4-9D20-48B1-8479-0E7A28243ACD}" sibTransId="{15147C7B-1477-4765-85E8-62B7E1ABC25F}"/>
    <dgm:cxn modelId="{0505B190-7936-490E-9ABF-6141D1B0B273}" srcId="{6B10407F-191D-44EC-A3C5-69647440BFC9}" destId="{4FB41823-BC59-46D4-9CBC-E9595939B9BC}" srcOrd="3" destOrd="0" parTransId="{7909C466-3CC6-471A-ADC0-471EF5FBA9B7}" sibTransId="{A88136E4-6B4C-4EE8-9E5A-1F016A3C14DC}"/>
    <dgm:cxn modelId="{2DD1656A-1B48-4AFC-A65D-081443F407D0}" srcId="{6B10407F-191D-44EC-A3C5-69647440BFC9}" destId="{4F2A1D3E-E19F-455D-859F-C40136366B3D}" srcOrd="0" destOrd="0" parTransId="{D2DA1E0C-46CA-43FE-AD0E-1FF5A487E9EC}" sibTransId="{D34FF2C9-9A85-4762-AD7F-0FD4259109E1}"/>
    <dgm:cxn modelId="{8BD2321A-3366-4BD9-85BD-7B0534FF2C6F}" type="presOf" srcId="{0744302F-FE80-4A21-8F48-80AF7C573D05}" destId="{193E6818-D85B-45EA-925F-270217CFF92B}" srcOrd="0" destOrd="0" presId="urn:microsoft.com/office/officeart/2008/layout/LinedList"/>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C7AA6E1D-A88B-4F24-80C9-B9A051379DFC}" type="presParOf" srcId="{22B5111B-463D-47D1-954F-127C30012F9F}" destId="{0E99E569-0DA0-4A1F-855A-45FE9C2A465F}" srcOrd="2" destOrd="0" presId="urn:microsoft.com/office/officeart/2008/layout/LinedList"/>
    <dgm:cxn modelId="{700CBC55-B851-4E9E-BDA5-9A9A40E0B52D}" type="presParOf" srcId="{22B5111B-463D-47D1-954F-127C30012F9F}" destId="{E928D5FC-4B8D-4EAC-BECF-2325D3247CB5}" srcOrd="3"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4" destOrd="0" presId="urn:microsoft.com/office/officeart/2008/layout/LinedList"/>
    <dgm:cxn modelId="{30DE51C2-8FC6-4561-8544-DB469E44896A}" type="presParOf" srcId="{22B5111B-463D-47D1-954F-127C30012F9F}" destId="{016670BC-15F8-43BA-9C8C-10356130B131}" srcOrd="5"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 modelId="{FCD51C9A-8D10-4E85-B6C4-81AF9BC53C5E}" type="presParOf" srcId="{22B5111B-463D-47D1-954F-127C30012F9F}" destId="{B0421C79-5D98-43A9-B899-C8AB3E8CBA2F}" srcOrd="6" destOrd="0" presId="urn:microsoft.com/office/officeart/2008/layout/LinedList"/>
    <dgm:cxn modelId="{2025E8B9-27D5-47FA-A361-2FDA57AE78A9}" type="presParOf" srcId="{22B5111B-463D-47D1-954F-127C30012F9F}" destId="{E69FFEFD-3FAC-4CFD-A3FD-3BC8B08F6425}" srcOrd="7" destOrd="0" presId="urn:microsoft.com/office/officeart/2008/layout/LinedList"/>
    <dgm:cxn modelId="{7CFA18D2-8669-435B-A1AF-721605394039}" type="presParOf" srcId="{E69FFEFD-3FAC-4CFD-A3FD-3BC8B08F6425}" destId="{73421EB2-879A-441E-8FA1-1781101EFA83}" srcOrd="0" destOrd="0" presId="urn:microsoft.com/office/officeart/2008/layout/LinedList"/>
    <dgm:cxn modelId="{C357F3ED-418B-4123-8FA1-79A5BEA1D285}" type="presParOf" srcId="{E69FFEFD-3FAC-4CFD-A3FD-3BC8B08F6425}" destId="{6A9A9880-1F62-498C-89F7-71D2BAAAB5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05550" cy="100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What Is cloud computing?</a:t>
          </a:r>
          <a:endParaRPr lang="en-US" sz="2800" kern="1200" dirty="0">
            <a:latin typeface="Times New Roman" panose="02020603050405020304" pitchFamily="18" charset="0"/>
            <a:cs typeface="Times New Roman" panose="02020603050405020304" pitchFamily="18" charset="0"/>
          </a:endParaRPr>
        </a:p>
      </dsp:txBody>
      <dsp:txXfrm>
        <a:off x="0" y="0"/>
        <a:ext cx="6305550" cy="1009290"/>
      </dsp:txXfrm>
    </dsp:sp>
    <dsp:sp modelId="{0E99E569-0DA0-4A1F-855A-45FE9C2A465F}">
      <dsp:nvSpPr>
        <dsp:cNvPr id="0" name=""/>
        <dsp:cNvSpPr/>
      </dsp:nvSpPr>
      <dsp:spPr>
        <a:xfrm>
          <a:off x="0" y="100929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1009290"/>
          <a:ext cx="6305550" cy="100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History</a:t>
          </a:r>
          <a:endParaRPr lang="en-US" sz="2800" kern="1200" dirty="0">
            <a:latin typeface="Times New Roman" panose="02020603050405020304" pitchFamily="18" charset="0"/>
            <a:cs typeface="Times New Roman" panose="02020603050405020304" pitchFamily="18" charset="0"/>
          </a:endParaRPr>
        </a:p>
      </dsp:txBody>
      <dsp:txXfrm>
        <a:off x="0" y="1009290"/>
        <a:ext cx="6305550" cy="1009290"/>
      </dsp:txXfrm>
    </dsp:sp>
    <dsp:sp modelId="{0E419124-2FCF-43D5-BF44-3E185E381CAF}">
      <dsp:nvSpPr>
        <dsp:cNvPr id="0" name=""/>
        <dsp:cNvSpPr/>
      </dsp:nvSpPr>
      <dsp:spPr>
        <a:xfrm>
          <a:off x="0" y="201858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2018580"/>
          <a:ext cx="6305550" cy="100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Architecture</a:t>
          </a:r>
          <a:endParaRPr lang="en-US" sz="2800" kern="1200" dirty="0">
            <a:latin typeface="Times New Roman" panose="02020603050405020304" pitchFamily="18" charset="0"/>
            <a:cs typeface="Times New Roman" panose="02020603050405020304" pitchFamily="18" charset="0"/>
          </a:endParaRPr>
        </a:p>
      </dsp:txBody>
      <dsp:txXfrm>
        <a:off x="0" y="2018580"/>
        <a:ext cx="6305550" cy="1009290"/>
      </dsp:txXfrm>
    </dsp:sp>
    <dsp:sp modelId="{B0421C79-5D98-43A9-B899-C8AB3E8CBA2F}">
      <dsp:nvSpPr>
        <dsp:cNvPr id="0" name=""/>
        <dsp:cNvSpPr/>
      </dsp:nvSpPr>
      <dsp:spPr>
        <a:xfrm>
          <a:off x="0" y="302787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421EB2-879A-441E-8FA1-1781101EFA83}">
      <dsp:nvSpPr>
        <dsp:cNvPr id="0" name=""/>
        <dsp:cNvSpPr/>
      </dsp:nvSpPr>
      <dsp:spPr>
        <a:xfrm>
          <a:off x="0" y="3027871"/>
          <a:ext cx="6305550" cy="1009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Applications</a:t>
          </a:r>
          <a:endParaRPr lang="en-US" sz="2800" kern="1200" dirty="0">
            <a:latin typeface="Times New Roman" panose="02020603050405020304" pitchFamily="18" charset="0"/>
            <a:cs typeface="Times New Roman" panose="02020603050405020304" pitchFamily="18" charset="0"/>
          </a:endParaRPr>
        </a:p>
      </dsp:txBody>
      <dsp:txXfrm>
        <a:off x="0" y="3027871"/>
        <a:ext cx="6305550" cy="10092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8/10/2022</a:t>
            </a:fld>
            <a:endParaRPr lang="en-US" dirty="0"/>
          </a:p>
        </p:txBody>
      </p:sp>
      <p:sp>
        <p:nvSpPr>
          <p:cNvPr id="4" name="Footer Placeholder 3">
            <a:extLst>
              <a:ext uri="{FF2B5EF4-FFF2-40B4-BE49-F238E27FC236}">
                <a16:creationId xmlns=""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8/10/2022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8/10/2022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8/10/2022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8/10/2022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8/10/2022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
        <p:nvSpPr>
          <p:cNvPr id="8" name="TextBox 7">
            <a:extLst>
              <a:ext uri="{FF2B5EF4-FFF2-40B4-BE49-F238E27FC236}">
                <a16:creationId xmlns="" xmlns:a16="http://schemas.microsoft.com/office/drawing/2014/main" id="{F7EDFBFC-5564-4D5D-8F01-C829B7B40C08}"/>
              </a:ext>
            </a:extLst>
          </p:cNvPr>
          <p:cNvSpPr txBox="1"/>
          <p:nvPr/>
        </p:nvSpPr>
        <p:spPr>
          <a:xfrm>
            <a:off x="577941" y="6190978"/>
            <a:ext cx="822434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Pooja Patil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1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fontScale="90000"/>
          </a:bodyPr>
          <a:lstStyle/>
          <a:p>
            <a:r>
              <a:rPr lang="en-IN" sz="3600" dirty="0" smtClean="0"/>
              <a:t>Cloud Computing Architecture</a:t>
            </a:r>
            <a:br>
              <a:rPr lang="en-IN" sz="3600" dirty="0" smtClean="0"/>
            </a:br>
            <a:endParaRPr lang="en-US" sz="3600" b="1" dirty="0">
              <a:latin typeface="+mn-lt"/>
            </a:endParaRPr>
          </a:p>
        </p:txBody>
      </p:sp>
      <p:pic>
        <p:nvPicPr>
          <p:cNvPr id="3" name="Picture 2" descr="Cloud Computing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037" y="1275559"/>
            <a:ext cx="6711051" cy="5243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52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388189"/>
            <a:ext cx="9341560" cy="5491404"/>
          </a:xfrm>
        </p:spPr>
        <p:txBody>
          <a:bodyPr>
            <a:normAutofit fontScale="92500" lnSpcReduction="10000"/>
          </a:bodyPr>
          <a:lstStyle/>
          <a:p>
            <a:pPr marL="0" indent="0">
              <a:buNone/>
            </a:pPr>
            <a:r>
              <a:rPr lang="en-IN" sz="2800" b="1" dirty="0"/>
              <a:t>Front End</a:t>
            </a:r>
            <a:r>
              <a:rPr lang="en-IN" sz="2800" b="1" dirty="0" smtClean="0"/>
              <a:t>:</a:t>
            </a:r>
          </a:p>
          <a:p>
            <a:pPr marL="0" indent="0">
              <a:buNone/>
            </a:pPr>
            <a:r>
              <a:rPr lang="en-IN" sz="2800" b="1" dirty="0"/>
              <a:t>	</a:t>
            </a:r>
            <a:r>
              <a:rPr lang="en-US" sz="2800" dirty="0" smtClean="0"/>
              <a:t>The </a:t>
            </a:r>
            <a:r>
              <a:rPr lang="en-US" sz="2800" dirty="0"/>
              <a:t>front end is used by the client. It contains client-side interfaces and applications that are required to access the cloud computing platforms. The front end includes web servers (including Chrome, Firefox, internet explorer, etc.), thin &amp; fat clients, tablets, and mobile devices</a:t>
            </a:r>
            <a:r>
              <a:rPr lang="en-US" sz="2800" dirty="0" smtClean="0"/>
              <a:t>.</a:t>
            </a:r>
          </a:p>
          <a:p>
            <a:r>
              <a:rPr lang="en-IN" sz="2800" b="1" dirty="0"/>
              <a:t>Back </a:t>
            </a:r>
            <a:r>
              <a:rPr lang="en-IN" sz="2800" b="1" dirty="0" smtClean="0"/>
              <a:t>End</a:t>
            </a:r>
            <a:endParaRPr lang="en-US" sz="2800" b="1" dirty="0" smtClean="0"/>
          </a:p>
          <a:p>
            <a:pPr marL="0" indent="0">
              <a:buNone/>
            </a:pPr>
            <a:r>
              <a:rPr lang="en-US" sz="2800" dirty="0" smtClean="0"/>
              <a:t>	The </a:t>
            </a:r>
            <a:r>
              <a:rPr lang="en-US" sz="2800" dirty="0"/>
              <a:t>back end is used by the service provider. It manages all the resources that are required to provide cloud computing services. It includes a huge amount of data storage, security mechanism, virtual machines, deploying models, servers, traffic control mechanisms, etc.</a:t>
            </a:r>
            <a:endParaRPr lang="en-US" sz="2800" dirty="0" smtClean="0"/>
          </a:p>
        </p:txBody>
      </p:sp>
    </p:spTree>
    <p:extLst>
      <p:ext uri="{BB962C8B-B14F-4D97-AF65-F5344CB8AC3E}">
        <p14:creationId xmlns:p14="http://schemas.microsoft.com/office/powerpoint/2010/main" val="156707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104181" y="382386"/>
            <a:ext cx="10325819" cy="506136"/>
          </a:xfrm>
        </p:spPr>
        <p:txBody>
          <a:bodyPr>
            <a:noAutofit/>
          </a:bodyPr>
          <a:lstStyle/>
          <a:p>
            <a:r>
              <a:rPr lang="en-US" sz="2400" b="1" dirty="0">
                <a:latin typeface="+mn-lt"/>
              </a:rPr>
              <a:t>Components of Cloud Computing </a:t>
            </a:r>
            <a:r>
              <a:rPr lang="en-US" sz="2400" b="1" dirty="0" smtClean="0">
                <a:latin typeface="+mn-lt"/>
              </a:rPr>
              <a:t>Architecture:</a:t>
            </a:r>
            <a:endParaRPr lang="en-US" sz="24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73193"/>
            <a:ext cx="9341560" cy="5374256"/>
          </a:xfrm>
        </p:spPr>
        <p:txBody>
          <a:bodyPr>
            <a:normAutofit fontScale="70000" lnSpcReduction="20000"/>
          </a:bodyPr>
          <a:lstStyle/>
          <a:p>
            <a:pPr marL="514350" indent="-514350">
              <a:buAutoNum type="arabicPeriod"/>
            </a:pPr>
            <a:r>
              <a:rPr lang="en-IN" sz="2600" b="1" dirty="0" smtClean="0"/>
              <a:t>Client Infrastructure:</a:t>
            </a:r>
            <a:r>
              <a:rPr lang="en-US" sz="2600" dirty="0"/>
              <a:t>Client Infrastructure is a Front end component. It provides GUI (Graphical User Interface)  to interact with the cloud</a:t>
            </a:r>
            <a:r>
              <a:rPr lang="en-US" sz="2600" dirty="0" smtClean="0"/>
              <a:t>.</a:t>
            </a:r>
          </a:p>
          <a:p>
            <a:pPr marL="514350" indent="-514350">
              <a:buAutoNum type="arabicPeriod"/>
            </a:pPr>
            <a:r>
              <a:rPr lang="en-IN" sz="2600" b="1" dirty="0" smtClean="0"/>
              <a:t>Application:</a:t>
            </a:r>
            <a:r>
              <a:rPr lang="en-US" sz="2600" dirty="0"/>
              <a:t>The application may be any software or platform that a client wants to access</a:t>
            </a:r>
            <a:r>
              <a:rPr lang="en-US" sz="2600" dirty="0" smtClean="0"/>
              <a:t>.</a:t>
            </a:r>
          </a:p>
          <a:p>
            <a:pPr marL="514350" indent="-514350">
              <a:buAutoNum type="arabicPeriod"/>
            </a:pPr>
            <a:r>
              <a:rPr lang="en-IN" sz="2600" b="1" dirty="0" smtClean="0"/>
              <a:t>Service:</a:t>
            </a:r>
            <a:r>
              <a:rPr lang="en-US" sz="2600" dirty="0"/>
              <a:t>A Cloud Services manages that which type of service you access according to the client’s requirement</a:t>
            </a:r>
            <a:r>
              <a:rPr lang="en-US" sz="2600" dirty="0" smtClean="0"/>
              <a:t>.</a:t>
            </a:r>
          </a:p>
          <a:p>
            <a:pPr marL="514350" indent="-514350">
              <a:buAutoNum type="arabicPeriod"/>
            </a:pPr>
            <a:r>
              <a:rPr lang="en-IN" sz="2600" b="1" dirty="0" smtClean="0"/>
              <a:t>Runtime Cloud:</a:t>
            </a:r>
            <a:r>
              <a:rPr lang="en-US" sz="2600" dirty="0"/>
              <a:t>Runtime Cloud provides the </a:t>
            </a:r>
            <a:r>
              <a:rPr lang="en-US" sz="2600" b="1" dirty="0"/>
              <a:t>execution and runtime environment</a:t>
            </a:r>
            <a:r>
              <a:rPr lang="en-US" sz="2600" dirty="0"/>
              <a:t> to the virtual machines</a:t>
            </a:r>
            <a:r>
              <a:rPr lang="en-US" sz="2600" dirty="0" smtClean="0"/>
              <a:t>.</a:t>
            </a:r>
          </a:p>
          <a:p>
            <a:pPr marL="514350" indent="-514350">
              <a:buAutoNum type="arabicPeriod"/>
            </a:pPr>
            <a:r>
              <a:rPr lang="en-IN" sz="2600" b="1" dirty="0" smtClean="0"/>
              <a:t>Storage:</a:t>
            </a:r>
            <a:r>
              <a:rPr lang="en-US" sz="2600" dirty="0"/>
              <a:t> It provides a huge amount of storage capacity in the cloud to store and manage data</a:t>
            </a:r>
            <a:r>
              <a:rPr lang="en-US" sz="2600" dirty="0" smtClean="0"/>
              <a:t>.</a:t>
            </a:r>
          </a:p>
          <a:p>
            <a:pPr marL="514350" indent="-514350">
              <a:buAutoNum type="arabicPeriod"/>
            </a:pPr>
            <a:r>
              <a:rPr lang="en-IN" sz="2600" b="1" dirty="0" smtClean="0"/>
              <a:t>Infrastructure:</a:t>
            </a:r>
            <a:r>
              <a:rPr lang="en-US" sz="2600" dirty="0"/>
              <a:t>It provides services on the </a:t>
            </a:r>
            <a:r>
              <a:rPr lang="en-US" sz="2600" b="1" dirty="0"/>
              <a:t>host level</a:t>
            </a:r>
            <a:r>
              <a:rPr lang="en-US" sz="2600" dirty="0"/>
              <a:t>, </a:t>
            </a:r>
            <a:r>
              <a:rPr lang="en-US" sz="2600" b="1" dirty="0"/>
              <a:t>application level</a:t>
            </a:r>
            <a:r>
              <a:rPr lang="en-US" sz="2600" dirty="0"/>
              <a:t>, and </a:t>
            </a:r>
            <a:r>
              <a:rPr lang="en-US" sz="2600" b="1" dirty="0"/>
              <a:t>network </a:t>
            </a:r>
            <a:r>
              <a:rPr lang="en-US" sz="2600" b="1" dirty="0" smtClean="0"/>
              <a:t>level.</a:t>
            </a:r>
          </a:p>
          <a:p>
            <a:pPr marL="514350" indent="-514350">
              <a:buAutoNum type="arabicPeriod"/>
            </a:pPr>
            <a:r>
              <a:rPr lang="en-IN" sz="2600" b="1" dirty="0"/>
              <a:t> </a:t>
            </a:r>
            <a:r>
              <a:rPr lang="en-IN" sz="2600" b="1" dirty="0" smtClean="0"/>
              <a:t>Management:</a:t>
            </a:r>
            <a:r>
              <a:rPr lang="en-US" sz="2600" dirty="0"/>
              <a:t>Management is used to manage components such as application, service, runtime cloud, storage, infrastructure, and other security issues in the backend and establish coordination between them</a:t>
            </a:r>
            <a:r>
              <a:rPr lang="en-US" sz="2600" dirty="0" smtClean="0"/>
              <a:t>.</a:t>
            </a:r>
          </a:p>
          <a:p>
            <a:pPr marL="514350" indent="-514350">
              <a:buAutoNum type="arabicPeriod"/>
            </a:pPr>
            <a:r>
              <a:rPr lang="en-IN" sz="2600" b="1" dirty="0" smtClean="0"/>
              <a:t>Security:</a:t>
            </a:r>
            <a:r>
              <a:rPr lang="en-US" sz="2600" dirty="0"/>
              <a:t>Security is an in-built back end component of cloud computing. It implements a security mechanism in the back end</a:t>
            </a:r>
            <a:r>
              <a:rPr lang="en-US" sz="2600" dirty="0" smtClean="0"/>
              <a:t>.</a:t>
            </a:r>
          </a:p>
          <a:p>
            <a:pPr marL="514350" indent="-514350">
              <a:buAutoNum type="arabicPeriod"/>
            </a:pPr>
            <a:r>
              <a:rPr lang="en-IN" sz="2600" b="1" dirty="0" smtClean="0"/>
              <a:t>Internet:</a:t>
            </a:r>
            <a:r>
              <a:rPr lang="en-US" sz="2600" dirty="0"/>
              <a:t>The Internet is medium through which front end and back end can interact and communicate with each other.</a:t>
            </a:r>
          </a:p>
          <a:p>
            <a:pPr marL="0" indent="0">
              <a:buNone/>
            </a:pPr>
            <a:endParaRPr lang="en-US" sz="2800" dirty="0" smtClean="0"/>
          </a:p>
        </p:txBody>
      </p:sp>
    </p:spTree>
    <p:extLst>
      <p:ext uri="{BB962C8B-B14F-4D97-AF65-F5344CB8AC3E}">
        <p14:creationId xmlns:p14="http://schemas.microsoft.com/office/powerpoint/2010/main" val="304629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fontScale="90000"/>
          </a:bodyPr>
          <a:lstStyle/>
          <a:p>
            <a:r>
              <a:rPr lang="en-US" sz="3600" b="1" dirty="0">
                <a:latin typeface="+mn-lt"/>
              </a:rPr>
              <a:t>How does cloud computing work</a:t>
            </a:r>
            <a:br>
              <a:rPr lang="en-US" sz="3600" b="1" dirty="0">
                <a:latin typeface="+mn-lt"/>
              </a:rPr>
            </a:br>
            <a:endParaRPr lang="en-IN" sz="3600" b="1" dirty="0">
              <a:latin typeface="+mn-lt"/>
            </a:endParaRPr>
          </a:p>
        </p:txBody>
      </p:sp>
      <p:pic>
        <p:nvPicPr>
          <p:cNvPr id="3074" name="Picture 2" descr="how cloud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154" y="1483002"/>
            <a:ext cx="7733825" cy="434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600" b="1" dirty="0" smtClean="0">
                <a:latin typeface="+mn-lt"/>
              </a:rPr>
              <a:t>Applications:</a:t>
            </a:r>
            <a:endParaRPr lang="en-IN" sz="3600" b="1" dirty="0">
              <a:latin typeface="+mn-lt"/>
            </a:endParaRPr>
          </a:p>
        </p:txBody>
      </p:sp>
      <p:pic>
        <p:nvPicPr>
          <p:cNvPr id="4098" name="Picture 2" descr="Cloud Computing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538" y="963202"/>
            <a:ext cx="6598909" cy="465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2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 xmlns:a16="http://schemas.microsoft.com/office/drawing/2014/main"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ED5F35-4EFC-4B1A-A685-D0FE2F7AD39C}"/>
              </a:ext>
            </a:extLst>
          </p:cNvPr>
          <p:cNvSpPr>
            <a:spLocks noGrp="1"/>
          </p:cNvSpPr>
          <p:nvPr>
            <p:ph type="title"/>
          </p:nvPr>
        </p:nvSpPr>
        <p:spPr>
          <a:xfrm>
            <a:off x="7070725" y="482321"/>
            <a:ext cx="4636643" cy="5571625"/>
          </a:xfrm>
        </p:spPr>
        <p:txBody>
          <a:bodyPr anchor="ctr">
            <a:normAutofit/>
          </a:bodyPr>
          <a:lstStyle/>
          <a:p>
            <a:r>
              <a:rPr lang="en-US" sz="3600" dirty="0" smtClean="0">
                <a:latin typeface="Bodoni MT" panose="02070603080606020203" pitchFamily="18" charset="0"/>
                <a:cs typeface="Times New Roman" panose="02020603050405020304" pitchFamily="18" charset="0"/>
              </a:rPr>
              <a:t>  Introduction   	 to</a:t>
            </a:r>
            <a:br>
              <a:rPr lang="en-US" sz="3600" dirty="0" smtClean="0">
                <a:latin typeface="Bodoni MT" panose="02070603080606020203" pitchFamily="18" charset="0"/>
                <a:cs typeface="Times New Roman" panose="02020603050405020304" pitchFamily="18" charset="0"/>
              </a:rPr>
            </a:br>
            <a:r>
              <a:rPr lang="en-US" sz="3600" dirty="0" smtClean="0">
                <a:latin typeface="Bodoni MT" panose="02070603080606020203" pitchFamily="18" charset="0"/>
                <a:cs typeface="Times New Roman" panose="02020603050405020304" pitchFamily="18" charset="0"/>
              </a:rPr>
              <a:t>    cloud</a:t>
            </a:r>
            <a:endParaRPr lang="en-US" sz="36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154257264"/>
              </p:ext>
            </p:extLst>
          </p:nvPr>
        </p:nvGraphicFramePr>
        <p:xfrm>
          <a:off x="631825" y="1052424"/>
          <a:ext cx="6305550" cy="4037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600" b="1" dirty="0">
                <a:latin typeface="+mn-lt"/>
              </a:rPr>
              <a:t>What Is cloud computing</a:t>
            </a:r>
            <a:r>
              <a:rPr lang="en-US" sz="3600" b="1" dirty="0" smtClean="0">
                <a:latin typeface="+mn-lt"/>
              </a:rPr>
              <a:t>?</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7"/>
            <a:ext cx="6805394" cy="4715026"/>
          </a:xfrm>
        </p:spPr>
        <p:txBody>
          <a:bodyPr>
            <a:normAutofit fontScale="70000" lnSpcReduction="20000"/>
          </a:bodyPr>
          <a:lstStyle/>
          <a:p>
            <a:r>
              <a:rPr lang="en-US" sz="3200" dirty="0" smtClean="0"/>
              <a:t>The </a:t>
            </a:r>
            <a:r>
              <a:rPr lang="en-US" sz="3200" dirty="0"/>
              <a:t>term cloud refers to a network or the internet. It is a technology that uses remote servers on the internet to store, manage, and access data online rather than local drives. The data can be anything such as files, images, documents, audio, video, and more.</a:t>
            </a:r>
          </a:p>
          <a:p>
            <a:r>
              <a:rPr lang="en-US" sz="3200" dirty="0"/>
              <a:t>There are the following operations that we can do using cloud </a:t>
            </a:r>
            <a:r>
              <a:rPr lang="en-US" sz="3200" dirty="0" smtClean="0"/>
              <a:t>computing: </a:t>
            </a:r>
          </a:p>
          <a:p>
            <a:r>
              <a:rPr lang="en-US" sz="3200" dirty="0" smtClean="0"/>
              <a:t>Developing </a:t>
            </a:r>
            <a:r>
              <a:rPr lang="en-US" sz="3200" dirty="0"/>
              <a:t>new applications and services</a:t>
            </a:r>
          </a:p>
          <a:p>
            <a:r>
              <a:rPr lang="en-US" sz="3200" dirty="0"/>
              <a:t>Storage, back up, and recovery of data</a:t>
            </a:r>
          </a:p>
          <a:p>
            <a:r>
              <a:rPr lang="en-US" sz="3200" dirty="0"/>
              <a:t>Hosting blogs and websites</a:t>
            </a:r>
          </a:p>
          <a:p>
            <a:r>
              <a:rPr lang="en-US" sz="3200" dirty="0"/>
              <a:t>Delivery of software on demand</a:t>
            </a:r>
          </a:p>
          <a:p>
            <a:r>
              <a:rPr lang="en-US" sz="3200" dirty="0"/>
              <a:t>Analysis of data</a:t>
            </a:r>
          </a:p>
          <a:p>
            <a:r>
              <a:rPr lang="en-US" sz="3200" dirty="0"/>
              <a:t>Streaming videos and audios</a:t>
            </a:r>
          </a:p>
          <a:p>
            <a:endParaRPr lang="en-US" sz="3200" dirty="0"/>
          </a:p>
        </p:txBody>
      </p:sp>
      <p:pic>
        <p:nvPicPr>
          <p:cNvPr id="6" name="Picture 5">
            <a:extLst>
              <a:ext uri="{FF2B5EF4-FFF2-40B4-BE49-F238E27FC236}">
                <a16:creationId xmlns="" xmlns:a16="http://schemas.microsoft.com/office/drawing/2014/main" id="{E83D03CD-4350-401D-9CC2-C54956EAF376}"/>
              </a:ext>
            </a:extLst>
          </p:cNvPr>
          <p:cNvPicPr>
            <a:picLocks noChangeAspect="1"/>
          </p:cNvPicPr>
          <p:nvPr/>
        </p:nvPicPr>
        <p:blipFill>
          <a:blip r:embed="rId2"/>
          <a:stretch>
            <a:fillRect/>
          </a:stretch>
        </p:blipFill>
        <p:spPr>
          <a:xfrm>
            <a:off x="8057072" y="1430856"/>
            <a:ext cx="3494522" cy="4182448"/>
          </a:xfrm>
          <a:prstGeom prst="rect">
            <a:avLst/>
          </a:prstGeom>
        </p:spPr>
      </p:pic>
    </p:spTree>
    <p:extLst>
      <p:ext uri="{BB962C8B-B14F-4D97-AF65-F5344CB8AC3E}">
        <p14:creationId xmlns:p14="http://schemas.microsoft.com/office/powerpoint/2010/main" val="10710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3200" b="1" dirty="0" smtClean="0">
                <a:latin typeface="+mn-lt"/>
              </a:rPr>
              <a:t>Why Cloud Computing:</a:t>
            </a:r>
            <a:endParaRPr lang="en-US" sz="32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107608" y="1311216"/>
            <a:ext cx="9916950" cy="1992702"/>
          </a:xfrm>
        </p:spPr>
        <p:txBody>
          <a:bodyPr>
            <a:normAutofit/>
          </a:bodyPr>
          <a:lstStyle/>
          <a:p>
            <a:pPr marL="0" indent="0">
              <a:buNone/>
            </a:pPr>
            <a:r>
              <a:rPr lang="en-US" sz="2800" dirty="0" smtClean="0"/>
              <a:t>   </a:t>
            </a:r>
            <a:r>
              <a:rPr lang="en-US" sz="2800" dirty="0"/>
              <a:t> To establish such IT infrastructure, we need to spend lots of money. To overcome all these problems and to reduce the IT infrastructure cost, Cloud Computing comes into existence</a:t>
            </a:r>
            <a:r>
              <a:rPr lang="en-US" sz="2800" dirty="0" smtClean="0"/>
              <a:t>.</a:t>
            </a:r>
          </a:p>
        </p:txBody>
      </p:sp>
      <p:pic>
        <p:nvPicPr>
          <p:cNvPr id="1026" name="Picture 2" descr="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52" y="3303918"/>
            <a:ext cx="8876580" cy="307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4000" dirty="0" smtClean="0">
                <a:latin typeface="Bodoni MT" panose="02070603080606020203" pitchFamily="18" charset="0"/>
              </a:rPr>
              <a:t>Characteristics:</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164567"/>
            <a:ext cx="8694579" cy="4715026"/>
          </a:xfrm>
        </p:spPr>
        <p:txBody>
          <a:bodyPr>
            <a:normAutofit fontScale="92500"/>
          </a:bodyPr>
          <a:lstStyle/>
          <a:p>
            <a:r>
              <a:rPr lang="en-IN" sz="2800" dirty="0" smtClean="0"/>
              <a:t>Agility:</a:t>
            </a:r>
            <a:r>
              <a:rPr lang="en-US" sz="2400" dirty="0"/>
              <a:t>The cloud </a:t>
            </a:r>
            <a:r>
              <a:rPr lang="en-US" sz="2400" b="1" dirty="0"/>
              <a:t>works in a distributed computing environment</a:t>
            </a:r>
            <a:r>
              <a:rPr lang="en-US" sz="2400" dirty="0"/>
              <a:t>. It shares resources among users and works very fast.</a:t>
            </a:r>
            <a:r>
              <a:rPr lang="en-US" sz="2800" dirty="0"/>
              <a:t>	</a:t>
            </a:r>
            <a:endParaRPr lang="en-US" sz="2800" dirty="0" smtClean="0"/>
          </a:p>
          <a:p>
            <a:r>
              <a:rPr lang="en-IN" sz="2800" dirty="0"/>
              <a:t>High availability and </a:t>
            </a:r>
            <a:r>
              <a:rPr lang="en-IN" sz="2800" dirty="0" smtClean="0"/>
              <a:t>reliability</a:t>
            </a:r>
          </a:p>
          <a:p>
            <a:r>
              <a:rPr lang="en-IN" sz="2800" dirty="0"/>
              <a:t> High </a:t>
            </a:r>
            <a:r>
              <a:rPr lang="en-IN" sz="2800" dirty="0" smtClean="0"/>
              <a:t>Scalability</a:t>
            </a:r>
          </a:p>
          <a:p>
            <a:r>
              <a:rPr lang="en-IN" sz="2800" dirty="0" smtClean="0"/>
              <a:t>Multi-Sharing</a:t>
            </a:r>
          </a:p>
          <a:p>
            <a:r>
              <a:rPr lang="en-IN" sz="2800" dirty="0"/>
              <a:t>Device and Location </a:t>
            </a:r>
            <a:r>
              <a:rPr lang="en-IN" sz="2800" dirty="0" smtClean="0"/>
              <a:t>Independence</a:t>
            </a:r>
          </a:p>
          <a:p>
            <a:r>
              <a:rPr lang="en-IN" sz="2800" dirty="0" smtClean="0"/>
              <a:t>Maintenance</a:t>
            </a:r>
          </a:p>
          <a:p>
            <a:r>
              <a:rPr lang="en-IN" sz="2800" dirty="0"/>
              <a:t>Low </a:t>
            </a:r>
            <a:r>
              <a:rPr lang="en-IN" sz="2800" dirty="0" smtClean="0"/>
              <a:t>Cost</a:t>
            </a:r>
          </a:p>
          <a:p>
            <a:r>
              <a:rPr lang="en-US" sz="2800" dirty="0"/>
              <a:t> Services in the pay-per-use mode</a:t>
            </a:r>
          </a:p>
        </p:txBody>
      </p:sp>
    </p:spTree>
    <p:extLst>
      <p:ext uri="{BB962C8B-B14F-4D97-AF65-F5344CB8AC3E}">
        <p14:creationId xmlns:p14="http://schemas.microsoft.com/office/powerpoint/2010/main" val="522802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7" y="382385"/>
            <a:ext cx="10178322" cy="782182"/>
          </a:xfrm>
        </p:spPr>
        <p:txBody>
          <a:bodyPr>
            <a:noAutofit/>
          </a:bodyPr>
          <a:lstStyle/>
          <a:p>
            <a:r>
              <a:rPr lang="en-US" sz="2400" b="1" dirty="0">
                <a:latin typeface="+mn-lt"/>
              </a:rPr>
              <a:t>Advantages </a:t>
            </a:r>
            <a:r>
              <a:rPr lang="en-US" sz="2400" b="1" dirty="0" smtClean="0">
                <a:latin typeface="+mn-lt"/>
              </a:rPr>
              <a:t>of </a:t>
            </a:r>
            <a:r>
              <a:rPr lang="en-US" sz="2400" b="1" dirty="0">
                <a:latin typeface="+mn-lt"/>
              </a:rPr>
              <a:t>Cloud </a:t>
            </a:r>
            <a:r>
              <a:rPr lang="en-US" sz="2400" b="1" dirty="0" smtClean="0">
                <a:latin typeface="+mn-lt"/>
              </a:rPr>
              <a:t>Computing:</a:t>
            </a:r>
            <a:endParaRPr lang="en-US" sz="2400" b="1" dirty="0">
              <a:latin typeface="+mn-lt"/>
            </a:endParaRPr>
          </a:p>
        </p:txBody>
      </p:sp>
      <p:pic>
        <p:nvPicPr>
          <p:cNvPr id="2050" name="Picture 2" descr="Advantages of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026" y="1052424"/>
            <a:ext cx="9178507" cy="490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20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7" y="382385"/>
            <a:ext cx="10178322" cy="782182"/>
          </a:xfrm>
        </p:spPr>
        <p:txBody>
          <a:bodyPr>
            <a:noAutofit/>
          </a:bodyPr>
          <a:lstStyle/>
          <a:p>
            <a:r>
              <a:rPr lang="en-US" sz="2400" b="1" dirty="0" smtClean="0">
                <a:latin typeface="+mn-lt"/>
              </a:rPr>
              <a:t>Disadvantages </a:t>
            </a:r>
            <a:r>
              <a:rPr lang="en-US" sz="2400" b="1" dirty="0">
                <a:latin typeface="+mn-lt"/>
              </a:rPr>
              <a:t>of Cloud </a:t>
            </a:r>
            <a:r>
              <a:rPr lang="en-US" sz="2400" b="1" dirty="0" smtClean="0">
                <a:latin typeface="+mn-lt"/>
              </a:rPr>
              <a:t>Computing:</a:t>
            </a:r>
            <a:endParaRPr lang="en-US" sz="2400" b="1" dirty="0">
              <a:latin typeface="+mn-lt"/>
            </a:endParaRPr>
          </a:p>
        </p:txBody>
      </p:sp>
      <p:pic>
        <p:nvPicPr>
          <p:cNvPr id="3078" name="Picture 6" descr="Disadvantages Of Cloud Computing | capitanesdepesca.org.ar Custom Academic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472" y="954970"/>
            <a:ext cx="8963268" cy="548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9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smtClean="0">
                <a:latin typeface="+mn-lt"/>
              </a:rPr>
              <a:t>History of Cloud Computing:</a:t>
            </a:r>
            <a:endParaRPr lang="en-US" sz="3600" b="1" dirty="0">
              <a:latin typeface="+mn-lt"/>
            </a:endParaRPr>
          </a:p>
        </p:txBody>
      </p:sp>
      <p:pic>
        <p:nvPicPr>
          <p:cNvPr id="3" name="Picture 2"/>
          <p:cNvPicPr>
            <a:picLocks noChangeAspect="1"/>
          </p:cNvPicPr>
          <p:nvPr/>
        </p:nvPicPr>
        <p:blipFill>
          <a:blip r:embed="rId2"/>
          <a:stretch>
            <a:fillRect/>
          </a:stretch>
        </p:blipFill>
        <p:spPr>
          <a:xfrm>
            <a:off x="1564975" y="1348956"/>
            <a:ext cx="9080020" cy="5509044"/>
          </a:xfrm>
          <a:prstGeom prst="rect">
            <a:avLst/>
          </a:prstGeom>
        </p:spPr>
      </p:pic>
    </p:spTree>
    <p:extLst>
      <p:ext uri="{BB962C8B-B14F-4D97-AF65-F5344CB8AC3E}">
        <p14:creationId xmlns:p14="http://schemas.microsoft.com/office/powerpoint/2010/main" val="483221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600" b="1" dirty="0">
                <a:latin typeface="+mn-lt"/>
              </a:rPr>
              <a:t>Cloud Computing </a:t>
            </a:r>
            <a:r>
              <a:rPr lang="en-IN" sz="3600" b="1" dirty="0" smtClean="0">
                <a:latin typeface="+mn-lt"/>
              </a:rPr>
              <a:t>Architecture:</a:t>
            </a:r>
            <a:endParaRPr lang="en-US" sz="36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164567"/>
            <a:ext cx="8694579" cy="4715026"/>
          </a:xfrm>
        </p:spPr>
        <p:txBody>
          <a:bodyPr>
            <a:normAutofit fontScale="92500" lnSpcReduction="10000"/>
          </a:bodyPr>
          <a:lstStyle/>
          <a:p>
            <a:r>
              <a:rPr lang="en-US" sz="2800" dirty="0"/>
              <a:t>C</a:t>
            </a:r>
            <a:r>
              <a:rPr lang="en-US" sz="2800" dirty="0" smtClean="0"/>
              <a:t>loud </a:t>
            </a:r>
            <a:r>
              <a:rPr lang="en-US" sz="2800" dirty="0"/>
              <a:t>computing technology is used by both small and large organizations to </a:t>
            </a:r>
            <a:r>
              <a:rPr lang="en-US" sz="2800" b="1" dirty="0"/>
              <a:t>store the information</a:t>
            </a:r>
            <a:r>
              <a:rPr lang="en-US" sz="2800" dirty="0"/>
              <a:t> in cloud and </a:t>
            </a:r>
            <a:r>
              <a:rPr lang="en-US" sz="2800" b="1" dirty="0"/>
              <a:t>access</a:t>
            </a:r>
            <a:r>
              <a:rPr lang="en-US" sz="2800" dirty="0"/>
              <a:t> it from anywhere at anytime using the internet connection.</a:t>
            </a:r>
          </a:p>
          <a:p>
            <a:r>
              <a:rPr lang="en-US" sz="2800" dirty="0"/>
              <a:t>Cloud computing architecture is a combination of </a:t>
            </a:r>
            <a:r>
              <a:rPr lang="en-US" sz="2800" b="1" dirty="0"/>
              <a:t>service-oriented architecture</a:t>
            </a:r>
            <a:r>
              <a:rPr lang="en-US" sz="2800" dirty="0"/>
              <a:t> and </a:t>
            </a:r>
            <a:r>
              <a:rPr lang="en-US" sz="2800" b="1" dirty="0"/>
              <a:t>event-driven architecture</a:t>
            </a:r>
            <a:r>
              <a:rPr lang="en-US" sz="2800" dirty="0"/>
              <a:t>.</a:t>
            </a:r>
          </a:p>
          <a:p>
            <a:r>
              <a:rPr lang="en-US" sz="2800" dirty="0"/>
              <a:t>Cloud computing architecture is divided into the following two parts -</a:t>
            </a:r>
          </a:p>
          <a:p>
            <a:r>
              <a:rPr lang="en-US" sz="2800" dirty="0"/>
              <a:t>Front End</a:t>
            </a:r>
          </a:p>
          <a:p>
            <a:r>
              <a:rPr lang="en-US" sz="2800" dirty="0"/>
              <a:t>Back End</a:t>
            </a:r>
          </a:p>
          <a:p>
            <a:pPr marL="0" indent="0">
              <a:buNone/>
            </a:pPr>
            <a:endParaRPr lang="en-US" sz="2800" dirty="0"/>
          </a:p>
        </p:txBody>
      </p:sp>
    </p:spTree>
    <p:extLst>
      <p:ext uri="{BB962C8B-B14F-4D97-AF65-F5344CB8AC3E}">
        <p14:creationId xmlns:p14="http://schemas.microsoft.com/office/powerpoint/2010/main" val="3602952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203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Bodoni MT</vt:lpstr>
      <vt:lpstr>Calibri</vt:lpstr>
      <vt:lpstr>Gill Sans MT</vt:lpstr>
      <vt:lpstr>Impact</vt:lpstr>
      <vt:lpstr>Times New Roman</vt:lpstr>
      <vt:lpstr>Badge</vt:lpstr>
      <vt:lpstr>Microsoft Azure Fundamentals:  AZ-900</vt:lpstr>
      <vt:lpstr>  Introduction     to     cloud</vt:lpstr>
      <vt:lpstr>What Is cloud computing?</vt:lpstr>
      <vt:lpstr>Why Cloud Computing:</vt:lpstr>
      <vt:lpstr>Characteristics:</vt:lpstr>
      <vt:lpstr>Advantages of Cloud Computing:</vt:lpstr>
      <vt:lpstr>Disadvantages of Cloud Computing:</vt:lpstr>
      <vt:lpstr>History of Cloud Computing:</vt:lpstr>
      <vt:lpstr>Cloud Computing Architecture:</vt:lpstr>
      <vt:lpstr>Cloud Computing Architecture </vt:lpstr>
      <vt:lpstr>PowerPoint Presentation</vt:lpstr>
      <vt:lpstr>Components of Cloud Computing Architecture:</vt:lpstr>
      <vt:lpstr>How does cloud computing work </vt:lpstr>
      <vt:lpstr>Applications:</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2022-08-11T07:38:28Z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