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4"/>
  </p:notesMasterIdLst>
  <p:handoutMasterIdLst>
    <p:handoutMasterId r:id="rId25"/>
  </p:handoutMasterIdLst>
  <p:sldIdLst>
    <p:sldId id="256" r:id="rId5"/>
    <p:sldId id="260" r:id="rId6"/>
    <p:sldId id="262" r:id="rId7"/>
    <p:sldId id="272" r:id="rId8"/>
    <p:sldId id="270" r:id="rId9"/>
    <p:sldId id="271" r:id="rId10"/>
    <p:sldId id="273" r:id="rId11"/>
    <p:sldId id="268" r:id="rId12"/>
    <p:sldId id="266" r:id="rId13"/>
    <p:sldId id="274" r:id="rId14"/>
    <p:sldId id="276" r:id="rId15"/>
    <p:sldId id="275" r:id="rId16"/>
    <p:sldId id="278" r:id="rId17"/>
    <p:sldId id="279" r:id="rId18"/>
    <p:sldId id="281" r:id="rId19"/>
    <p:sldId id="282" r:id="rId20"/>
    <p:sldId id="280" r:id="rId21"/>
    <p:sldId id="28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94"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smtClean="0"/>
            <a:t>Different services model</a:t>
          </a:r>
          <a:endParaRPr lang="en-US" sz="28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1C95085-4C2D-4356-A570-C83CCEF090EE}">
      <dgm:prSet custT="1"/>
      <dgm:spPr/>
      <dgm:t>
        <a:bodyPr/>
        <a:lstStyle/>
        <a:p>
          <a:r>
            <a:rPr lang="en-US" sz="2800" dirty="0" smtClean="0"/>
            <a:t>Differences between PaaS, IaaS And SaaS</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smtClean="0"/>
            <a:t>Different deployment Models</a:t>
          </a:r>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r>
            <a:rPr lang="en-US" sz="2800" dirty="0" smtClean="0">
              <a:latin typeface="Times New Roman" panose="02020603050405020304" pitchFamily="18" charset="0"/>
              <a:cs typeface="Times New Roman" panose="02020603050405020304" pitchFamily="18" charset="0"/>
            </a:rPr>
            <a:t>Difference Between Models</a:t>
          </a:r>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10DA26D8-3205-49AB-9801-7479D75D0B9B}" type="pres">
      <dgm:prSet presAssocID="{4F2A1D3E-E19F-455D-859F-C40136366B3D}" presName="thickLine" presStyleLbl="alignNode1" presStyleIdx="0" presStyleCnt="4"/>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4"/>
      <dgm:spPr/>
      <dgm:t>
        <a:bodyPr/>
        <a:lstStyle/>
        <a:p>
          <a:endParaRPr lang="en-IN"/>
        </a:p>
      </dgm:t>
    </dgm:pt>
    <dgm:pt modelId="{51866F1A-9654-4DD6-B628-9CEF2A359C7D}" type="pres">
      <dgm:prSet presAssocID="{4F2A1D3E-E19F-455D-859F-C40136366B3D}" presName="vert1" presStyleCnt="0"/>
      <dgm:spPr/>
    </dgm:pt>
    <dgm:pt modelId="{0E99E569-0DA0-4A1F-855A-45FE9C2A465F}" type="pres">
      <dgm:prSet presAssocID="{01C95085-4C2D-4356-A570-C83CCEF090EE}" presName="thickLine" presStyleLbl="alignNode1" presStyleIdx="1" presStyleCnt="4"/>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1" presStyleCnt="4"/>
      <dgm:spPr/>
      <dgm:t>
        <a:bodyPr/>
        <a:lstStyle/>
        <a:p>
          <a:endParaRPr lang="en-IN"/>
        </a:p>
      </dgm:t>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2" presStyleCnt="4"/>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2" presStyleCnt="4"/>
      <dgm:spPr/>
      <dgm:t>
        <a:bodyPr/>
        <a:lstStyle/>
        <a:p>
          <a:endParaRPr lang="en-IN"/>
        </a:p>
      </dgm:t>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3" presStyleCnt="4"/>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3" presStyleCnt="4"/>
      <dgm:spPr/>
      <dgm:t>
        <a:bodyPr/>
        <a:lstStyle/>
        <a:p>
          <a:endParaRPr lang="en-IN"/>
        </a:p>
      </dgm:t>
    </dgm:pt>
    <dgm:pt modelId="{6A9A9880-1F62-498C-89F7-71D2BAAAB5C2}" type="pres">
      <dgm:prSet presAssocID="{4FB41823-BC59-46D4-9CBC-E9595939B9BC}" presName="vert1" presStyleCnt="0"/>
      <dgm:spPr/>
    </dgm:pt>
  </dgm:ptLst>
  <dgm:cxnL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F20600CB-7D16-4922-9547-D4BD88EB56BA}" type="presOf" srcId="{4FB41823-BC59-46D4-9CBC-E9595939B9BC}" destId="{73421EB2-879A-441E-8FA1-1781101EFA83}"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E4D79477-D677-4768-9595-5D84F3189B84}" srcId="{6B10407F-191D-44EC-A3C5-69647440BFC9}" destId="{01C95085-4C2D-4356-A570-C83CCEF090EE}" srcOrd="1" destOrd="0" parTransId="{1A37DCC7-773C-40E2-8E5C-227CCAB23176}" sibTransId="{0B095CAA-79B6-4FBE-87CC-C4771004C1DA}"/>
    <dgm:cxn modelId="{6F54B448-C903-4B1A-B913-000410367ED3}" srcId="{6B10407F-191D-44EC-A3C5-69647440BFC9}" destId="{0744302F-FE80-4A21-8F48-80AF7C573D05}" srcOrd="2" destOrd="0" parTransId="{F62031B4-9D20-48B1-8479-0E7A28243ACD}" sibTransId="{15147C7B-1477-4765-85E8-62B7E1ABC25F}"/>
    <dgm:cxn modelId="{0505B190-7936-490E-9ABF-6141D1B0B273}" srcId="{6B10407F-191D-44EC-A3C5-69647440BFC9}" destId="{4FB41823-BC59-46D4-9CBC-E9595939B9BC}" srcOrd="3" destOrd="0" parTransId="{7909C466-3CC6-471A-ADC0-471EF5FBA9B7}" sibTransId="{A88136E4-6B4C-4EE8-9E5A-1F016A3C14DC}"/>
    <dgm:cxn modelId="{2DD1656A-1B48-4AFC-A65D-081443F407D0}" srcId="{6B10407F-191D-44EC-A3C5-69647440BFC9}" destId="{4F2A1D3E-E19F-455D-859F-C40136366B3D}" srcOrd="0" destOrd="0" parTransId="{D2DA1E0C-46CA-43FE-AD0E-1FF5A487E9EC}" sibTransId="{D34FF2C9-9A85-4762-AD7F-0FD4259109E1}"/>
    <dgm:cxn modelId="{8BD2321A-3366-4BD9-85BD-7B0534FF2C6F}" type="presOf" srcId="{0744302F-FE80-4A21-8F48-80AF7C573D05}" destId="{193E6818-D85B-45EA-925F-270217CFF92B}" srcOrd="0" destOrd="0" presId="urn:microsoft.com/office/officeart/2008/layout/LinedList"/>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C7AA6E1D-A88B-4F24-80C9-B9A051379DFC}" type="presParOf" srcId="{22B5111B-463D-47D1-954F-127C30012F9F}" destId="{0E99E569-0DA0-4A1F-855A-45FE9C2A465F}" srcOrd="2" destOrd="0" presId="urn:microsoft.com/office/officeart/2008/layout/LinedList"/>
    <dgm:cxn modelId="{700CBC55-B851-4E9E-BDA5-9A9A40E0B52D}" type="presParOf" srcId="{22B5111B-463D-47D1-954F-127C30012F9F}" destId="{E928D5FC-4B8D-4EAC-BECF-2325D3247CB5}" srcOrd="3"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4" destOrd="0" presId="urn:microsoft.com/office/officeart/2008/layout/LinedList"/>
    <dgm:cxn modelId="{30DE51C2-8FC6-4561-8544-DB469E44896A}" type="presParOf" srcId="{22B5111B-463D-47D1-954F-127C30012F9F}" destId="{016670BC-15F8-43BA-9C8C-10356130B131}" srcOrd="5"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6" destOrd="0" presId="urn:microsoft.com/office/officeart/2008/layout/LinedList"/>
    <dgm:cxn modelId="{2025E8B9-27D5-47FA-A361-2FDA57AE78A9}" type="presParOf" srcId="{22B5111B-463D-47D1-954F-127C30012F9F}" destId="{E69FFEFD-3FAC-4CFD-A3FD-3BC8B08F6425}" srcOrd="7"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05550"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Different services model</a:t>
          </a:r>
          <a:endParaRPr lang="en-US" sz="2800" kern="1200" dirty="0">
            <a:latin typeface="Times New Roman" panose="02020603050405020304" pitchFamily="18" charset="0"/>
            <a:cs typeface="Times New Roman" panose="02020603050405020304" pitchFamily="18" charset="0"/>
          </a:endParaRPr>
        </a:p>
      </dsp:txBody>
      <dsp:txXfrm>
        <a:off x="0" y="0"/>
        <a:ext cx="6305550" cy="1030856"/>
      </dsp:txXfrm>
    </dsp:sp>
    <dsp:sp modelId="{0E99E569-0DA0-4A1F-855A-45FE9C2A465F}">
      <dsp:nvSpPr>
        <dsp:cNvPr id="0" name=""/>
        <dsp:cNvSpPr/>
      </dsp:nvSpPr>
      <dsp:spPr>
        <a:xfrm>
          <a:off x="0" y="1030856"/>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1030856"/>
          <a:ext cx="6305550"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Differences between PaaS, IaaS And SaaS</a:t>
          </a:r>
          <a:endParaRPr lang="en-US" sz="2800" kern="1200" dirty="0">
            <a:latin typeface="Times New Roman" panose="02020603050405020304" pitchFamily="18" charset="0"/>
            <a:cs typeface="Times New Roman" panose="02020603050405020304" pitchFamily="18" charset="0"/>
          </a:endParaRPr>
        </a:p>
      </dsp:txBody>
      <dsp:txXfrm>
        <a:off x="0" y="1030856"/>
        <a:ext cx="6305550" cy="1030856"/>
      </dsp:txXfrm>
    </dsp:sp>
    <dsp:sp modelId="{0E419124-2FCF-43D5-BF44-3E185E381CAF}">
      <dsp:nvSpPr>
        <dsp:cNvPr id="0" name=""/>
        <dsp:cNvSpPr/>
      </dsp:nvSpPr>
      <dsp:spPr>
        <a:xfrm>
          <a:off x="0" y="2061713"/>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2061713"/>
          <a:ext cx="6305550"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Different deployment Models</a:t>
          </a:r>
          <a:endParaRPr lang="en-US" sz="2800" kern="1200" dirty="0">
            <a:latin typeface="Times New Roman" panose="02020603050405020304" pitchFamily="18" charset="0"/>
            <a:cs typeface="Times New Roman" panose="02020603050405020304" pitchFamily="18" charset="0"/>
          </a:endParaRPr>
        </a:p>
      </dsp:txBody>
      <dsp:txXfrm>
        <a:off x="0" y="2061713"/>
        <a:ext cx="6305550" cy="1030856"/>
      </dsp:txXfrm>
    </dsp:sp>
    <dsp:sp modelId="{B0421C79-5D98-43A9-B899-C8AB3E8CBA2F}">
      <dsp:nvSpPr>
        <dsp:cNvPr id="0" name=""/>
        <dsp:cNvSpPr/>
      </dsp:nvSpPr>
      <dsp:spPr>
        <a:xfrm>
          <a:off x="0" y="309257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3092570"/>
          <a:ext cx="6305550"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Difference Between Models</a:t>
          </a:r>
          <a:endParaRPr lang="en-US" sz="2800" kern="1200" dirty="0">
            <a:latin typeface="Times New Roman" panose="02020603050405020304" pitchFamily="18" charset="0"/>
            <a:cs typeface="Times New Roman" panose="02020603050405020304" pitchFamily="18" charset="0"/>
          </a:endParaRPr>
        </a:p>
      </dsp:txBody>
      <dsp:txXfrm>
        <a:off x="0" y="3092570"/>
        <a:ext cx="6305550" cy="10308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7/14/2022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7/14/2022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7/14/2022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7/14/2022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7/14/2022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7/14/2022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7/14/2022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
        <p:nvSpPr>
          <p:cNvPr id="8" name="TextBox 7">
            <a:extLst>
              <a:ext uri="{FF2B5EF4-FFF2-40B4-BE49-F238E27FC236}">
                <a16:creationId xmlns="" xmlns:a16="http://schemas.microsoft.com/office/drawing/2014/main" id="{F7EDFBFC-5564-4D5D-8F01-C829B7B40C08}"/>
              </a:ext>
            </a:extLst>
          </p:cNvPr>
          <p:cNvSpPr txBox="1"/>
          <p:nvPr/>
        </p:nvSpPr>
        <p:spPr>
          <a:xfrm>
            <a:off x="577941" y="6190978"/>
            <a:ext cx="822434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Pooja Patil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b="1" dirty="0">
                <a:latin typeface="+mn-lt"/>
              </a:rPr>
              <a:t>What </a:t>
            </a:r>
            <a:r>
              <a:rPr lang="en-US" sz="3600" b="1" dirty="0" smtClean="0">
                <a:latin typeface="+mn-lt"/>
              </a:rPr>
              <a:t>Is public cloud?</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7"/>
            <a:ext cx="9341560" cy="4715026"/>
          </a:xfrm>
        </p:spPr>
        <p:txBody>
          <a:bodyPr>
            <a:normAutofit fontScale="85000" lnSpcReduction="20000"/>
          </a:bodyPr>
          <a:lstStyle/>
          <a:p>
            <a:r>
              <a:rPr lang="en-US" sz="2800" dirty="0"/>
              <a:t>Public cloud is an IT model where on-demand computing services and infrastructure are managed by a third-party provider and shared with multiple organizations using the public Internet. </a:t>
            </a:r>
            <a:endParaRPr lang="en-US" sz="2800" dirty="0" smtClean="0"/>
          </a:p>
          <a:p>
            <a:r>
              <a:rPr lang="en-US" sz="2800" dirty="0" smtClean="0"/>
              <a:t>Public </a:t>
            </a:r>
            <a:r>
              <a:rPr lang="en-US" sz="2800" dirty="0"/>
              <a:t>cloud service providers may offer cloud-based services such as infrastructure as a service (IaaS), platform as a service (PaaS), or software as a service (</a:t>
            </a:r>
            <a:r>
              <a:rPr lang="en-US" sz="2800" dirty="0" smtClean="0"/>
              <a:t>SaaS) </a:t>
            </a:r>
            <a:r>
              <a:rPr lang="en-US" sz="2800" dirty="0"/>
              <a:t>to users for either a monthly or pay-per-use fee, eliminating the need for users to host these services on site in their own </a:t>
            </a:r>
            <a:r>
              <a:rPr lang="en-US" sz="2800" dirty="0" smtClean="0"/>
              <a:t>data center.</a:t>
            </a:r>
          </a:p>
          <a:p>
            <a:r>
              <a:rPr lang="en-US" sz="2800" dirty="0"/>
              <a:t>Public cloud makes computing resources available to anyone for purchase. Multiple users typically share the use of a public cloud. </a:t>
            </a:r>
            <a:endParaRPr lang="en-US" sz="2800" dirty="0" smtClean="0"/>
          </a:p>
          <a:p>
            <a:r>
              <a:rPr lang="en-US" sz="2800" dirty="0" smtClean="0"/>
              <a:t>In </a:t>
            </a:r>
            <a:r>
              <a:rPr lang="en-US" sz="2800" dirty="0"/>
              <a:t>contrast, private cloud involves cloud-based services that are hosted within an organization’s own private servers. </a:t>
            </a:r>
            <a:br>
              <a:rPr lang="en-US" sz="2800" dirty="0"/>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07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b="1" dirty="0">
                <a:latin typeface="+mn-lt"/>
              </a:rPr>
              <a:t>What </a:t>
            </a:r>
            <a:r>
              <a:rPr lang="en-US" sz="3600" b="1" dirty="0" smtClean="0">
                <a:latin typeface="+mn-lt"/>
              </a:rPr>
              <a:t>Is private cloud?</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7"/>
            <a:ext cx="9341560" cy="4715026"/>
          </a:xfrm>
        </p:spPr>
        <p:txBody>
          <a:bodyPr>
            <a:normAutofit fontScale="92500"/>
          </a:bodyPr>
          <a:lstStyle/>
          <a:p>
            <a:r>
              <a:rPr lang="en-US" sz="2800" dirty="0"/>
              <a:t>A </a:t>
            </a:r>
            <a:r>
              <a:rPr lang="en-US" sz="2800" b="1" dirty="0"/>
              <a:t>Private Cloud</a:t>
            </a:r>
            <a:r>
              <a:rPr lang="en-US" sz="2800" dirty="0"/>
              <a:t> is a model of cloud computing where the infrastructure is dedicated to a single user organization</a:t>
            </a:r>
            <a:r>
              <a:rPr lang="en-US" sz="2800" dirty="0" smtClean="0"/>
              <a:t>.</a:t>
            </a:r>
          </a:p>
          <a:p>
            <a:r>
              <a:rPr lang="en-US" sz="2800" dirty="0" smtClean="0"/>
              <a:t> </a:t>
            </a:r>
            <a:r>
              <a:rPr lang="en-US" sz="2800" dirty="0"/>
              <a:t>A private cloud can be hosted either at an organization’s own data center, at a third party colocation facility, or via a private cloud provider who offers private cloud hosting services and may or may not also offer traditional public shared multi-tenant cloud infrastructure</a:t>
            </a:r>
            <a:r>
              <a:rPr lang="en-US" sz="2800" dirty="0" smtClean="0"/>
              <a:t>.</a:t>
            </a:r>
          </a:p>
          <a:p>
            <a:r>
              <a:rPr lang="en-US" sz="2800" dirty="0"/>
              <a:t>Private Cloud Solutions offer organizations more control over and better security of private cloud servers, although it does require a much higher level of IT expertise than utilizing a public cloud.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2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75633" y="258794"/>
            <a:ext cx="9341560" cy="4715026"/>
          </a:xfrm>
        </p:spPr>
        <p:txBody>
          <a:bodyPr>
            <a:normAutofit fontScale="77500" lnSpcReduction="20000"/>
          </a:bodyPr>
          <a:lstStyle/>
          <a:p>
            <a:endParaRPr lang="en-US" sz="2800" dirty="0" smtClean="0"/>
          </a:p>
          <a:p>
            <a:r>
              <a:rPr lang="en-US" sz="2800" b="1" dirty="0"/>
              <a:t>Predictable costs</a:t>
            </a:r>
            <a:r>
              <a:rPr lang="en-US" sz="2800" dirty="0"/>
              <a:t>: Public cloud costs can be very unpredictable based on usage, storage charges and data egress charges. Private cloud costs are the same each month, regardless of the workloads an organization is running or how much data is moved.</a:t>
            </a:r>
          </a:p>
          <a:p>
            <a:r>
              <a:rPr lang="en-US" sz="2800" b="1" dirty="0" smtClean="0"/>
              <a:t>Regulatory </a:t>
            </a:r>
            <a:r>
              <a:rPr lang="en-US" sz="2800" b="1" dirty="0"/>
              <a:t>governance</a:t>
            </a:r>
            <a:r>
              <a:rPr lang="en-US" sz="2800" dirty="0"/>
              <a:t>: Regulations such as the EU’s GDPR may dictate where data resides and where computing occurs. In those regions where public cloud providers cannot offer service, a private cloud may be required. Additionally, organizations with sensitive data such as financial or legal firms may opt for private cloud storage to ensure they have complete control over personally identifiable or sensitive information.</a:t>
            </a:r>
          </a:p>
          <a:p>
            <a:pPr marL="0" indent="0">
              <a:buNone/>
            </a:pPr>
            <a:r>
              <a:rPr lang="en-US" sz="2800" dirty="0"/>
              <a:t/>
            </a:r>
            <a:br>
              <a:rPr lang="en-US" sz="2800" dirty="0"/>
            </a:br>
            <a:endParaRPr lang="en-US" sz="2800" dirty="0" smtClean="0"/>
          </a:p>
        </p:txBody>
      </p:sp>
    </p:spTree>
    <p:extLst>
      <p:ext uri="{BB962C8B-B14F-4D97-AF65-F5344CB8AC3E}">
        <p14:creationId xmlns:p14="http://schemas.microsoft.com/office/powerpoint/2010/main" val="164958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Why private &amp; public </a:t>
            </a:r>
            <a:r>
              <a:rPr lang="en-IN" sz="3600" b="1" dirty="0">
                <a:latin typeface="+mn-lt"/>
              </a:rPr>
              <a:t>Cloud?</a:t>
            </a:r>
          </a:p>
        </p:txBody>
      </p:sp>
      <p:pic>
        <p:nvPicPr>
          <p:cNvPr id="2052" name="Picture 4" descr="Public Cloud vs Private Cloud: Definition and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341" y="1485917"/>
            <a:ext cx="9793247" cy="493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What is Hybrid </a:t>
            </a:r>
            <a:r>
              <a:rPr lang="en-IN" sz="3600" b="1" dirty="0">
                <a:latin typeface="+mn-lt"/>
              </a:rPr>
              <a:t>Cloud?</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6"/>
            <a:ext cx="9341560" cy="2484408"/>
          </a:xfrm>
        </p:spPr>
        <p:txBody>
          <a:bodyPr>
            <a:noAutofit/>
          </a:bodyPr>
          <a:lstStyle/>
          <a:p>
            <a:r>
              <a:rPr lang="en-US" dirty="0"/>
              <a:t>A hybrid cloud is a cloud computing model that uses a combination of at least one</a:t>
            </a:r>
            <a:r>
              <a:rPr lang="en-US" b="1" dirty="0"/>
              <a:t> private cloud </a:t>
            </a:r>
            <a:r>
              <a:rPr lang="en-US" dirty="0"/>
              <a:t>and at least one </a:t>
            </a:r>
            <a:r>
              <a:rPr lang="en-US" b="1" dirty="0"/>
              <a:t>public cloud</a:t>
            </a:r>
            <a:r>
              <a:rPr lang="en-US" dirty="0"/>
              <a:t>, which work together to provide a flexible mix of cloud computing services. Hybrid cloud computing extends infrastructure and operations consistently to provide a single operating model that manages application workloads across both environments, allowing for seamless migration of workloads from private to or from public cloud as business needs dictate. </a:t>
            </a:r>
            <a:endParaRPr lang="en-US" dirty="0" smtClean="0"/>
          </a:p>
        </p:txBody>
      </p:sp>
      <p:pic>
        <p:nvPicPr>
          <p:cNvPr id="4" name="Picture 2" descr="0 Public Vs Private Cloud [5] The National Institute of Standard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747" y="3536831"/>
            <a:ext cx="7012793" cy="304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Why Hybrid Cloud</a:t>
            </a:r>
            <a:r>
              <a:rPr lang="en-IN" sz="3600" b="1" dirty="0">
                <a:latin typeface="+mn-lt"/>
              </a:rPr>
              <a:t>:</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6"/>
            <a:ext cx="10106604" cy="5388634"/>
          </a:xfrm>
        </p:spPr>
        <p:txBody>
          <a:bodyPr>
            <a:noAutofit/>
          </a:bodyPr>
          <a:lstStyle/>
          <a:p>
            <a:r>
              <a:rPr lang="en-US" dirty="0"/>
              <a:t>Hybrid clouds use public and private clouds as a single combined entity where data and application workloads can move seamlessly between platforms and share data between application </a:t>
            </a:r>
            <a:r>
              <a:rPr lang="en-US" dirty="0" smtClean="0"/>
              <a:t>workloads.</a:t>
            </a:r>
          </a:p>
          <a:p>
            <a:r>
              <a:rPr lang="en-US" dirty="0"/>
              <a:t>There are many hybrid cloud benefits to consider, including: </a:t>
            </a:r>
            <a:endParaRPr lang="en-US" dirty="0" smtClean="0"/>
          </a:p>
          <a:p>
            <a:r>
              <a:rPr lang="en-IN" b="1" dirty="0"/>
              <a:t>Workload </a:t>
            </a:r>
            <a:r>
              <a:rPr lang="en-IN" b="1" dirty="0" smtClean="0"/>
              <a:t>migration,</a:t>
            </a:r>
          </a:p>
          <a:p>
            <a:r>
              <a:rPr lang="en-IN" b="1" dirty="0"/>
              <a:t>Reduce IT </a:t>
            </a:r>
            <a:r>
              <a:rPr lang="en-IN" b="1" dirty="0" smtClean="0"/>
              <a:t>workload,</a:t>
            </a:r>
          </a:p>
          <a:p>
            <a:r>
              <a:rPr lang="en-IN" b="1" dirty="0"/>
              <a:t>Increase </a:t>
            </a:r>
            <a:r>
              <a:rPr lang="en-IN" b="1" dirty="0" smtClean="0"/>
              <a:t>flexibility,</a:t>
            </a:r>
          </a:p>
          <a:p>
            <a:r>
              <a:rPr lang="en-IN" b="1" dirty="0"/>
              <a:t>Reduce </a:t>
            </a:r>
            <a:r>
              <a:rPr lang="en-IN" b="1" dirty="0" smtClean="0"/>
              <a:t>complexity,</a:t>
            </a:r>
          </a:p>
          <a:p>
            <a:r>
              <a:rPr lang="en-US" b="1" dirty="0"/>
              <a:t>Support existing and new </a:t>
            </a:r>
            <a:r>
              <a:rPr lang="en-US" b="1" dirty="0" smtClean="0"/>
              <a:t>applications,</a:t>
            </a:r>
          </a:p>
          <a:p>
            <a:r>
              <a:rPr lang="en-IN" b="1" dirty="0"/>
              <a:t>Increase cloud utility.</a:t>
            </a:r>
            <a:endParaRPr lang="en-US" dirty="0" smtClean="0"/>
          </a:p>
        </p:txBody>
      </p:sp>
    </p:spTree>
    <p:extLst>
      <p:ext uri="{BB962C8B-B14F-4D97-AF65-F5344CB8AC3E}">
        <p14:creationId xmlns:p14="http://schemas.microsoft.com/office/powerpoint/2010/main" val="3115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What is community </a:t>
            </a:r>
            <a:r>
              <a:rPr lang="en-IN" sz="3600" b="1" dirty="0">
                <a:latin typeface="+mn-lt"/>
              </a:rPr>
              <a:t>Cloud?</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6"/>
            <a:ext cx="9341560" cy="767751"/>
          </a:xfrm>
        </p:spPr>
        <p:txBody>
          <a:bodyPr>
            <a:noAutofit/>
          </a:bodyPr>
          <a:lstStyle/>
          <a:p>
            <a:r>
              <a:rPr lang="en-US" dirty="0"/>
              <a:t>Community Cloud is a hybrid form of private cloud. They are multi-tenant platforms that enable different organizations to work on a shared platform.</a:t>
            </a:r>
            <a:endParaRPr lang="en-US" dirty="0" smtClean="0"/>
          </a:p>
        </p:txBody>
      </p:sp>
      <p:pic>
        <p:nvPicPr>
          <p:cNvPr id="7170" name="Picture 2" descr="What is a Community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550" y="2532388"/>
            <a:ext cx="6719977" cy="383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8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Difference:</a:t>
            </a:r>
            <a:endParaRPr lang="en-IN" sz="3600" b="1" dirty="0">
              <a:latin typeface="+mn-lt"/>
            </a:endParaRPr>
          </a:p>
        </p:txBody>
      </p:sp>
      <p:pic>
        <p:nvPicPr>
          <p:cNvPr id="5122" name="Picture 2" descr="Comparison among Public, Private, Hybrid and Community Cloud | Downloa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942" y="1544217"/>
            <a:ext cx="9617605" cy="41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51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950259" y="1"/>
            <a:ext cx="10479741" cy="600634"/>
          </a:xfrm>
        </p:spPr>
        <p:txBody>
          <a:bodyPr>
            <a:normAutofit/>
          </a:bodyPr>
          <a:lstStyle/>
          <a:p>
            <a:r>
              <a:rPr lang="en-IN" sz="3600" b="1" dirty="0" smtClean="0">
                <a:latin typeface="+mn-lt"/>
              </a:rPr>
              <a:t>Difference:</a:t>
            </a:r>
            <a:endParaRPr lang="en-IN" sz="3600" b="1" dirty="0">
              <a:latin typeface="+mn-lt"/>
            </a:endParaRPr>
          </a:p>
        </p:txBody>
      </p:sp>
      <p:pic>
        <p:nvPicPr>
          <p:cNvPr id="3" name="Picture 2"/>
          <p:cNvPicPr>
            <a:picLocks noChangeAspect="1"/>
          </p:cNvPicPr>
          <p:nvPr/>
        </p:nvPicPr>
        <p:blipFill>
          <a:blip r:embed="rId2"/>
          <a:stretch>
            <a:fillRect/>
          </a:stretch>
        </p:blipFill>
        <p:spPr>
          <a:xfrm>
            <a:off x="1251677" y="779929"/>
            <a:ext cx="9739051" cy="5951515"/>
          </a:xfrm>
          <a:prstGeom prst="rect">
            <a:avLst/>
          </a:prstGeom>
        </p:spPr>
      </p:pic>
    </p:spTree>
    <p:extLst>
      <p:ext uri="{BB962C8B-B14F-4D97-AF65-F5344CB8AC3E}">
        <p14:creationId xmlns:p14="http://schemas.microsoft.com/office/powerpoint/2010/main" val="409544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 xmlns:a16="http://schemas.microsoft.com/office/drawing/2014/main"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7070725" y="482321"/>
            <a:ext cx="4636643" cy="5571625"/>
          </a:xfrm>
        </p:spPr>
        <p:txBody>
          <a:bodyPr anchor="ctr">
            <a:normAutofit/>
          </a:bodyPr>
          <a:lstStyle/>
          <a:p>
            <a:r>
              <a:rPr lang="en-US" sz="4000" dirty="0" smtClean="0">
                <a:latin typeface="Bodoni MT" panose="02070603080606020203" pitchFamily="18" charset="0"/>
                <a:cs typeface="Times New Roman" panose="02020603050405020304" pitchFamily="18" charset="0"/>
              </a:rPr>
              <a:t>Introduction   	 to</a:t>
            </a:r>
            <a:br>
              <a:rPr lang="en-US" sz="4000" dirty="0" smtClean="0">
                <a:latin typeface="Bodoni MT" panose="02070603080606020203" pitchFamily="18" charset="0"/>
                <a:cs typeface="Times New Roman" panose="02020603050405020304" pitchFamily="18" charset="0"/>
              </a:rPr>
            </a:br>
            <a:r>
              <a:rPr lang="en-US" sz="4000" dirty="0" smtClean="0">
                <a:latin typeface="Bodoni MT" panose="02070603080606020203" pitchFamily="18" charset="0"/>
                <a:cs typeface="Times New Roman" panose="02020603050405020304" pitchFamily="18" charset="0"/>
              </a:rPr>
              <a:t>    cloud</a:t>
            </a:r>
            <a:endParaRPr lang="en-US" sz="4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965823837"/>
              </p:ext>
            </p:extLst>
          </p:nvPr>
        </p:nvGraphicFramePr>
        <p:xfrm>
          <a:off x="696164" y="1367286"/>
          <a:ext cx="6305550" cy="412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 xmlns:a16="http://schemas.microsoft.com/office/drawing/2014/main" id="{06F0F283-C8B6-4598-89C9-C404C98A5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 xmlns:a16="http://schemas.microsoft.com/office/drawing/2014/main" id="{E473B0C0-761B-443F-97A0-9D6E01FBB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 xmlns:a16="http://schemas.microsoft.com/office/drawing/2014/main" id="{E3B475C6-1445-41C7-9360-49FD7C1C1E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18" name="Picture 2" descr="Understanding Cloud Service Models - A look at IaaS, PaaS and Sa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 y="750499"/>
            <a:ext cx="10968152" cy="558754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 xmlns:a16="http://schemas.microsoft.com/office/drawing/2014/main" id="{57940183-98AF-438D-AC1C-0AF4CC28DBD3}"/>
              </a:ext>
            </a:extLst>
          </p:cNvPr>
          <p:cNvSpPr>
            <a:spLocks noGrp="1"/>
          </p:cNvSpPr>
          <p:nvPr>
            <p:ph type="title"/>
          </p:nvPr>
        </p:nvSpPr>
        <p:spPr>
          <a:xfrm>
            <a:off x="370937" y="77639"/>
            <a:ext cx="10912414" cy="672860"/>
          </a:xfrm>
        </p:spPr>
        <p:txBody>
          <a:bodyPr>
            <a:normAutofit/>
          </a:bodyPr>
          <a:lstStyle/>
          <a:p>
            <a:r>
              <a:rPr lang="en-US" sz="3600" b="1" dirty="0">
                <a:latin typeface="+mn-lt"/>
              </a:rPr>
              <a:t>Different Services Model</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59537" y="195073"/>
            <a:ext cx="10570463" cy="627887"/>
          </a:xfrm>
        </p:spPr>
        <p:txBody>
          <a:bodyPr>
            <a:normAutofit fontScale="90000"/>
          </a:bodyPr>
          <a:lstStyle/>
          <a:p>
            <a:r>
              <a:rPr lang="en-US" sz="4000" dirty="0" smtClean="0">
                <a:latin typeface="Bodoni MT" panose="02070603080606020203" pitchFamily="18" charset="0"/>
              </a:rPr>
              <a:t>SAAS(SOFTWARE AS A SERVICE):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59537" y="1200912"/>
            <a:ext cx="10435992" cy="5119205"/>
          </a:xfrm>
        </p:spPr>
        <p:txBody>
          <a:bodyPr>
            <a:normAutofit fontScale="92500" lnSpcReduction="10000"/>
          </a:bodyPr>
          <a:lstStyle/>
          <a:p>
            <a:pPr marL="0" indent="0">
              <a:buNone/>
            </a:pPr>
            <a:r>
              <a:rPr lang="en-US" sz="2800" dirty="0" smtClean="0"/>
              <a:t>   </a:t>
            </a:r>
            <a:r>
              <a:rPr lang="en-US" sz="2800" dirty="0"/>
              <a:t> Software as a Service offers applications that are accessed over the web and are not managed by your company, but by the software provider. This relieves your organization from the constant pressure of software maintenance, infrastructure management, network security, data availability, and all the other operational issues involved with keeping applications up and </a:t>
            </a:r>
            <a:r>
              <a:rPr lang="en-US" sz="2800" dirty="0" smtClean="0"/>
              <a:t>running.</a:t>
            </a:r>
          </a:p>
          <a:p>
            <a:pPr marL="0" indent="0">
              <a:buNone/>
            </a:pPr>
            <a:r>
              <a:rPr lang="en-US" sz="2800" dirty="0"/>
              <a:t> </a:t>
            </a:r>
            <a:r>
              <a:rPr lang="en-US" sz="2800" dirty="0" smtClean="0"/>
              <a:t>    SaaS </a:t>
            </a:r>
            <a:r>
              <a:rPr lang="en-US" sz="2800" dirty="0"/>
              <a:t>billing is typically based on factors such as number of users, usage time, amount of data stored, and number of transactions processed. This service model has the largest market share in cloud computing; according to Gartner, its sales will reach </a:t>
            </a:r>
            <a:r>
              <a:rPr lang="en-US" sz="2800" dirty="0" smtClean="0"/>
              <a:t>117 billion </a:t>
            </a:r>
            <a:r>
              <a:rPr lang="en-US" sz="2800" dirty="0"/>
              <a:t>USD by the year </a:t>
            </a:r>
            <a:r>
              <a:rPr lang="en-US" sz="2800" dirty="0" smtClean="0"/>
              <a:t>2021</a:t>
            </a:r>
            <a:r>
              <a:rPr lang="en-US" sz="2800" b="1" dirty="0"/>
              <a:t>.</a:t>
            </a:r>
            <a:r>
              <a:rPr lang="en-US" sz="2800" dirty="0" smtClean="0"/>
              <a:t> </a:t>
            </a:r>
            <a:r>
              <a:rPr lang="en-US" sz="2800" dirty="0"/>
              <a:t>Current applications for SaaS include Field Service solutions, system monitoring solutions, schedulers and more.</a:t>
            </a:r>
          </a:p>
        </p:txBody>
      </p:sp>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920496" y="268225"/>
            <a:ext cx="10509504" cy="818704"/>
          </a:xfrm>
        </p:spPr>
        <p:txBody>
          <a:bodyPr>
            <a:normAutofit/>
          </a:bodyPr>
          <a:lstStyle/>
          <a:p>
            <a:r>
              <a:rPr lang="en-US" sz="4000" dirty="0" smtClean="0">
                <a:latin typeface="Bodoni MT" panose="02070603080606020203" pitchFamily="18" charset="0"/>
              </a:rPr>
              <a:t>PAAS(PLATFORM AS A SERVICE):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30628" y="1254343"/>
            <a:ext cx="10227653" cy="5137492"/>
          </a:xfrm>
        </p:spPr>
        <p:txBody>
          <a:bodyPr>
            <a:normAutofit fontScale="92500" lnSpcReduction="10000"/>
          </a:bodyPr>
          <a:lstStyle/>
          <a:p>
            <a:pPr marL="0" indent="0">
              <a:buNone/>
            </a:pPr>
            <a:r>
              <a:rPr lang="en-US" sz="2800" dirty="0"/>
              <a:t>	</a:t>
            </a:r>
            <a:r>
              <a:rPr lang="en-US" sz="2800" dirty="0" smtClean="0"/>
              <a:t>Platform </a:t>
            </a:r>
            <a:r>
              <a:rPr lang="en-US" sz="2800" dirty="0"/>
              <a:t>as a Service is halfway between Infrastructure as a Service (IaaS) and Software as a Service (SaaS). </a:t>
            </a:r>
            <a:endParaRPr lang="en-US" sz="2800" dirty="0" smtClean="0"/>
          </a:p>
          <a:p>
            <a:pPr marL="0" indent="0">
              <a:buNone/>
            </a:pPr>
            <a:r>
              <a:rPr lang="en-US" sz="2800" dirty="0" smtClean="0"/>
              <a:t>	It </a:t>
            </a:r>
            <a:r>
              <a:rPr lang="en-US" sz="2800" dirty="0"/>
              <a:t>offers access to a cloud-based environment in which users can build and deliver applications without the need of installing and working with IDEs (Integrated Development Environments, which are often very expensive. </a:t>
            </a:r>
            <a:endParaRPr lang="en-US" sz="2800" dirty="0" smtClean="0"/>
          </a:p>
          <a:p>
            <a:pPr marL="0" indent="0">
              <a:buNone/>
            </a:pPr>
            <a:r>
              <a:rPr lang="en-US" sz="2800" dirty="0" smtClean="0"/>
              <a:t>Additionally</a:t>
            </a:r>
            <a:r>
              <a:rPr lang="en-US" sz="2800" dirty="0"/>
              <a:t>, users can often customize the features they want included with their subscription. According to Gartner, PaaS has the smallest market share of the three service models, with a projected revenue of 27 billion USD by the year </a:t>
            </a:r>
            <a:r>
              <a:rPr lang="en-US" sz="2800" dirty="0" smtClean="0"/>
              <a:t>2021. </a:t>
            </a:r>
            <a:r>
              <a:rPr lang="en-US" sz="2800" dirty="0"/>
              <a:t>In today’s market, PaaS providers offer applications such as Microsoft Azure (also IaaS), Google App Engine, and Apache </a:t>
            </a:r>
            <a:r>
              <a:rPr lang="en-US" sz="2800" dirty="0" err="1"/>
              <a:t>Stratos</a:t>
            </a:r>
            <a:r>
              <a:rPr lang="en-US" sz="2800" dirty="0"/>
              <a:t>.</a:t>
            </a:r>
          </a:p>
        </p:txBody>
      </p:sp>
    </p:spTree>
    <p:extLst>
      <p:ext uri="{BB962C8B-B14F-4D97-AF65-F5344CB8AC3E}">
        <p14:creationId xmlns:p14="http://schemas.microsoft.com/office/powerpoint/2010/main" val="522802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fontScale="90000"/>
          </a:bodyPr>
          <a:lstStyle/>
          <a:p>
            <a:r>
              <a:rPr lang="en-US" sz="4000" smtClean="0">
                <a:latin typeface="Bodoni MT" panose="02070603080606020203" pitchFamily="18" charset="0"/>
              </a:rPr>
              <a:t>IaAs(INFRASTRUCTURE </a:t>
            </a:r>
            <a:r>
              <a:rPr lang="en-US" sz="4000" dirty="0" smtClean="0">
                <a:latin typeface="Bodoni MT" panose="02070603080606020203" pitchFamily="18" charset="0"/>
              </a:rPr>
              <a:t>AS A SERVICE):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164567"/>
            <a:ext cx="8694579" cy="4715026"/>
          </a:xfrm>
        </p:spPr>
        <p:txBody>
          <a:bodyPr>
            <a:normAutofit fontScale="92500" lnSpcReduction="20000"/>
          </a:bodyPr>
          <a:lstStyle/>
          <a:p>
            <a:pPr marL="0" indent="0">
              <a:buNone/>
            </a:pPr>
            <a:r>
              <a:rPr lang="en-US" sz="2400" dirty="0" smtClean="0"/>
              <a:t>	</a:t>
            </a:r>
            <a:r>
              <a:rPr lang="en-US" sz="2600" dirty="0" smtClean="0"/>
              <a:t>Infrastructure </a:t>
            </a:r>
            <a:r>
              <a:rPr lang="en-US" sz="2600" dirty="0"/>
              <a:t>as a service offers a standardized way of acquiring computing capabilities on demand and over the web. </a:t>
            </a:r>
            <a:endParaRPr lang="en-US" sz="2600" dirty="0" smtClean="0"/>
          </a:p>
          <a:p>
            <a:pPr marL="0" indent="0">
              <a:buNone/>
            </a:pPr>
            <a:r>
              <a:rPr lang="en-US" sz="2600" dirty="0" smtClean="0"/>
              <a:t>	Such </a:t>
            </a:r>
            <a:r>
              <a:rPr lang="en-US" sz="2600" dirty="0"/>
              <a:t>resources include storage facilities, networks, processing power, and virtual private servers. </a:t>
            </a:r>
            <a:endParaRPr lang="en-US" sz="2600" dirty="0" smtClean="0"/>
          </a:p>
          <a:p>
            <a:pPr marL="0" indent="0">
              <a:buNone/>
            </a:pPr>
            <a:r>
              <a:rPr lang="en-US" sz="2600" dirty="0" smtClean="0"/>
              <a:t>	These </a:t>
            </a:r>
            <a:r>
              <a:rPr lang="en-US" sz="2600" dirty="0"/>
              <a:t>are charged under a “pay as you go” model where you are billed by factors such as how much storage you use or the amount of processing power you consume over a certain timespan. </a:t>
            </a:r>
            <a:endParaRPr lang="en-US" sz="2600" dirty="0" smtClean="0"/>
          </a:p>
          <a:p>
            <a:pPr marL="0" indent="0">
              <a:buNone/>
            </a:pPr>
            <a:r>
              <a:rPr lang="en-US" sz="2600" dirty="0" smtClean="0"/>
              <a:t>	In </a:t>
            </a:r>
            <a:r>
              <a:rPr lang="en-US" sz="2600" dirty="0"/>
              <a:t>this service model, customers do not need to manage infrastructure, it is up to the provider to guarantee the contracted amount of resources and availability. According to Gartner, this service model is forecasted to grow by 35.9% in </a:t>
            </a:r>
            <a:r>
              <a:rPr lang="en-US" sz="2600" dirty="0" smtClean="0"/>
              <a:t>2018. </a:t>
            </a:r>
            <a:r>
              <a:rPr lang="en-US" sz="2600" dirty="0"/>
              <a:t>IaaS services offered today, include Google Cloud Platform and Amazon EC2.</a:t>
            </a:r>
          </a:p>
        </p:txBody>
      </p:sp>
    </p:spTree>
    <p:extLst>
      <p:ext uri="{BB962C8B-B14F-4D97-AF65-F5344CB8AC3E}">
        <p14:creationId xmlns:p14="http://schemas.microsoft.com/office/powerpoint/2010/main" val="1198120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dirty="0"/>
              <a:t>Difference Between </a:t>
            </a:r>
            <a:r>
              <a:rPr lang="en-US" sz="3600" dirty="0" smtClean="0"/>
              <a:t>sAAS</a:t>
            </a:r>
            <a:r>
              <a:rPr lang="en-US" sz="3600" dirty="0"/>
              <a:t>,</a:t>
            </a:r>
            <a:r>
              <a:rPr lang="en-US" sz="3600" dirty="0" smtClean="0"/>
              <a:t> pAAS &amp; iaas</a:t>
            </a:r>
            <a:endParaRPr lang="en-US" sz="3600" b="1" dirty="0">
              <a:latin typeface="+mn-lt"/>
            </a:endParaRPr>
          </a:p>
        </p:txBody>
      </p:sp>
      <p:pic>
        <p:nvPicPr>
          <p:cNvPr id="1026" name="Picture 2" descr="NIST definition for SaaS, PaaS, IaaS | cloudinfos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111" y="1785486"/>
            <a:ext cx="8591610" cy="420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5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 xmlns:a16="http://schemas.microsoft.com/office/drawing/2014/main" id="{06F0F283-C8B6-4598-89C9-C404C98A5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 xmlns:a16="http://schemas.microsoft.com/office/drawing/2014/main" id="{E473B0C0-761B-443F-97A0-9D6E01FBB7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 xmlns:a16="http://schemas.microsoft.com/office/drawing/2014/main" id="{E3B475C6-1445-41C7-9360-49FD7C1C1E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194" name="Picture 2" descr="Cloud deployment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03" y="172527"/>
            <a:ext cx="10955546" cy="651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8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b="1" dirty="0">
                <a:latin typeface="+mn-lt"/>
              </a:rPr>
              <a:t>Deployment </a:t>
            </a:r>
            <a:r>
              <a:rPr lang="en-US" sz="3600" b="1" dirty="0" smtClean="0">
                <a:latin typeface="+mn-lt"/>
              </a:rPr>
              <a:t>Models:</a:t>
            </a:r>
            <a:endParaRPr lang="en-US" sz="3600" b="1" dirty="0">
              <a:latin typeface="+mn-lt"/>
            </a:endParaRPr>
          </a:p>
        </p:txBody>
      </p:sp>
      <p:pic>
        <p:nvPicPr>
          <p:cNvPr id="4" name="Picture 3">
            <a:extLst>
              <a:ext uri="{FF2B5EF4-FFF2-40B4-BE49-F238E27FC236}">
                <a16:creationId xmlns:a16="http://schemas.microsoft.com/office/drawing/2014/main" xmlns="" id="{AEFB287A-4D51-44BC-9FA8-8D416FAB6277}"/>
              </a:ext>
            </a:extLst>
          </p:cNvPr>
          <p:cNvPicPr>
            <a:picLocks noChangeAspect="1"/>
          </p:cNvPicPr>
          <p:nvPr/>
        </p:nvPicPr>
        <p:blipFill>
          <a:blip r:embed="rId2"/>
          <a:stretch>
            <a:fillRect/>
          </a:stretch>
        </p:blipFill>
        <p:spPr>
          <a:xfrm>
            <a:off x="780945" y="1366570"/>
            <a:ext cx="10938294" cy="4793941"/>
          </a:xfrm>
          <a:prstGeom prst="rect">
            <a:avLst/>
          </a:prstGeom>
        </p:spPr>
      </p:pic>
    </p:spTree>
    <p:extLst>
      <p:ext uri="{BB962C8B-B14F-4D97-AF65-F5344CB8AC3E}">
        <p14:creationId xmlns:p14="http://schemas.microsoft.com/office/powerpoint/2010/main" val="36802046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125</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MT</vt:lpstr>
      <vt:lpstr>Calibri</vt:lpstr>
      <vt:lpstr>Gill Sans MT</vt:lpstr>
      <vt:lpstr>Impact</vt:lpstr>
      <vt:lpstr>Times New Roman</vt:lpstr>
      <vt:lpstr>Badge</vt:lpstr>
      <vt:lpstr>Microsoft Azure Fundamentals:  AZ-900</vt:lpstr>
      <vt:lpstr>Introduction     to     cloud</vt:lpstr>
      <vt:lpstr>Different Services Model</vt:lpstr>
      <vt:lpstr>SAAS(SOFTWARE AS A SERVICE):</vt:lpstr>
      <vt:lpstr>PAAS(PLATFORM AS A SERVICE):</vt:lpstr>
      <vt:lpstr>IaAs(INFRASTRUCTURE AS A SERVICE):</vt:lpstr>
      <vt:lpstr>Difference Between sAAS, pAAS &amp; iaas</vt:lpstr>
      <vt:lpstr>PowerPoint Presentation</vt:lpstr>
      <vt:lpstr>Deployment Models:</vt:lpstr>
      <vt:lpstr>What Is public cloud?</vt:lpstr>
      <vt:lpstr>What Is private cloud?</vt:lpstr>
      <vt:lpstr>PowerPoint Presentation</vt:lpstr>
      <vt:lpstr>Why private &amp; public Cloud?</vt:lpstr>
      <vt:lpstr>What is Hybrid Cloud?</vt:lpstr>
      <vt:lpstr>Why Hybrid Cloud:</vt:lpstr>
      <vt:lpstr>What is community Cloud?</vt:lpstr>
      <vt:lpstr>Difference:</vt:lpstr>
      <vt:lpstr>Difference:</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2022-07-14T04:33:26Z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