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8"/>
  </p:notesMasterIdLst>
  <p:handoutMasterIdLst>
    <p:handoutMasterId r:id="rId19"/>
  </p:handoutMasterIdLst>
  <p:sldIdLst>
    <p:sldId id="256" r:id="rId5"/>
    <p:sldId id="260" r:id="rId6"/>
    <p:sldId id="272" r:id="rId7"/>
    <p:sldId id="270" r:id="rId8"/>
    <p:sldId id="271" r:id="rId9"/>
    <p:sldId id="284" r:id="rId10"/>
    <p:sldId id="285" r:id="rId11"/>
    <p:sldId id="273" r:id="rId12"/>
    <p:sldId id="274" r:id="rId13"/>
    <p:sldId id="266" r:id="rId14"/>
    <p:sldId id="276" r:id="rId15"/>
    <p:sldId id="275"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smtClean="0">
              <a:latin typeface="Times New Roman" panose="02020603050405020304" pitchFamily="18" charset="0"/>
              <a:cs typeface="Times New Roman" panose="02020603050405020304" pitchFamily="18" charset="0"/>
            </a:rPr>
            <a:t>What is Azure?</a:t>
          </a:r>
          <a:endParaRPr lang="en-US" sz="2800" dirty="0">
            <a:latin typeface="Times New Roman" panose="02020603050405020304" pitchFamily="18" charset="0"/>
            <a:cs typeface="Times New Roman" panose="02020603050405020304" pitchFamily="18" charset="0"/>
          </a:endParaRP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01C95085-4C2D-4356-A570-C83CCEF090EE}">
      <dgm:prSet custT="1"/>
      <dgm:spPr/>
      <dgm:t>
        <a:bodyPr/>
        <a:lstStyle/>
        <a:p>
          <a:r>
            <a:rPr lang="en-US" sz="2800" dirty="0" smtClean="0">
              <a:latin typeface="Times New Roman" panose="02020603050405020304" pitchFamily="18" charset="0"/>
              <a:cs typeface="Times New Roman" panose="02020603050405020304" pitchFamily="18" charset="0"/>
            </a:rPr>
            <a:t>Services</a:t>
          </a:r>
          <a:r>
            <a:rPr lang="en-US" sz="2800" baseline="0" dirty="0" smtClean="0">
              <a:latin typeface="Times New Roman" panose="02020603050405020304" pitchFamily="18" charset="0"/>
              <a:cs typeface="Times New Roman" panose="02020603050405020304" pitchFamily="18" charset="0"/>
            </a:rPr>
            <a:t> of Azure.</a:t>
          </a:r>
          <a:endParaRPr lang="en-US" sz="2800" dirty="0">
            <a:latin typeface="Times New Roman" panose="02020603050405020304" pitchFamily="18" charset="0"/>
            <a:cs typeface="Times New Roman" panose="02020603050405020304" pitchFamily="18" charset="0"/>
          </a:endParaRPr>
        </a:p>
      </dgm:t>
    </dgm:pt>
    <dgm:pt modelId="{1A37DCC7-773C-40E2-8E5C-227CCAB23176}" type="parTrans" cxnId="{E4D79477-D677-4768-9595-5D84F3189B84}">
      <dgm:prSet/>
      <dgm:spPr/>
      <dgm:t>
        <a:bodyPr/>
        <a:lstStyle/>
        <a:p>
          <a:endParaRPr lang="en-US"/>
        </a:p>
      </dgm:t>
    </dgm:pt>
    <dgm:pt modelId="{0B095CAA-79B6-4FBE-87CC-C4771004C1DA}" type="sibTrans" cxnId="{E4D79477-D677-4768-9595-5D84F3189B84}">
      <dgm:prSet/>
      <dgm:spPr/>
      <dgm:t>
        <a:bodyPr/>
        <a:lstStyle/>
        <a:p>
          <a:endParaRPr lang="en-US"/>
        </a:p>
      </dgm:t>
    </dgm:pt>
    <dgm:pt modelId="{0744302F-FE80-4A21-8F48-80AF7C573D05}">
      <dgm:prSet custT="1"/>
      <dgm:spPr/>
      <dgm:t>
        <a:bodyPr/>
        <a:lstStyle/>
        <a:p>
          <a:r>
            <a:rPr lang="en-US" sz="2800" dirty="0" smtClean="0">
              <a:latin typeface="Times New Roman" panose="02020603050405020304" pitchFamily="18" charset="0"/>
              <a:cs typeface="Times New Roman" panose="02020603050405020304" pitchFamily="18" charset="0"/>
            </a:rPr>
            <a:t>How</a:t>
          </a:r>
          <a:r>
            <a:rPr lang="en-US" sz="2800" baseline="0" dirty="0" smtClean="0">
              <a:latin typeface="Times New Roman" panose="02020603050405020304" pitchFamily="18" charset="0"/>
              <a:cs typeface="Times New Roman" panose="02020603050405020304" pitchFamily="18" charset="0"/>
            </a:rPr>
            <a:t> Azure Works</a:t>
          </a:r>
          <a:endParaRPr lang="en-US" sz="2800" dirty="0">
            <a:latin typeface="Times New Roman" panose="02020603050405020304" pitchFamily="18" charset="0"/>
            <a:cs typeface="Times New Roman" panose="02020603050405020304" pitchFamily="18" charset="0"/>
          </a:endParaRPr>
        </a:p>
      </dgm:t>
    </dgm:pt>
    <dgm:pt modelId="{F62031B4-9D20-48B1-8479-0E7A28243ACD}" type="parTrans" cxnId="{6F54B448-C903-4B1A-B913-000410367ED3}">
      <dgm:prSet/>
      <dgm:spPr/>
      <dgm:t>
        <a:bodyPr/>
        <a:lstStyle/>
        <a:p>
          <a:endParaRPr lang="en-US"/>
        </a:p>
      </dgm:t>
    </dgm:pt>
    <dgm:pt modelId="{15147C7B-1477-4765-85E8-62B7E1ABC25F}" type="sibTrans" cxnId="{6F54B448-C903-4B1A-B913-000410367ED3}">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t>
        <a:bodyPr/>
        <a:lstStyle/>
        <a:p>
          <a:endParaRPr lang="en-IN"/>
        </a:p>
      </dgm:t>
    </dgm:pt>
    <dgm:pt modelId="{10DA26D8-3205-49AB-9801-7479D75D0B9B}" type="pres">
      <dgm:prSet presAssocID="{4F2A1D3E-E19F-455D-859F-C40136366B3D}" presName="thickLine" presStyleLbl="alignNode1" presStyleIdx="0" presStyleCnt="3"/>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3"/>
      <dgm:spPr/>
      <dgm:t>
        <a:bodyPr/>
        <a:lstStyle/>
        <a:p>
          <a:endParaRPr lang="en-IN"/>
        </a:p>
      </dgm:t>
    </dgm:pt>
    <dgm:pt modelId="{51866F1A-9654-4DD6-B628-9CEF2A359C7D}" type="pres">
      <dgm:prSet presAssocID="{4F2A1D3E-E19F-455D-859F-C40136366B3D}" presName="vert1" presStyleCnt="0"/>
      <dgm:spPr/>
    </dgm:pt>
    <dgm:pt modelId="{0E99E569-0DA0-4A1F-855A-45FE9C2A465F}" type="pres">
      <dgm:prSet presAssocID="{01C95085-4C2D-4356-A570-C83CCEF090EE}" presName="thickLine" presStyleLbl="alignNode1" presStyleIdx="1" presStyleCnt="3"/>
      <dgm:spPr/>
    </dgm:pt>
    <dgm:pt modelId="{E928D5FC-4B8D-4EAC-BECF-2325D3247CB5}" type="pres">
      <dgm:prSet presAssocID="{01C95085-4C2D-4356-A570-C83CCEF090EE}" presName="horz1" presStyleCnt="0"/>
      <dgm:spPr/>
    </dgm:pt>
    <dgm:pt modelId="{A6486D84-853E-4D93-85FB-A93C2AB50F27}" type="pres">
      <dgm:prSet presAssocID="{01C95085-4C2D-4356-A570-C83CCEF090EE}" presName="tx1" presStyleLbl="revTx" presStyleIdx="1" presStyleCnt="3"/>
      <dgm:spPr/>
      <dgm:t>
        <a:bodyPr/>
        <a:lstStyle/>
        <a:p>
          <a:endParaRPr lang="en-IN"/>
        </a:p>
      </dgm:t>
    </dgm:pt>
    <dgm:pt modelId="{E0FEAD18-8D45-4A8F-BDC5-71384C79ABB6}" type="pres">
      <dgm:prSet presAssocID="{01C95085-4C2D-4356-A570-C83CCEF090EE}" presName="vert1" presStyleCnt="0"/>
      <dgm:spPr/>
    </dgm:pt>
    <dgm:pt modelId="{0E419124-2FCF-43D5-BF44-3E185E381CAF}" type="pres">
      <dgm:prSet presAssocID="{0744302F-FE80-4A21-8F48-80AF7C573D05}" presName="thickLine" presStyleLbl="alignNode1" presStyleIdx="2" presStyleCnt="3" custLinFactNeighborX="-410" custLinFactNeighborY="-23244"/>
      <dgm:spPr/>
    </dgm:pt>
    <dgm:pt modelId="{016670BC-15F8-43BA-9C8C-10356130B131}" type="pres">
      <dgm:prSet presAssocID="{0744302F-FE80-4A21-8F48-80AF7C573D05}" presName="horz1" presStyleCnt="0"/>
      <dgm:spPr/>
    </dgm:pt>
    <dgm:pt modelId="{193E6818-D85B-45EA-925F-270217CFF92B}" type="pres">
      <dgm:prSet presAssocID="{0744302F-FE80-4A21-8F48-80AF7C573D05}" presName="tx1" presStyleLbl="revTx" presStyleIdx="2" presStyleCnt="3"/>
      <dgm:spPr/>
      <dgm:t>
        <a:bodyPr/>
        <a:lstStyle/>
        <a:p>
          <a:endParaRPr lang="en-IN"/>
        </a:p>
      </dgm:t>
    </dgm:pt>
    <dgm:pt modelId="{BC68D606-70C8-42B9-94DE-3C2DF7824FEC}" type="pres">
      <dgm:prSet presAssocID="{0744302F-FE80-4A21-8F48-80AF7C573D05}" presName="vert1" presStyleCnt="0"/>
      <dgm:spPr/>
    </dgm:pt>
  </dgm:ptLst>
  <dgm:cxnL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FC1581E0-9AF9-452C-B330-AADCD0AC8668}" type="presOf" srcId="{01C95085-4C2D-4356-A570-C83CCEF090EE}" destId="{A6486D84-853E-4D93-85FB-A93C2AB50F27}" srcOrd="0" destOrd="0" presId="urn:microsoft.com/office/officeart/2008/layout/LinedList"/>
    <dgm:cxn modelId="{E4D79477-D677-4768-9595-5D84F3189B84}" srcId="{6B10407F-191D-44EC-A3C5-69647440BFC9}" destId="{01C95085-4C2D-4356-A570-C83CCEF090EE}" srcOrd="1" destOrd="0" parTransId="{1A37DCC7-773C-40E2-8E5C-227CCAB23176}" sibTransId="{0B095CAA-79B6-4FBE-87CC-C4771004C1DA}"/>
    <dgm:cxn modelId="{6F54B448-C903-4B1A-B913-000410367ED3}" srcId="{6B10407F-191D-44EC-A3C5-69647440BFC9}" destId="{0744302F-FE80-4A21-8F48-80AF7C573D05}" srcOrd="2" destOrd="0" parTransId="{F62031B4-9D20-48B1-8479-0E7A28243ACD}" sibTransId="{15147C7B-1477-4765-85E8-62B7E1ABC25F}"/>
    <dgm:cxn modelId="{2DD1656A-1B48-4AFC-A65D-081443F407D0}" srcId="{6B10407F-191D-44EC-A3C5-69647440BFC9}" destId="{4F2A1D3E-E19F-455D-859F-C40136366B3D}" srcOrd="0" destOrd="0" parTransId="{D2DA1E0C-46CA-43FE-AD0E-1FF5A487E9EC}" sibTransId="{D34FF2C9-9A85-4762-AD7F-0FD4259109E1}"/>
    <dgm:cxn modelId="{8BD2321A-3366-4BD9-85BD-7B0534FF2C6F}" type="presOf" srcId="{0744302F-FE80-4A21-8F48-80AF7C573D05}" destId="{193E6818-D85B-45EA-925F-270217CFF92B}" srcOrd="0" destOrd="0" presId="urn:microsoft.com/office/officeart/2008/layout/LinedList"/>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C7AA6E1D-A88B-4F24-80C9-B9A051379DFC}" type="presParOf" srcId="{22B5111B-463D-47D1-954F-127C30012F9F}" destId="{0E99E569-0DA0-4A1F-855A-45FE9C2A465F}" srcOrd="2" destOrd="0" presId="urn:microsoft.com/office/officeart/2008/layout/LinedList"/>
    <dgm:cxn modelId="{700CBC55-B851-4E9E-BDA5-9A9A40E0B52D}" type="presParOf" srcId="{22B5111B-463D-47D1-954F-127C30012F9F}" destId="{E928D5FC-4B8D-4EAC-BECF-2325D3247CB5}" srcOrd="3" destOrd="0" presId="urn:microsoft.com/office/officeart/2008/layout/LinedList"/>
    <dgm:cxn modelId="{9D83811F-0910-48F8-A286-92F60FA904DE}" type="presParOf" srcId="{E928D5FC-4B8D-4EAC-BECF-2325D3247CB5}" destId="{A6486D84-853E-4D93-85FB-A93C2AB50F27}" srcOrd="0" destOrd="0" presId="urn:microsoft.com/office/officeart/2008/layout/LinedList"/>
    <dgm:cxn modelId="{BF615345-0274-4CA4-B833-7F15C5E43C6A}" type="presParOf" srcId="{E928D5FC-4B8D-4EAC-BECF-2325D3247CB5}" destId="{E0FEAD18-8D45-4A8F-BDC5-71384C79ABB6}" srcOrd="1" destOrd="0" presId="urn:microsoft.com/office/officeart/2008/layout/LinedList"/>
    <dgm:cxn modelId="{E740907B-633E-4E30-B872-FBAC3F50C4AC}" type="presParOf" srcId="{22B5111B-463D-47D1-954F-127C30012F9F}" destId="{0E419124-2FCF-43D5-BF44-3E185E381CAF}" srcOrd="4" destOrd="0" presId="urn:microsoft.com/office/officeart/2008/layout/LinedList"/>
    <dgm:cxn modelId="{30DE51C2-8FC6-4561-8544-DB469E44896A}" type="presParOf" srcId="{22B5111B-463D-47D1-954F-127C30012F9F}" destId="{016670BC-15F8-43BA-9C8C-10356130B131}" srcOrd="5" destOrd="0" presId="urn:microsoft.com/office/officeart/2008/layout/LinedList"/>
    <dgm:cxn modelId="{714D7DAA-1A2C-42D7-9714-CA126D6E0644}" type="presParOf" srcId="{016670BC-15F8-43BA-9C8C-10356130B131}" destId="{193E6818-D85B-45EA-925F-270217CFF92B}" srcOrd="0" destOrd="0" presId="urn:microsoft.com/office/officeart/2008/layout/LinedList"/>
    <dgm:cxn modelId="{E0EFE213-3240-4C2B-BB7D-3A9F227ECFAC}" type="presParOf" srcId="{016670BC-15F8-43BA-9C8C-10356130B131}" destId="{BC68D606-70C8-42B9-94DE-3C2DF7824FE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1634"/>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1634"/>
          <a:ext cx="6305550" cy="111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What is Azure?</a:t>
          </a:r>
          <a:endParaRPr lang="en-US" sz="2800" kern="1200" dirty="0">
            <a:latin typeface="Times New Roman" panose="02020603050405020304" pitchFamily="18" charset="0"/>
            <a:cs typeface="Times New Roman" panose="02020603050405020304" pitchFamily="18" charset="0"/>
          </a:endParaRPr>
        </a:p>
      </dsp:txBody>
      <dsp:txXfrm>
        <a:off x="0" y="1634"/>
        <a:ext cx="6305550" cy="1114593"/>
      </dsp:txXfrm>
    </dsp:sp>
    <dsp:sp modelId="{0E99E569-0DA0-4A1F-855A-45FE9C2A465F}">
      <dsp:nvSpPr>
        <dsp:cNvPr id="0" name=""/>
        <dsp:cNvSpPr/>
      </dsp:nvSpPr>
      <dsp:spPr>
        <a:xfrm>
          <a:off x="0" y="1116228"/>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6486D84-853E-4D93-85FB-A93C2AB50F27}">
      <dsp:nvSpPr>
        <dsp:cNvPr id="0" name=""/>
        <dsp:cNvSpPr/>
      </dsp:nvSpPr>
      <dsp:spPr>
        <a:xfrm>
          <a:off x="0" y="1116228"/>
          <a:ext cx="6305550" cy="111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Services</a:t>
          </a:r>
          <a:r>
            <a:rPr lang="en-US" sz="2800" kern="1200" baseline="0" dirty="0" smtClean="0">
              <a:latin typeface="Times New Roman" panose="02020603050405020304" pitchFamily="18" charset="0"/>
              <a:cs typeface="Times New Roman" panose="02020603050405020304" pitchFamily="18" charset="0"/>
            </a:rPr>
            <a:t> of Azure.</a:t>
          </a:r>
          <a:endParaRPr lang="en-US" sz="2800" kern="1200" dirty="0">
            <a:latin typeface="Times New Roman" panose="02020603050405020304" pitchFamily="18" charset="0"/>
            <a:cs typeface="Times New Roman" panose="02020603050405020304" pitchFamily="18" charset="0"/>
          </a:endParaRPr>
        </a:p>
      </dsp:txBody>
      <dsp:txXfrm>
        <a:off x="0" y="1116228"/>
        <a:ext cx="6305550" cy="1114593"/>
      </dsp:txXfrm>
    </dsp:sp>
    <dsp:sp modelId="{0E419124-2FCF-43D5-BF44-3E185E381CAF}">
      <dsp:nvSpPr>
        <dsp:cNvPr id="0" name=""/>
        <dsp:cNvSpPr/>
      </dsp:nvSpPr>
      <dsp:spPr>
        <a:xfrm>
          <a:off x="0" y="1971745"/>
          <a:ext cx="630555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3E6818-D85B-45EA-925F-270217CFF92B}">
      <dsp:nvSpPr>
        <dsp:cNvPr id="0" name=""/>
        <dsp:cNvSpPr/>
      </dsp:nvSpPr>
      <dsp:spPr>
        <a:xfrm>
          <a:off x="0" y="2230821"/>
          <a:ext cx="6305550" cy="111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How</a:t>
          </a:r>
          <a:r>
            <a:rPr lang="en-US" sz="2800" kern="1200" baseline="0" dirty="0" smtClean="0">
              <a:latin typeface="Times New Roman" panose="02020603050405020304" pitchFamily="18" charset="0"/>
              <a:cs typeface="Times New Roman" panose="02020603050405020304" pitchFamily="18" charset="0"/>
            </a:rPr>
            <a:t> Azure Works</a:t>
          </a:r>
          <a:endParaRPr lang="en-US" sz="2800" kern="1200" dirty="0">
            <a:latin typeface="Times New Roman" panose="02020603050405020304" pitchFamily="18" charset="0"/>
            <a:cs typeface="Times New Roman" panose="02020603050405020304" pitchFamily="18" charset="0"/>
          </a:endParaRPr>
        </a:p>
      </dsp:txBody>
      <dsp:txXfrm>
        <a:off x="0" y="2230821"/>
        <a:ext cx="6305550" cy="11145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7/12/2022</a:t>
            </a:fld>
            <a:endParaRPr lang="en-US" dirty="0"/>
          </a:p>
        </p:txBody>
      </p:sp>
      <p:sp>
        <p:nvSpPr>
          <p:cNvPr id="4" name="Footer Placeholder 3">
            <a:extLst>
              <a:ext uri="{FF2B5EF4-FFF2-40B4-BE49-F238E27FC236}">
                <a16:creationId xmlns=""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7/12/2022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7/12/2022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7/12/2022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7/12/2022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7/12/2022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7/12/2022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IN" sz="7200" dirty="0"/>
              <a:t>Microsoft Azure Fundamentals: </a:t>
            </a:r>
            <a:r>
              <a:rPr lang="en-IN" sz="7200" dirty="0" smtClean="0"/>
              <a:t/>
            </a:r>
            <a:br>
              <a:rPr lang="en-IN" sz="7200" dirty="0" smtClean="0"/>
            </a:br>
            <a:r>
              <a:rPr lang="en-IN" sz="7200" dirty="0" smtClean="0"/>
              <a:t>AZ-900</a:t>
            </a:r>
            <a:endParaRPr lang="en-US" sz="7200" dirty="0">
              <a:latin typeface="Bodoni MT" panose="02070603080606020203"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zure Storage Building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382" y="603877"/>
            <a:ext cx="9906167" cy="565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0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327804"/>
            <a:ext cx="9341560" cy="6116128"/>
          </a:xfrm>
        </p:spPr>
        <p:txBody>
          <a:bodyPr>
            <a:normAutofit fontScale="77500" lnSpcReduction="20000"/>
          </a:bodyPr>
          <a:lstStyle/>
          <a:p>
            <a:r>
              <a:rPr lang="en-US" sz="2800" b="1" dirty="0"/>
              <a:t>Archive: </a:t>
            </a:r>
            <a:r>
              <a:rPr lang="en-US" sz="2800" i="1" dirty="0"/>
              <a:t>Archive</a:t>
            </a:r>
            <a:r>
              <a:rPr lang="en-US" sz="2800" dirty="0"/>
              <a:t> is recently introduced, and it is in preview. We can use the archive for cost optimization. So, we can move any infrequently accessed blobs or files into the archive to optimize the cost. However, once you move the data into an archive, it will take some time for the recovery of that data.</a:t>
            </a:r>
          </a:p>
          <a:p>
            <a:r>
              <a:rPr lang="en-US" sz="2800" b="1" dirty="0"/>
              <a:t>Azure Queues: </a:t>
            </a:r>
            <a:r>
              <a:rPr lang="en-US" sz="2800" dirty="0"/>
              <a:t>It can be used to store messages.</a:t>
            </a:r>
          </a:p>
          <a:p>
            <a:r>
              <a:rPr lang="en-US" sz="2800" b="1" dirty="0"/>
              <a:t>Azure Table: </a:t>
            </a:r>
            <a:r>
              <a:rPr lang="en-US" sz="2800" dirty="0"/>
              <a:t>It can be used to store entities. The </a:t>
            </a:r>
            <a:r>
              <a:rPr lang="en-US" sz="2800" i="1" dirty="0"/>
              <a:t>Azure Table</a:t>
            </a:r>
            <a:r>
              <a:rPr lang="en-US" sz="2800" dirty="0"/>
              <a:t> is a bit different from the SQL table. This is a NoSQL </a:t>
            </a:r>
            <a:r>
              <a:rPr lang="en-US" sz="2800" dirty="0" err="1"/>
              <a:t>datastore</a:t>
            </a:r>
            <a:r>
              <a:rPr lang="en-US" sz="2800" dirty="0"/>
              <a:t> where the schema within the table is not enforced.</a:t>
            </a:r>
          </a:p>
          <a:p>
            <a:r>
              <a:rPr lang="en-US" sz="2800" dirty="0"/>
              <a:t>And apart from all these services, there is one other key service which is:</a:t>
            </a:r>
          </a:p>
          <a:p>
            <a:r>
              <a:rPr lang="en-US" sz="2800" b="1" dirty="0"/>
              <a:t>Azure Disk Storage:</a:t>
            </a:r>
            <a:r>
              <a:rPr lang="en-US" sz="2800" dirty="0"/>
              <a:t> Any OS disk associated with the virtual machine in Azure will get stored in a disk storage account. And also, any OS image from which this OS disk is generated will get stored as a </a:t>
            </a:r>
            <a:r>
              <a:rPr lang="en-US" sz="2800" b="1" dirty="0"/>
              <a:t>.</a:t>
            </a:r>
            <a:r>
              <a:rPr lang="en-US" sz="2800" b="1" dirty="0" err="1"/>
              <a:t>vhd</a:t>
            </a:r>
            <a:r>
              <a:rPr lang="en-US" sz="2800" dirty="0"/>
              <a:t> file within the disk storage.</a:t>
            </a:r>
          </a:p>
          <a:p>
            <a:r>
              <a:rPr lang="en-US" sz="2800" b="1" dirty="0"/>
              <a:t>Azure </a:t>
            </a:r>
            <a:r>
              <a:rPr lang="en-US" sz="2800" b="1" dirty="0" err="1"/>
              <a:t>Storsimple</a:t>
            </a:r>
            <a:r>
              <a:rPr lang="en-US" sz="2800" b="1" dirty="0"/>
              <a:t>: </a:t>
            </a:r>
            <a:r>
              <a:rPr lang="en-US" sz="2800" dirty="0"/>
              <a:t>In a hybrid cloud storage solution, Azure offers </a:t>
            </a:r>
            <a:r>
              <a:rPr lang="en-US" sz="2800" dirty="0" err="1"/>
              <a:t>Storsimple</a:t>
            </a:r>
            <a:r>
              <a:rPr lang="en-US" sz="2800" dirty="0"/>
              <a:t>. </a:t>
            </a:r>
            <a:r>
              <a:rPr lang="en-US" sz="2800" dirty="0" err="1"/>
              <a:t>Storsimple</a:t>
            </a:r>
            <a:r>
              <a:rPr lang="en-US" sz="2800" dirty="0"/>
              <a:t> is a hybrid storage solution that works at a SAN(Storage Area Network) level. It was used to be a separate company, but Microsoft brought it with them and is now offering the same services as a part of Azure and from DR (Disaster Recovery) perspective.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296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975633" y="258793"/>
            <a:ext cx="9341560" cy="6452557"/>
          </a:xfrm>
        </p:spPr>
        <p:txBody>
          <a:bodyPr>
            <a:noAutofit/>
          </a:bodyPr>
          <a:lstStyle/>
          <a:p>
            <a:r>
              <a:rPr lang="en-US" sz="1800" b="1" dirty="0"/>
              <a:t>Azure Site Recovery:</a:t>
            </a:r>
            <a:r>
              <a:rPr lang="en-US" sz="1800" dirty="0"/>
              <a:t> In case if we want to use Azure as a DR data-center, then we can use Azure site recovery to replicate the workloads from our on-premises data-center into Azure. Replicated workloads will be stored as images within a storage account. Whenever our on-premises data-center is down, we can run some automated scripts which will consider that recent image and build a virtual machine.</a:t>
            </a:r>
          </a:p>
          <a:p>
            <a:r>
              <a:rPr lang="en-US" sz="1800" b="1" dirty="0"/>
              <a:t>Azure Data Box: </a:t>
            </a:r>
            <a:r>
              <a:rPr lang="en-US" sz="1800" dirty="0"/>
              <a:t>I</a:t>
            </a:r>
            <a:r>
              <a:rPr lang="en-US" sz="1800" dirty="0" smtClean="0"/>
              <a:t>n </a:t>
            </a:r>
            <a:r>
              <a:rPr lang="en-US" sz="1800" dirty="0"/>
              <a:t>that case, we can use the Azure data box. By using Azure Data Box, we can load the data into the data box and give that data box to Microsoft. Microsoft will load that data into Azure</a:t>
            </a:r>
          </a:p>
          <a:p>
            <a:r>
              <a:rPr lang="en-US" sz="1800" b="1" dirty="0"/>
              <a:t>Azure</a:t>
            </a:r>
            <a:r>
              <a:rPr lang="en-US" sz="1800" dirty="0"/>
              <a:t> </a:t>
            </a:r>
            <a:r>
              <a:rPr lang="en-US" sz="1800" b="1" dirty="0"/>
              <a:t>Backup: </a:t>
            </a:r>
            <a:r>
              <a:rPr lang="en-US" sz="1800" dirty="0"/>
              <a:t>We can use Azure backup to backup the disks of our virtual machine into a recovery service vault and restore the same using that image. We have to be aware that Azure backup doesn't utilize storage to store the disk image. They are stored in the </a:t>
            </a:r>
            <a:r>
              <a:rPr lang="en-US" sz="1800" b="1" i="1" dirty="0"/>
              <a:t>recovery services vault</a:t>
            </a:r>
            <a:r>
              <a:rPr lang="en-US" sz="1800" dirty="0"/>
              <a:t>.</a:t>
            </a:r>
          </a:p>
          <a:p>
            <a:r>
              <a:rPr lang="en-US" sz="1800" b="1" dirty="0"/>
              <a:t>Azure Monitor:</a:t>
            </a:r>
            <a:r>
              <a:rPr lang="en-US" sz="1800" dirty="0"/>
              <a:t> It can be used for the monitoring of all these services. We can use </a:t>
            </a:r>
            <a:r>
              <a:rPr lang="en-US" sz="1800" i="1" dirty="0"/>
              <a:t>Azure Monitor</a:t>
            </a:r>
            <a:r>
              <a:rPr lang="en-US" sz="1800" dirty="0"/>
              <a:t> for simple monitoring, and we can use </a:t>
            </a:r>
            <a:r>
              <a:rPr lang="en-US" sz="1800" b="1" i="1" dirty="0"/>
              <a:t>log analytics</a:t>
            </a:r>
            <a:r>
              <a:rPr lang="en-US" sz="1800" dirty="0"/>
              <a:t> for advance monitoring and analysis. We can also use </a:t>
            </a:r>
            <a:r>
              <a:rPr lang="en-US" sz="1800" b="1" i="1" dirty="0"/>
              <a:t>alerts</a:t>
            </a:r>
            <a:r>
              <a:rPr lang="en-US" sz="1800" dirty="0"/>
              <a:t> in case if we want to get alerted on certain things, for example, if the file share capacity is reaching its limit, then we configure it in such a way that we will get alert about the same.</a:t>
            </a:r>
          </a:p>
          <a:p>
            <a:r>
              <a:rPr lang="en-US" sz="1800" b="1" dirty="0"/>
              <a:t>CDN (Content Delivery Network):</a:t>
            </a:r>
            <a:r>
              <a:rPr lang="en-US" sz="1800" dirty="0"/>
              <a:t> It is used for the delivery of the contents stored in the storage account. We can use a content delivery network to reduce the latency of the delivery. We'll create a CDN endpoint near to the users to reduce the latency.</a:t>
            </a:r>
          </a:p>
          <a:p>
            <a:pPr marL="0" indent="0">
              <a:buNone/>
            </a:pPr>
            <a:r>
              <a:rPr lang="en-US" sz="1800" dirty="0"/>
              <a:t/>
            </a:r>
            <a:br>
              <a:rPr lang="en-US" sz="1800" dirty="0"/>
            </a:br>
            <a:endParaRPr lang="en-US" sz="1800" dirty="0" smtClean="0"/>
          </a:p>
        </p:txBody>
      </p:sp>
    </p:spTree>
    <p:extLst>
      <p:ext uri="{BB962C8B-B14F-4D97-AF65-F5344CB8AC3E}">
        <p14:creationId xmlns:p14="http://schemas.microsoft.com/office/powerpoint/2010/main" val="164958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6" name="TextBox 5">
            <a:extLst>
              <a:ext uri="{FF2B5EF4-FFF2-40B4-BE49-F238E27FC236}">
                <a16:creationId xmlns="" xmlns:a16="http://schemas.microsoft.com/office/drawing/2014/main" id="{51CA1257-66A3-465A-A773-E2D1F421929F}"/>
              </a:ext>
            </a:extLst>
          </p:cNvPr>
          <p:cNvSpPr txBox="1"/>
          <p:nvPr/>
        </p:nvSpPr>
        <p:spPr>
          <a:xfrm>
            <a:off x="3513005" y="2360809"/>
            <a:ext cx="8487104" cy="923330"/>
          </a:xfrm>
          <a:prstGeom prst="rect">
            <a:avLst/>
          </a:prstGeom>
          <a:noFill/>
        </p:spPr>
        <p:txBody>
          <a:bodyPr wrap="squar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105934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ED5F35-4EFC-4B1A-A685-D0FE2F7AD39C}"/>
              </a:ext>
            </a:extLst>
          </p:cNvPr>
          <p:cNvSpPr>
            <a:spLocks noGrp="1"/>
          </p:cNvSpPr>
          <p:nvPr>
            <p:ph type="title"/>
          </p:nvPr>
        </p:nvSpPr>
        <p:spPr>
          <a:xfrm>
            <a:off x="7070725" y="482321"/>
            <a:ext cx="4636643" cy="5571625"/>
          </a:xfrm>
        </p:spPr>
        <p:txBody>
          <a:bodyPr anchor="ctr">
            <a:normAutofit/>
          </a:bodyPr>
          <a:lstStyle/>
          <a:p>
            <a:r>
              <a:rPr lang="en-US" sz="4000" dirty="0" smtClean="0">
                <a:latin typeface="Bodoni MT" panose="02070603080606020203" pitchFamily="18" charset="0"/>
                <a:cs typeface="Times New Roman" panose="02020603050405020304" pitchFamily="18" charset="0"/>
              </a:rPr>
              <a:t>Introduction   	 to</a:t>
            </a:r>
            <a:br>
              <a:rPr lang="en-US" sz="4000" dirty="0" smtClean="0">
                <a:latin typeface="Bodoni MT" panose="02070603080606020203" pitchFamily="18" charset="0"/>
                <a:cs typeface="Times New Roman" panose="02020603050405020304" pitchFamily="18" charset="0"/>
              </a:rPr>
            </a:br>
            <a:r>
              <a:rPr lang="en-US" sz="4000" smtClean="0">
                <a:latin typeface="Bodoni MT" panose="02070603080606020203" pitchFamily="18" charset="0"/>
                <a:cs typeface="Times New Roman" panose="02020603050405020304" pitchFamily="18" charset="0"/>
              </a:rPr>
              <a:t> </a:t>
            </a:r>
            <a:r>
              <a:rPr lang="en-US" sz="4000" smtClean="0">
                <a:latin typeface="Bodoni MT" panose="02070603080606020203" pitchFamily="18" charset="0"/>
                <a:cs typeface="Times New Roman" panose="02020603050405020304" pitchFamily="18" charset="0"/>
              </a:rPr>
              <a:t>   </a:t>
            </a:r>
            <a:r>
              <a:rPr lang="en-US" sz="4000" smtClean="0">
                <a:latin typeface="Bodoni MT" panose="02070603080606020203" pitchFamily="18" charset="0"/>
                <a:cs typeface="Times New Roman" panose="02020603050405020304" pitchFamily="18" charset="0"/>
              </a:rPr>
              <a:t>Azure</a:t>
            </a:r>
            <a:endParaRPr lang="en-US" sz="4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 xmlns:a16="http://schemas.microsoft.com/office/drawing/2014/main" id="{2A443C2E-3415-4200-BBA0-4478729C1707}"/>
              </a:ext>
              <a:ext uri="{C183D7F6-B498-43B3-948B-1728B52AA6E4}">
                <adec:decorative xmlns=""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67246633"/>
              </p:ext>
            </p:extLst>
          </p:nvPr>
        </p:nvGraphicFramePr>
        <p:xfrm>
          <a:off x="696164" y="1639019"/>
          <a:ext cx="6305550" cy="334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21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4000" dirty="0" smtClean="0">
                <a:latin typeface="Bodoni MT" panose="02070603080606020203" pitchFamily="18" charset="0"/>
              </a:rPr>
              <a:t>What is azure?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164567"/>
            <a:ext cx="8694579" cy="4715026"/>
          </a:xfrm>
        </p:spPr>
        <p:txBody>
          <a:bodyPr>
            <a:normAutofit/>
          </a:bodyPr>
          <a:lstStyle/>
          <a:p>
            <a:pPr marL="0" indent="0">
              <a:buNone/>
            </a:pPr>
            <a:r>
              <a:rPr lang="en-US" sz="2800" dirty="0" smtClean="0"/>
              <a:t>   </a:t>
            </a:r>
            <a:r>
              <a:rPr lang="en-US" sz="3000" dirty="0"/>
              <a:t>Microsoft Azure is a growing set of cloud computing services created by Microsoft that hosts your existing applications, streamline the development of a new application, and also enhances our on-premises applications. It helps the organizations in building, testing, deploying, and managing applications and services through Microsoft-managed data </a:t>
            </a:r>
            <a:r>
              <a:rPr lang="en-US" sz="3000" dirty="0" smtClean="0"/>
              <a:t>centers.</a:t>
            </a:r>
            <a:endParaRPr lang="en-US" sz="2800" dirty="0"/>
          </a:p>
        </p:txBody>
      </p:sp>
    </p:spTree>
    <p:extLst>
      <p:ext uri="{BB962C8B-B14F-4D97-AF65-F5344CB8AC3E}">
        <p14:creationId xmlns:p14="http://schemas.microsoft.com/office/powerpoint/2010/main" val="65441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4000" dirty="0" smtClean="0">
                <a:latin typeface="Bodoni MT" panose="02070603080606020203" pitchFamily="18" charset="0"/>
              </a:rPr>
              <a:t>Services of azure: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164567"/>
            <a:ext cx="8694579" cy="4925682"/>
          </a:xfrm>
        </p:spPr>
        <p:txBody>
          <a:bodyPr>
            <a:normAutofit/>
          </a:bodyPr>
          <a:lstStyle/>
          <a:p>
            <a:r>
              <a:rPr lang="en-IN" b="1" dirty="0"/>
              <a:t>Compute </a:t>
            </a:r>
            <a:r>
              <a:rPr lang="en-IN" b="1" dirty="0" smtClean="0"/>
              <a:t>services:</a:t>
            </a:r>
            <a:r>
              <a:rPr lang="en-US" dirty="0"/>
              <a:t>It includes the Microsoft Azure Cloud Services, Azure Virtual Machines, Azure Website, and Azure Mobile Services, which processes the data on the cloud with the help of powerful processors</a:t>
            </a:r>
            <a:r>
              <a:rPr lang="en-US" dirty="0" smtClean="0"/>
              <a:t>.</a:t>
            </a:r>
          </a:p>
          <a:p>
            <a:r>
              <a:rPr lang="en-IN" b="1" dirty="0"/>
              <a:t>Data services: </a:t>
            </a:r>
            <a:r>
              <a:rPr lang="en-US" dirty="0"/>
              <a:t>This service is used to store data over the cloud that can be scaled according to the requirements. It includes Microsoft Azure </a:t>
            </a:r>
            <a:r>
              <a:rPr lang="en-US" dirty="0" smtClean="0"/>
              <a:t>Storage , </a:t>
            </a:r>
            <a:r>
              <a:rPr lang="en-US" dirty="0"/>
              <a:t>Azure SQL Database, and the </a:t>
            </a:r>
            <a:r>
              <a:rPr lang="en-US" dirty="0" err="1"/>
              <a:t>Redis</a:t>
            </a:r>
            <a:r>
              <a:rPr lang="en-US" dirty="0"/>
              <a:t> Cache</a:t>
            </a:r>
            <a:r>
              <a:rPr lang="en-US" dirty="0" smtClean="0"/>
              <a:t>.</a:t>
            </a:r>
          </a:p>
          <a:p>
            <a:r>
              <a:rPr lang="en-IN" b="1" dirty="0"/>
              <a:t>Application services:</a:t>
            </a:r>
            <a:r>
              <a:rPr lang="en-IN" dirty="0"/>
              <a:t> </a:t>
            </a:r>
            <a:r>
              <a:rPr lang="en-US" dirty="0"/>
              <a:t>It includes services, which help us to build and operate our application, like the Azure Active Directory, Service Bus for connecting distributed systems, HDInsight for processing big data, the Azure Scheduler, and the Azure Media Services</a:t>
            </a:r>
            <a:r>
              <a:rPr lang="en-US" dirty="0" smtClean="0"/>
              <a:t>.</a:t>
            </a:r>
          </a:p>
          <a:p>
            <a:r>
              <a:rPr lang="en-IN" b="1" dirty="0"/>
              <a:t>Network </a:t>
            </a:r>
            <a:r>
              <a:rPr lang="en-IN" b="1" dirty="0" smtClean="0"/>
              <a:t>services:</a:t>
            </a:r>
            <a:r>
              <a:rPr lang="en-US" dirty="0"/>
              <a:t>It helps you to connect with the cloud and on-premises infrastructure, which includes Virtual Networks, Azure Content Delivery Network, and the Azure Traffic Manager.</a:t>
            </a:r>
          </a:p>
        </p:txBody>
      </p:sp>
    </p:spTree>
    <p:extLst>
      <p:ext uri="{BB962C8B-B14F-4D97-AF65-F5344CB8AC3E}">
        <p14:creationId xmlns:p14="http://schemas.microsoft.com/office/powerpoint/2010/main" val="52280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IN" sz="3200" b="1" dirty="0">
                <a:latin typeface="+mn-lt"/>
              </a:rPr>
              <a:t>How Azure </a:t>
            </a:r>
            <a:r>
              <a:rPr lang="en-IN" sz="3200" b="1" dirty="0" smtClean="0">
                <a:latin typeface="+mn-lt"/>
              </a:rPr>
              <a:t>works:</a:t>
            </a:r>
            <a:endParaRPr lang="en-IN" sz="3200" b="1" dirty="0">
              <a:latin typeface="+mn-lt"/>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009292" y="1050250"/>
            <a:ext cx="8729931" cy="1466491"/>
          </a:xfrm>
        </p:spPr>
        <p:txBody>
          <a:bodyPr>
            <a:normAutofit lnSpcReduction="10000"/>
          </a:bodyPr>
          <a:lstStyle/>
          <a:p>
            <a:pPr marL="0" indent="0">
              <a:buNone/>
            </a:pPr>
            <a:r>
              <a:rPr lang="en-US" sz="2800" dirty="0"/>
              <a:t>It is essential to understand the internal workings of Azure so that we can design our applications on Azure effectively with high availability, data residency, resilience, etc.</a:t>
            </a:r>
            <a:endParaRPr lang="en-US" sz="2600" dirty="0"/>
          </a:p>
        </p:txBody>
      </p:sp>
      <p:pic>
        <p:nvPicPr>
          <p:cNvPr id="1028" name="Picture 4" descr="What is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27" y="2609461"/>
            <a:ext cx="756285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12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38022"/>
            <a:ext cx="8694579" cy="6314535"/>
          </a:xfrm>
        </p:spPr>
        <p:txBody>
          <a:bodyPr>
            <a:normAutofit fontScale="92500" lnSpcReduction="10000"/>
          </a:bodyPr>
          <a:lstStyle/>
          <a:p>
            <a:r>
              <a:rPr lang="en-US" dirty="0"/>
              <a:t>Microsoft Azure is completely based on the concept of virtualization. So, similar to other virtualized data center, it also contains </a:t>
            </a:r>
            <a:r>
              <a:rPr lang="en-US" i="1" dirty="0"/>
              <a:t>racks</a:t>
            </a:r>
            <a:r>
              <a:rPr lang="en-US" dirty="0"/>
              <a:t>. Each rack has a separate power unit and network switch, and also each rack is integrated with a software called </a:t>
            </a:r>
            <a:r>
              <a:rPr lang="en-US" i="1" dirty="0"/>
              <a:t>Fabric-Controller</a:t>
            </a:r>
            <a:r>
              <a:rPr lang="en-US" dirty="0"/>
              <a:t>. This </a:t>
            </a:r>
            <a:r>
              <a:rPr lang="en-US" i="1" dirty="0"/>
              <a:t>Fabric-controller</a:t>
            </a:r>
            <a:r>
              <a:rPr lang="en-US" dirty="0"/>
              <a:t> is a distributed application, which is responsible for managing and monitoring servers within the rack. In case of any server failure, the Fabric-controller recognizes it and recovers it. And Each of these Fabric-Controller is, in turn, connected to a piece of software called </a:t>
            </a:r>
            <a:r>
              <a:rPr lang="en-US" i="1" dirty="0"/>
              <a:t>Orchestrator</a:t>
            </a:r>
            <a:r>
              <a:rPr lang="en-US" dirty="0"/>
              <a:t>. This </a:t>
            </a:r>
            <a:r>
              <a:rPr lang="en-US" i="1" dirty="0"/>
              <a:t>Orchestrator</a:t>
            </a:r>
            <a:r>
              <a:rPr lang="en-US" dirty="0"/>
              <a:t> includes web-services, Rest API to create, update, and delete resources.</a:t>
            </a:r>
          </a:p>
          <a:p>
            <a:r>
              <a:rPr lang="en-US" dirty="0"/>
              <a:t>When a request is made by the user either using PowerShell or Azure portal. First, it will go to the Orchestrator, where it will fundamentally do three things:</a:t>
            </a:r>
          </a:p>
          <a:p>
            <a:r>
              <a:rPr lang="en-US" i="1" dirty="0"/>
              <a:t>Authenticate the User</a:t>
            </a:r>
          </a:p>
          <a:p>
            <a:r>
              <a:rPr lang="en-US" i="1" dirty="0"/>
              <a:t>It will Authorize the user, i.e., it will check whether the user is allowed to do the requested task.</a:t>
            </a:r>
          </a:p>
          <a:p>
            <a:r>
              <a:rPr lang="en-US" i="1" dirty="0"/>
              <a:t>It will look into the database for the availability of space based on the resources and pass the request to an appropriate Azure Fabric controller to execute the request.</a:t>
            </a:r>
          </a:p>
          <a:p>
            <a:r>
              <a:rPr lang="en-US" dirty="0"/>
              <a:t>Combinations of racks form a cluster. We have multiple clusters within a data center, and we can have multiple Data Centers within an Availability zone, multiple Availability zones within a Region, and multiple Regions within a Geography.</a:t>
            </a:r>
          </a:p>
          <a:p>
            <a:endParaRPr lang="en-US" dirty="0"/>
          </a:p>
        </p:txBody>
      </p:sp>
    </p:spTree>
    <p:extLst>
      <p:ext uri="{BB962C8B-B14F-4D97-AF65-F5344CB8AC3E}">
        <p14:creationId xmlns:p14="http://schemas.microsoft.com/office/powerpoint/2010/main" val="136476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7" y="138022"/>
            <a:ext cx="8694579" cy="6314535"/>
          </a:xfrm>
        </p:spPr>
        <p:txBody>
          <a:bodyPr>
            <a:normAutofit/>
          </a:bodyPr>
          <a:lstStyle/>
          <a:p>
            <a:r>
              <a:rPr lang="en-US" b="1" dirty="0"/>
              <a:t>Geographies: </a:t>
            </a:r>
            <a:r>
              <a:rPr lang="en-US" dirty="0"/>
              <a:t>It is a discrete market, typically contains two or more regions, that preserves data residency and compliance boundaries.</a:t>
            </a:r>
          </a:p>
          <a:p>
            <a:r>
              <a:rPr lang="en-US" b="1" dirty="0"/>
              <a:t>Azure regions: </a:t>
            </a:r>
            <a:r>
              <a:rPr lang="en-US" dirty="0"/>
              <a:t>A region is a collection of data centers deployed within a defined perimeter and interconnected through a dedicated regional low-latency network.</a:t>
            </a:r>
          </a:p>
          <a:p>
            <a:pPr marL="0" indent="0">
              <a:buNone/>
            </a:pPr>
            <a:r>
              <a:rPr lang="en-US" dirty="0" smtClean="0"/>
              <a:t>	Azure </a:t>
            </a:r>
            <a:r>
              <a:rPr lang="en-US" dirty="0"/>
              <a:t>covers more global regions than any other cloud provider, which offers the scalability needed to bring applications and users closer around the world. It is globally available in 50 regions around the world. Due to its availability over many regions, it helps in preserving data residency and offers comprehensive compliance and flexible options to the customers</a:t>
            </a:r>
            <a:r>
              <a:rPr lang="en-US" dirty="0" smtClean="0"/>
              <a:t>.</a:t>
            </a:r>
          </a:p>
          <a:p>
            <a:r>
              <a:rPr lang="en-US" b="1" dirty="0"/>
              <a:t>Availability Zones: </a:t>
            </a:r>
            <a:r>
              <a:rPr lang="en-US" dirty="0"/>
              <a:t>These are the physically separated location within an Azure region. Each one of them is made up of one or more data centers, independent configuration.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7345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z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348" y="236475"/>
            <a:ext cx="10523927" cy="646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5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40183-98AF-438D-AC1C-0AF4CC28DBD3}"/>
              </a:ext>
            </a:extLst>
          </p:cNvPr>
          <p:cNvSpPr>
            <a:spLocks noGrp="1"/>
          </p:cNvSpPr>
          <p:nvPr>
            <p:ph type="title"/>
          </p:nvPr>
        </p:nvSpPr>
        <p:spPr>
          <a:xfrm>
            <a:off x="1251678" y="382385"/>
            <a:ext cx="10178322" cy="704543"/>
          </a:xfrm>
        </p:spPr>
        <p:txBody>
          <a:bodyPr>
            <a:normAutofit/>
          </a:bodyPr>
          <a:lstStyle/>
          <a:p>
            <a:r>
              <a:rPr lang="en-US" sz="4000" dirty="0" smtClean="0">
                <a:latin typeface="Bodoni MT" panose="02070603080606020203" pitchFamily="18" charset="0"/>
              </a:rPr>
              <a:t>Azure storage service:</a:t>
            </a:r>
            <a:endParaRPr lang="en-US" sz="4000"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1591ED45-72A6-42D8-9A05-3FA6D37BEF73}"/>
              </a:ext>
            </a:extLst>
          </p:cNvPr>
          <p:cNvSpPr>
            <a:spLocks noGrp="1"/>
          </p:cNvSpPr>
          <p:nvPr>
            <p:ph idx="1"/>
          </p:nvPr>
        </p:nvSpPr>
        <p:spPr>
          <a:xfrm>
            <a:off x="1251678" y="1164567"/>
            <a:ext cx="9341560" cy="4715026"/>
          </a:xfrm>
        </p:spPr>
        <p:txBody>
          <a:bodyPr>
            <a:normAutofit fontScale="92500" lnSpcReduction="20000"/>
          </a:bodyPr>
          <a:lstStyle/>
          <a:p>
            <a:r>
              <a:rPr lang="en-IN" sz="2800" b="1" dirty="0"/>
              <a:t>Azure Storage Building </a:t>
            </a:r>
            <a:r>
              <a:rPr lang="en-IN" sz="2800" b="1" dirty="0" smtClean="0"/>
              <a:t>Blocks:</a:t>
            </a:r>
          </a:p>
          <a:p>
            <a:pPr marL="0" indent="0">
              <a:buNone/>
            </a:pPr>
            <a:r>
              <a:rPr lang="en-US" sz="2800" dirty="0"/>
              <a:t>The fundamental building block of Azure storage service is the </a:t>
            </a:r>
            <a:r>
              <a:rPr lang="en-US" sz="2800" b="1" i="1" dirty="0"/>
              <a:t>Azure storage account</a:t>
            </a:r>
            <a:r>
              <a:rPr lang="en-US" sz="2800" dirty="0"/>
              <a:t>. The Storage account is more like an administrative container for most of the Azure storage services. All the storage services are explained below</a:t>
            </a:r>
            <a:r>
              <a:rPr lang="en-US" sz="2800" dirty="0" smtClean="0"/>
              <a:t>.</a:t>
            </a:r>
          </a:p>
          <a:p>
            <a:r>
              <a:rPr lang="en-US" sz="2800" b="1" dirty="0"/>
              <a:t>Azure Blob:</a:t>
            </a:r>
            <a:r>
              <a:rPr lang="en-US" sz="2800" dirty="0"/>
              <a:t> We can have </a:t>
            </a:r>
            <a:r>
              <a:rPr lang="en-US" sz="2800" i="1" dirty="0"/>
              <a:t>Azure Blob </a:t>
            </a:r>
            <a:r>
              <a:rPr lang="en-US" sz="2800" dirty="0"/>
              <a:t>storage within the storage account, which is used to store the unstructured data such as media files, documents, etc.</a:t>
            </a:r>
          </a:p>
          <a:p>
            <a:r>
              <a:rPr lang="en-US" sz="2800" b="1" dirty="0"/>
              <a:t>Azure file:</a:t>
            </a:r>
            <a:r>
              <a:rPr lang="en-US" sz="2800" dirty="0"/>
              <a:t> </a:t>
            </a:r>
            <a:r>
              <a:rPr lang="en-US" sz="2800" i="1" dirty="0"/>
              <a:t>Azure file</a:t>
            </a:r>
            <a:r>
              <a:rPr lang="en-US" sz="2800" dirty="0"/>
              <a:t> can be used in case if we want to share files between two virtual machines, then we can create an Azure file share and access it on both of the virtual machines. We can share the data between two or more VMs.</a:t>
            </a:r>
          </a:p>
          <a:p>
            <a:pPr marL="0" indent="0">
              <a:buNone/>
            </a:pPr>
            <a:endParaRPr lang="en-IN" sz="2800" b="1" dirty="0"/>
          </a:p>
          <a:p>
            <a:endParaRPr lang="en-US" sz="2800" dirty="0" smtClean="0"/>
          </a:p>
        </p:txBody>
      </p:sp>
    </p:spTree>
    <p:extLst>
      <p:ext uri="{BB962C8B-B14F-4D97-AF65-F5344CB8AC3E}">
        <p14:creationId xmlns:p14="http://schemas.microsoft.com/office/powerpoint/2010/main" val="156707892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209</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MT</vt:lpstr>
      <vt:lpstr>Calibri</vt:lpstr>
      <vt:lpstr>Gill Sans MT</vt:lpstr>
      <vt:lpstr>Impact</vt:lpstr>
      <vt:lpstr>Times New Roman</vt:lpstr>
      <vt:lpstr>Badge</vt:lpstr>
      <vt:lpstr>Microsoft Azure Fundamentals:  AZ-900</vt:lpstr>
      <vt:lpstr>Introduction     to     Azure</vt:lpstr>
      <vt:lpstr>What is azure?</vt:lpstr>
      <vt:lpstr>Services of azure:</vt:lpstr>
      <vt:lpstr>How Azure works:</vt:lpstr>
      <vt:lpstr>PowerPoint Presentation</vt:lpstr>
      <vt:lpstr>PowerPoint Presentation</vt:lpstr>
      <vt:lpstr>PowerPoint Presentation</vt:lpstr>
      <vt:lpstr>Azure storage service:</vt:lpstr>
      <vt:lpstr>PowerPoint Presentation</vt:lpstr>
      <vt:lpstr>PowerPoint Presentation</vt:lpstr>
      <vt:lpstr>PowerPoint Presentation</vt:lpstr>
      <vt:lpstr>Slide Tite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2022-07-08T07:06:18Z</dcterms:created>
  <dcterms:modified xsi:type="dcterms:W3CDTF">2022-07-12T12:25:13Z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