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6"/>
  </p:notesMasterIdLst>
  <p:handoutMasterIdLst>
    <p:handoutMasterId r:id="rId27"/>
  </p:handoutMasterIdLst>
  <p:sldIdLst>
    <p:sldId id="256" r:id="rId5"/>
    <p:sldId id="260" r:id="rId6"/>
    <p:sldId id="272" r:id="rId7"/>
    <p:sldId id="286" r:id="rId8"/>
    <p:sldId id="287" r:id="rId9"/>
    <p:sldId id="288" r:id="rId10"/>
    <p:sldId id="289" r:id="rId11"/>
    <p:sldId id="270" r:id="rId12"/>
    <p:sldId id="271" r:id="rId13"/>
    <p:sldId id="274" r:id="rId14"/>
    <p:sldId id="290" r:id="rId15"/>
    <p:sldId id="291" r:id="rId16"/>
    <p:sldId id="292" r:id="rId17"/>
    <p:sldId id="276" r:id="rId18"/>
    <p:sldId id="293" r:id="rId19"/>
    <p:sldId id="294" r:id="rId20"/>
    <p:sldId id="295" r:id="rId21"/>
    <p:sldId id="296" r:id="rId22"/>
    <p:sldId id="297" r:id="rId23"/>
    <p:sldId id="298"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6C681852-5E64-405B-A304-7C2ABC681C95}">
      <dgm:prSet/>
      <dgm:spPr/>
      <dgm:t>
        <a:bodyPr/>
        <a:lstStyle/>
        <a:p>
          <a:r>
            <a:rPr lang="en-US" dirty="0" smtClean="0"/>
            <a:t>Region and region pairs</a:t>
          </a:r>
          <a:endParaRPr lang="en-IN" dirty="0"/>
        </a:p>
      </dgm:t>
    </dgm:pt>
    <dgm:pt modelId="{37E1A4ED-605B-435F-9C27-40B0F216EE91}" type="parTrans" cxnId="{1C1EBD94-1C97-4A01-9EDB-76B3A3FB67A0}">
      <dgm:prSet/>
      <dgm:spPr/>
      <dgm:t>
        <a:bodyPr/>
        <a:lstStyle/>
        <a:p>
          <a:endParaRPr lang="en-IN"/>
        </a:p>
      </dgm:t>
    </dgm:pt>
    <dgm:pt modelId="{C140C335-81C5-4090-A858-188A571D19D9}" type="sibTrans" cxnId="{1C1EBD94-1C97-4A01-9EDB-76B3A3FB67A0}">
      <dgm:prSet/>
      <dgm:spPr/>
      <dgm:t>
        <a:bodyPr/>
        <a:lstStyle/>
        <a:p>
          <a:endParaRPr lang="en-IN"/>
        </a:p>
      </dgm:t>
    </dgm:pt>
    <dgm:pt modelId="{22E8542F-389E-4229-A02C-62B233D51840}">
      <dgm:prSet/>
      <dgm:spPr/>
      <dgm:t>
        <a:bodyPr/>
        <a:lstStyle/>
        <a:p>
          <a:r>
            <a:rPr lang="en-US" dirty="0" smtClean="0"/>
            <a:t>Availability Zones</a:t>
          </a:r>
          <a:endParaRPr lang="en-IN" dirty="0"/>
        </a:p>
      </dgm:t>
    </dgm:pt>
    <dgm:pt modelId="{CAF0AC68-46BF-4BBF-840C-FFFC83E9FA15}" type="parTrans" cxnId="{430BABCF-57CC-4B1D-8035-620D2A177F1B}">
      <dgm:prSet/>
      <dgm:spPr/>
      <dgm:t>
        <a:bodyPr/>
        <a:lstStyle/>
        <a:p>
          <a:endParaRPr lang="en-IN"/>
        </a:p>
      </dgm:t>
    </dgm:pt>
    <dgm:pt modelId="{3AD89360-B6A2-4ED3-95F5-44413AC71F11}" type="sibTrans" cxnId="{430BABCF-57CC-4B1D-8035-620D2A177F1B}">
      <dgm:prSet/>
      <dgm:spPr/>
      <dgm:t>
        <a:bodyPr/>
        <a:lstStyle/>
        <a:p>
          <a:endParaRPr lang="en-IN"/>
        </a:p>
      </dgm:t>
    </dgm:pt>
    <dgm:pt modelId="{2FBF898E-E5BC-4618-90A4-CB4591514EE6}">
      <dgm:prSet/>
      <dgm:spPr/>
      <dgm:t>
        <a:bodyPr/>
        <a:lstStyle/>
        <a:p>
          <a:r>
            <a:rPr lang="en-US" dirty="0" smtClean="0"/>
            <a:t>Resources Groups</a:t>
          </a:r>
          <a:endParaRPr lang="en-IN" dirty="0"/>
        </a:p>
      </dgm:t>
    </dgm:pt>
    <dgm:pt modelId="{514CC33B-89DD-4989-855C-E4A9648BA74E}" type="parTrans" cxnId="{E2240E01-AA03-4FCC-8455-35AFCBCFD18B}">
      <dgm:prSet/>
      <dgm:spPr/>
      <dgm:t>
        <a:bodyPr/>
        <a:lstStyle/>
        <a:p>
          <a:endParaRPr lang="en-IN"/>
        </a:p>
      </dgm:t>
    </dgm:pt>
    <dgm:pt modelId="{917B31B0-C40B-48B8-92EE-C50F312CCD7B}" type="sibTrans" cxnId="{E2240E01-AA03-4FCC-8455-35AFCBCFD18B}">
      <dgm:prSet/>
      <dgm:spPr/>
      <dgm:t>
        <a:bodyPr/>
        <a:lstStyle/>
        <a:p>
          <a:endParaRPr lang="en-IN"/>
        </a:p>
      </dgm:t>
    </dgm:pt>
    <dgm:pt modelId="{B667785C-8F63-48A5-85C9-10FC574F034D}">
      <dgm:prSet/>
      <dgm:spPr/>
      <dgm:t>
        <a:bodyPr/>
        <a:lstStyle/>
        <a:p>
          <a:r>
            <a:rPr lang="en-US" dirty="0" smtClean="0"/>
            <a:t>Management Groups</a:t>
          </a:r>
          <a:endParaRPr lang="en-IN" dirty="0"/>
        </a:p>
      </dgm:t>
    </dgm:pt>
    <dgm:pt modelId="{B36AE640-FBEE-447B-82A3-9C588EC2E30C}" type="parTrans" cxnId="{C1E557D3-0AD1-47B7-AAD3-3AAEB31788AA}">
      <dgm:prSet/>
      <dgm:spPr/>
      <dgm:t>
        <a:bodyPr/>
        <a:lstStyle/>
        <a:p>
          <a:endParaRPr lang="en-IN"/>
        </a:p>
      </dgm:t>
    </dgm:pt>
    <dgm:pt modelId="{32A09428-754F-4EC7-9006-61A6A08D2AD6}" type="sibTrans" cxnId="{C1E557D3-0AD1-47B7-AAD3-3AAEB31788AA}">
      <dgm:prSet/>
      <dgm:spPr/>
      <dgm:t>
        <a:bodyPr/>
        <a:lstStyle/>
        <a:p>
          <a:endParaRPr lang="en-IN"/>
        </a:p>
      </dgm:t>
    </dgm:pt>
    <dgm:pt modelId="{E1BDB0D6-F32F-48F2-8EC9-7B51217DFDD8}">
      <dgm:prSet/>
      <dgm:spPr/>
      <dgm:t>
        <a:bodyPr/>
        <a:lstStyle/>
        <a:p>
          <a:r>
            <a:rPr lang="en-US" dirty="0" smtClean="0"/>
            <a:t>Subscription</a:t>
          </a:r>
          <a:endParaRPr lang="en-IN" dirty="0"/>
        </a:p>
      </dgm:t>
    </dgm:pt>
    <dgm:pt modelId="{99CD602E-BF98-46CE-A747-784F53706EF8}" type="parTrans" cxnId="{49956997-0E72-424F-AB40-A6D9C5565F59}">
      <dgm:prSet/>
      <dgm:spPr/>
      <dgm:t>
        <a:bodyPr/>
        <a:lstStyle/>
        <a:p>
          <a:endParaRPr lang="en-IN"/>
        </a:p>
      </dgm:t>
    </dgm:pt>
    <dgm:pt modelId="{8AB379B5-213C-4A15-BC1E-936327DF10AC}" type="sibTrans" cxnId="{49956997-0E72-424F-AB40-A6D9C5565F59}">
      <dgm:prSet/>
      <dgm:spPr/>
      <dgm:t>
        <a:bodyPr/>
        <a:lstStyle/>
        <a:p>
          <a:endParaRPr lang="en-IN"/>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 modelId="{E0C62349-4863-4DB4-831D-34F13E241C9C}" type="pres">
      <dgm:prSet presAssocID="{6C681852-5E64-405B-A304-7C2ABC681C95}" presName="thickLine" presStyleLbl="alignNode1" presStyleIdx="0" presStyleCnt="5"/>
      <dgm:spPr/>
    </dgm:pt>
    <dgm:pt modelId="{A3722F7D-07AF-46D9-B4CD-605581DDDD2F}" type="pres">
      <dgm:prSet presAssocID="{6C681852-5E64-405B-A304-7C2ABC681C95}" presName="horz1" presStyleCnt="0"/>
      <dgm:spPr/>
    </dgm:pt>
    <dgm:pt modelId="{6FBDB97A-223A-4F3C-A4CA-899B15BF6858}" type="pres">
      <dgm:prSet presAssocID="{6C681852-5E64-405B-A304-7C2ABC681C95}" presName="tx1" presStyleLbl="revTx" presStyleIdx="0" presStyleCnt="5"/>
      <dgm:spPr/>
      <dgm:t>
        <a:bodyPr/>
        <a:lstStyle/>
        <a:p>
          <a:endParaRPr lang="en-IN"/>
        </a:p>
      </dgm:t>
    </dgm:pt>
    <dgm:pt modelId="{2ACB0C66-D858-42F3-B0DF-7A9B191C29E5}" type="pres">
      <dgm:prSet presAssocID="{6C681852-5E64-405B-A304-7C2ABC681C95}" presName="vert1" presStyleCnt="0"/>
      <dgm:spPr/>
    </dgm:pt>
    <dgm:pt modelId="{C99D5F7E-D17E-456C-BA36-9F56367404A9}" type="pres">
      <dgm:prSet presAssocID="{22E8542F-389E-4229-A02C-62B233D51840}" presName="thickLine" presStyleLbl="alignNode1" presStyleIdx="1" presStyleCnt="5"/>
      <dgm:spPr/>
    </dgm:pt>
    <dgm:pt modelId="{EF32DAF9-6EFF-4BF8-8E6E-D43138BA5B98}" type="pres">
      <dgm:prSet presAssocID="{22E8542F-389E-4229-A02C-62B233D51840}" presName="horz1" presStyleCnt="0"/>
      <dgm:spPr/>
    </dgm:pt>
    <dgm:pt modelId="{81A6C10E-7069-4D33-A715-8B5829041E63}" type="pres">
      <dgm:prSet presAssocID="{22E8542F-389E-4229-A02C-62B233D51840}" presName="tx1" presStyleLbl="revTx" presStyleIdx="1" presStyleCnt="5"/>
      <dgm:spPr/>
      <dgm:t>
        <a:bodyPr/>
        <a:lstStyle/>
        <a:p>
          <a:endParaRPr lang="en-IN"/>
        </a:p>
      </dgm:t>
    </dgm:pt>
    <dgm:pt modelId="{134E6038-61F2-45CC-ABC6-9D24C29A8DD2}" type="pres">
      <dgm:prSet presAssocID="{22E8542F-389E-4229-A02C-62B233D51840}" presName="vert1" presStyleCnt="0"/>
      <dgm:spPr/>
    </dgm:pt>
    <dgm:pt modelId="{FB33BF67-00C9-4D2A-9691-7B32C36056C5}" type="pres">
      <dgm:prSet presAssocID="{2FBF898E-E5BC-4618-90A4-CB4591514EE6}" presName="thickLine" presStyleLbl="alignNode1" presStyleIdx="2" presStyleCnt="5"/>
      <dgm:spPr/>
    </dgm:pt>
    <dgm:pt modelId="{C0255784-103E-4038-8D34-131C34ECA763}" type="pres">
      <dgm:prSet presAssocID="{2FBF898E-E5BC-4618-90A4-CB4591514EE6}" presName="horz1" presStyleCnt="0"/>
      <dgm:spPr/>
    </dgm:pt>
    <dgm:pt modelId="{C117B00A-593D-4E16-9874-BB75410C5ACF}" type="pres">
      <dgm:prSet presAssocID="{2FBF898E-E5BC-4618-90A4-CB4591514EE6}" presName="tx1" presStyleLbl="revTx" presStyleIdx="2" presStyleCnt="5"/>
      <dgm:spPr/>
      <dgm:t>
        <a:bodyPr/>
        <a:lstStyle/>
        <a:p>
          <a:endParaRPr lang="en-IN"/>
        </a:p>
      </dgm:t>
    </dgm:pt>
    <dgm:pt modelId="{D88EB921-A537-42B5-A16A-BD9555D68724}" type="pres">
      <dgm:prSet presAssocID="{2FBF898E-E5BC-4618-90A4-CB4591514EE6}" presName="vert1" presStyleCnt="0"/>
      <dgm:spPr/>
    </dgm:pt>
    <dgm:pt modelId="{2E2F1DD3-9BB0-4F87-9ADC-D15B4AB7928C}" type="pres">
      <dgm:prSet presAssocID="{B667785C-8F63-48A5-85C9-10FC574F034D}" presName="thickLine" presStyleLbl="alignNode1" presStyleIdx="3" presStyleCnt="5"/>
      <dgm:spPr/>
    </dgm:pt>
    <dgm:pt modelId="{6E0D365D-896C-4A93-8F1F-37DB5EB4F270}" type="pres">
      <dgm:prSet presAssocID="{B667785C-8F63-48A5-85C9-10FC574F034D}" presName="horz1" presStyleCnt="0"/>
      <dgm:spPr/>
    </dgm:pt>
    <dgm:pt modelId="{177A449D-D4C3-49B2-8ADF-AF98B9512A2B}" type="pres">
      <dgm:prSet presAssocID="{B667785C-8F63-48A5-85C9-10FC574F034D}" presName="tx1" presStyleLbl="revTx" presStyleIdx="3" presStyleCnt="5"/>
      <dgm:spPr/>
      <dgm:t>
        <a:bodyPr/>
        <a:lstStyle/>
        <a:p>
          <a:endParaRPr lang="en-IN"/>
        </a:p>
      </dgm:t>
    </dgm:pt>
    <dgm:pt modelId="{421FA9D3-12BA-43CA-8EB0-ECE57B8BAFFF}" type="pres">
      <dgm:prSet presAssocID="{B667785C-8F63-48A5-85C9-10FC574F034D}" presName="vert1" presStyleCnt="0"/>
      <dgm:spPr/>
    </dgm:pt>
    <dgm:pt modelId="{D91406C2-0657-478C-B3F3-DF6AE4E9C6F7}" type="pres">
      <dgm:prSet presAssocID="{E1BDB0D6-F32F-48F2-8EC9-7B51217DFDD8}" presName="thickLine" presStyleLbl="alignNode1" presStyleIdx="4" presStyleCnt="5"/>
      <dgm:spPr/>
    </dgm:pt>
    <dgm:pt modelId="{B1818D8B-462E-4655-A961-8925EDB9AB02}" type="pres">
      <dgm:prSet presAssocID="{E1BDB0D6-F32F-48F2-8EC9-7B51217DFDD8}" presName="horz1" presStyleCnt="0"/>
      <dgm:spPr/>
    </dgm:pt>
    <dgm:pt modelId="{5604BFFE-7813-4E3F-B6CC-49BF74F666E1}" type="pres">
      <dgm:prSet presAssocID="{E1BDB0D6-F32F-48F2-8EC9-7B51217DFDD8}" presName="tx1" presStyleLbl="revTx" presStyleIdx="4" presStyleCnt="5"/>
      <dgm:spPr/>
      <dgm:t>
        <a:bodyPr/>
        <a:lstStyle/>
        <a:p>
          <a:endParaRPr lang="en-IN"/>
        </a:p>
      </dgm:t>
    </dgm:pt>
    <dgm:pt modelId="{8DA6DC40-507F-41DE-BBAB-DDE25426F9A5}" type="pres">
      <dgm:prSet presAssocID="{E1BDB0D6-F32F-48F2-8EC9-7B51217DFDD8}" presName="vert1" presStyleCnt="0"/>
      <dgm:spPr/>
    </dgm:pt>
  </dgm:ptLst>
  <dgm:cxnLst>
    <dgm:cxn modelId="{FFED8F60-F3D0-41E6-94FC-E9AB154C2B38}" type="presOf" srcId="{6B10407F-191D-44EC-A3C5-69647440BFC9}" destId="{22B5111B-463D-47D1-954F-127C30012F9F}" srcOrd="0" destOrd="0" presId="urn:microsoft.com/office/officeart/2008/layout/LinedList"/>
    <dgm:cxn modelId="{1C1EBD94-1C97-4A01-9EDB-76B3A3FB67A0}" srcId="{6B10407F-191D-44EC-A3C5-69647440BFC9}" destId="{6C681852-5E64-405B-A304-7C2ABC681C95}" srcOrd="0" destOrd="0" parTransId="{37E1A4ED-605B-435F-9C27-40B0F216EE91}" sibTransId="{C140C335-81C5-4090-A858-188A571D19D9}"/>
    <dgm:cxn modelId="{C1E557D3-0AD1-47B7-AAD3-3AAEB31788AA}" srcId="{6B10407F-191D-44EC-A3C5-69647440BFC9}" destId="{B667785C-8F63-48A5-85C9-10FC574F034D}" srcOrd="3" destOrd="0" parTransId="{B36AE640-FBEE-447B-82A3-9C588EC2E30C}" sibTransId="{32A09428-754F-4EC7-9006-61A6A08D2AD6}"/>
    <dgm:cxn modelId="{D7361C74-5CE4-411C-95EE-D2367ADCAF23}" type="presOf" srcId="{2FBF898E-E5BC-4618-90A4-CB4591514EE6}" destId="{C117B00A-593D-4E16-9874-BB75410C5ACF}" srcOrd="0" destOrd="0" presId="urn:microsoft.com/office/officeart/2008/layout/LinedList"/>
    <dgm:cxn modelId="{430BABCF-57CC-4B1D-8035-620D2A177F1B}" srcId="{6B10407F-191D-44EC-A3C5-69647440BFC9}" destId="{22E8542F-389E-4229-A02C-62B233D51840}" srcOrd="1" destOrd="0" parTransId="{CAF0AC68-46BF-4BBF-840C-FFFC83E9FA15}" sibTransId="{3AD89360-B6A2-4ED3-95F5-44413AC71F11}"/>
    <dgm:cxn modelId="{B3797D17-4EDF-4F08-AB8D-C67F5C6BA4C7}" type="presOf" srcId="{B667785C-8F63-48A5-85C9-10FC574F034D}" destId="{177A449D-D4C3-49B2-8ADF-AF98B9512A2B}" srcOrd="0" destOrd="0" presId="urn:microsoft.com/office/officeart/2008/layout/LinedList"/>
    <dgm:cxn modelId="{E2240E01-AA03-4FCC-8455-35AFCBCFD18B}" srcId="{6B10407F-191D-44EC-A3C5-69647440BFC9}" destId="{2FBF898E-E5BC-4618-90A4-CB4591514EE6}" srcOrd="2" destOrd="0" parTransId="{514CC33B-89DD-4989-855C-E4A9648BA74E}" sibTransId="{917B31B0-C40B-48B8-92EE-C50F312CCD7B}"/>
    <dgm:cxn modelId="{985A22DF-A0F5-4D67-8FFC-13016E9923E1}" type="presOf" srcId="{22E8542F-389E-4229-A02C-62B233D51840}" destId="{81A6C10E-7069-4D33-A715-8B5829041E63}" srcOrd="0" destOrd="0" presId="urn:microsoft.com/office/officeart/2008/layout/LinedList"/>
    <dgm:cxn modelId="{921A92BB-4192-4038-BB54-66DB74D5DB82}" type="presOf" srcId="{6C681852-5E64-405B-A304-7C2ABC681C95}" destId="{6FBDB97A-223A-4F3C-A4CA-899B15BF6858}" srcOrd="0" destOrd="0" presId="urn:microsoft.com/office/officeart/2008/layout/LinedList"/>
    <dgm:cxn modelId="{49956997-0E72-424F-AB40-A6D9C5565F59}" srcId="{6B10407F-191D-44EC-A3C5-69647440BFC9}" destId="{E1BDB0D6-F32F-48F2-8EC9-7B51217DFDD8}" srcOrd="4" destOrd="0" parTransId="{99CD602E-BF98-46CE-A747-784F53706EF8}" sibTransId="{8AB379B5-213C-4A15-BC1E-936327DF10AC}"/>
    <dgm:cxn modelId="{BC2357F6-0791-4D15-B1EF-69FCDCDCCD78}" type="presOf" srcId="{E1BDB0D6-F32F-48F2-8EC9-7B51217DFDD8}" destId="{5604BFFE-7813-4E3F-B6CC-49BF74F666E1}" srcOrd="0" destOrd="0" presId="urn:microsoft.com/office/officeart/2008/layout/LinedList"/>
    <dgm:cxn modelId="{417EA3E3-827D-4CB2-B0A4-A4B92E7092E2}" type="presParOf" srcId="{22B5111B-463D-47D1-954F-127C30012F9F}" destId="{E0C62349-4863-4DB4-831D-34F13E241C9C}" srcOrd="0" destOrd="0" presId="urn:microsoft.com/office/officeart/2008/layout/LinedList"/>
    <dgm:cxn modelId="{3639E188-18F8-43C9-A1F9-4DE01E68A1E4}" type="presParOf" srcId="{22B5111B-463D-47D1-954F-127C30012F9F}" destId="{A3722F7D-07AF-46D9-B4CD-605581DDDD2F}" srcOrd="1" destOrd="0" presId="urn:microsoft.com/office/officeart/2008/layout/LinedList"/>
    <dgm:cxn modelId="{FD5E3F12-B88D-4C6C-A42C-BA492C875DEA}" type="presParOf" srcId="{A3722F7D-07AF-46D9-B4CD-605581DDDD2F}" destId="{6FBDB97A-223A-4F3C-A4CA-899B15BF6858}" srcOrd="0" destOrd="0" presId="urn:microsoft.com/office/officeart/2008/layout/LinedList"/>
    <dgm:cxn modelId="{4988293E-C47D-45EB-829E-8A2FCB2FB257}" type="presParOf" srcId="{A3722F7D-07AF-46D9-B4CD-605581DDDD2F}" destId="{2ACB0C66-D858-42F3-B0DF-7A9B191C29E5}" srcOrd="1" destOrd="0" presId="urn:microsoft.com/office/officeart/2008/layout/LinedList"/>
    <dgm:cxn modelId="{2392FFB1-D09E-44E7-B67C-69E15918CC4C}" type="presParOf" srcId="{22B5111B-463D-47D1-954F-127C30012F9F}" destId="{C99D5F7E-D17E-456C-BA36-9F56367404A9}" srcOrd="2" destOrd="0" presId="urn:microsoft.com/office/officeart/2008/layout/LinedList"/>
    <dgm:cxn modelId="{ECEC7900-0D2C-4E44-9621-87F573972AAA}" type="presParOf" srcId="{22B5111B-463D-47D1-954F-127C30012F9F}" destId="{EF32DAF9-6EFF-4BF8-8E6E-D43138BA5B98}" srcOrd="3" destOrd="0" presId="urn:microsoft.com/office/officeart/2008/layout/LinedList"/>
    <dgm:cxn modelId="{9FCE8A60-3193-47BD-A53F-356D35B8EA47}" type="presParOf" srcId="{EF32DAF9-6EFF-4BF8-8E6E-D43138BA5B98}" destId="{81A6C10E-7069-4D33-A715-8B5829041E63}" srcOrd="0" destOrd="0" presId="urn:microsoft.com/office/officeart/2008/layout/LinedList"/>
    <dgm:cxn modelId="{6134E3DD-10D2-4335-81C8-5C388218FE24}" type="presParOf" srcId="{EF32DAF9-6EFF-4BF8-8E6E-D43138BA5B98}" destId="{134E6038-61F2-45CC-ABC6-9D24C29A8DD2}" srcOrd="1" destOrd="0" presId="urn:microsoft.com/office/officeart/2008/layout/LinedList"/>
    <dgm:cxn modelId="{42D6D5EC-FCF9-4667-B2CF-933DB27988DF}" type="presParOf" srcId="{22B5111B-463D-47D1-954F-127C30012F9F}" destId="{FB33BF67-00C9-4D2A-9691-7B32C36056C5}" srcOrd="4" destOrd="0" presId="urn:microsoft.com/office/officeart/2008/layout/LinedList"/>
    <dgm:cxn modelId="{EBF388E6-3654-40B4-8A8E-8627ECFD1D78}" type="presParOf" srcId="{22B5111B-463D-47D1-954F-127C30012F9F}" destId="{C0255784-103E-4038-8D34-131C34ECA763}" srcOrd="5" destOrd="0" presId="urn:microsoft.com/office/officeart/2008/layout/LinedList"/>
    <dgm:cxn modelId="{96CDA063-22EE-415E-9E20-6BB7D36D499B}" type="presParOf" srcId="{C0255784-103E-4038-8D34-131C34ECA763}" destId="{C117B00A-593D-4E16-9874-BB75410C5ACF}" srcOrd="0" destOrd="0" presId="urn:microsoft.com/office/officeart/2008/layout/LinedList"/>
    <dgm:cxn modelId="{20A05E10-53D9-4FD1-84AA-106DD72FD71A}" type="presParOf" srcId="{C0255784-103E-4038-8D34-131C34ECA763}" destId="{D88EB921-A537-42B5-A16A-BD9555D68724}" srcOrd="1" destOrd="0" presId="urn:microsoft.com/office/officeart/2008/layout/LinedList"/>
    <dgm:cxn modelId="{7B36814B-B48F-40DB-B271-538BB43B11CD}" type="presParOf" srcId="{22B5111B-463D-47D1-954F-127C30012F9F}" destId="{2E2F1DD3-9BB0-4F87-9ADC-D15B4AB7928C}" srcOrd="6" destOrd="0" presId="urn:microsoft.com/office/officeart/2008/layout/LinedList"/>
    <dgm:cxn modelId="{EAA1F00E-9008-46A3-A8BA-7AEFE30D8C68}" type="presParOf" srcId="{22B5111B-463D-47D1-954F-127C30012F9F}" destId="{6E0D365D-896C-4A93-8F1F-37DB5EB4F270}" srcOrd="7" destOrd="0" presId="urn:microsoft.com/office/officeart/2008/layout/LinedList"/>
    <dgm:cxn modelId="{9C16181E-1666-44E4-B8C7-EB7FC0880849}" type="presParOf" srcId="{6E0D365D-896C-4A93-8F1F-37DB5EB4F270}" destId="{177A449D-D4C3-49B2-8ADF-AF98B9512A2B}" srcOrd="0" destOrd="0" presId="urn:microsoft.com/office/officeart/2008/layout/LinedList"/>
    <dgm:cxn modelId="{B42509D1-1BE4-43DC-9044-504BF9DA23B5}" type="presParOf" srcId="{6E0D365D-896C-4A93-8F1F-37DB5EB4F270}" destId="{421FA9D3-12BA-43CA-8EB0-ECE57B8BAFFF}" srcOrd="1" destOrd="0" presId="urn:microsoft.com/office/officeart/2008/layout/LinedList"/>
    <dgm:cxn modelId="{80496C74-0567-46B9-BC7A-68C38107D332}" type="presParOf" srcId="{22B5111B-463D-47D1-954F-127C30012F9F}" destId="{D91406C2-0657-478C-B3F3-DF6AE4E9C6F7}" srcOrd="8" destOrd="0" presId="urn:microsoft.com/office/officeart/2008/layout/LinedList"/>
    <dgm:cxn modelId="{953E7A8A-B76A-4AD6-9CD2-7A0E7073907F}" type="presParOf" srcId="{22B5111B-463D-47D1-954F-127C30012F9F}" destId="{B1818D8B-462E-4655-A961-8925EDB9AB02}" srcOrd="9" destOrd="0" presId="urn:microsoft.com/office/officeart/2008/layout/LinedList"/>
    <dgm:cxn modelId="{A2DCA08E-7C26-48D2-B9BD-095D4F470717}" type="presParOf" srcId="{B1818D8B-462E-4655-A961-8925EDB9AB02}" destId="{5604BFFE-7813-4E3F-B6CC-49BF74F666E1}" srcOrd="0" destOrd="0" presId="urn:microsoft.com/office/officeart/2008/layout/LinedList"/>
    <dgm:cxn modelId="{00CF0301-8082-4D21-BB25-743B95508571}" type="presParOf" srcId="{B1818D8B-462E-4655-A961-8925EDB9AB02}" destId="{8DA6DC40-507F-41DE-BBAB-DDE25426F9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62349-4863-4DB4-831D-34F13E241C9C}">
      <dsp:nvSpPr>
        <dsp:cNvPr id="0" name=""/>
        <dsp:cNvSpPr/>
      </dsp:nvSpPr>
      <dsp:spPr>
        <a:xfrm>
          <a:off x="0" y="503"/>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FBDB97A-223A-4F3C-A4CA-899B15BF6858}">
      <dsp:nvSpPr>
        <dsp:cNvPr id="0" name=""/>
        <dsp:cNvSpPr/>
      </dsp:nvSpPr>
      <dsp:spPr>
        <a:xfrm>
          <a:off x="0" y="503"/>
          <a:ext cx="6305550"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US" sz="3900" kern="1200" dirty="0" smtClean="0"/>
            <a:t>Region and region pairs</a:t>
          </a:r>
          <a:endParaRPr lang="en-IN" sz="3900" kern="1200" dirty="0"/>
        </a:p>
      </dsp:txBody>
      <dsp:txXfrm>
        <a:off x="0" y="503"/>
        <a:ext cx="6305550" cy="824484"/>
      </dsp:txXfrm>
    </dsp:sp>
    <dsp:sp modelId="{C99D5F7E-D17E-456C-BA36-9F56367404A9}">
      <dsp:nvSpPr>
        <dsp:cNvPr id="0" name=""/>
        <dsp:cNvSpPr/>
      </dsp:nvSpPr>
      <dsp:spPr>
        <a:xfrm>
          <a:off x="0" y="824987"/>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1A6C10E-7069-4D33-A715-8B5829041E63}">
      <dsp:nvSpPr>
        <dsp:cNvPr id="0" name=""/>
        <dsp:cNvSpPr/>
      </dsp:nvSpPr>
      <dsp:spPr>
        <a:xfrm>
          <a:off x="0" y="824987"/>
          <a:ext cx="6305550"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US" sz="3900" kern="1200" dirty="0" smtClean="0"/>
            <a:t>Availability Zones</a:t>
          </a:r>
          <a:endParaRPr lang="en-IN" sz="3900" kern="1200" dirty="0"/>
        </a:p>
      </dsp:txBody>
      <dsp:txXfrm>
        <a:off x="0" y="824987"/>
        <a:ext cx="6305550" cy="824484"/>
      </dsp:txXfrm>
    </dsp:sp>
    <dsp:sp modelId="{FB33BF67-00C9-4D2A-9691-7B32C36056C5}">
      <dsp:nvSpPr>
        <dsp:cNvPr id="0" name=""/>
        <dsp:cNvSpPr/>
      </dsp:nvSpPr>
      <dsp:spPr>
        <a:xfrm>
          <a:off x="0" y="1649471"/>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117B00A-593D-4E16-9874-BB75410C5ACF}">
      <dsp:nvSpPr>
        <dsp:cNvPr id="0" name=""/>
        <dsp:cNvSpPr/>
      </dsp:nvSpPr>
      <dsp:spPr>
        <a:xfrm>
          <a:off x="0" y="1649471"/>
          <a:ext cx="6305550"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US" sz="3900" kern="1200" dirty="0" smtClean="0"/>
            <a:t>Resources Groups</a:t>
          </a:r>
          <a:endParaRPr lang="en-IN" sz="3900" kern="1200" dirty="0"/>
        </a:p>
      </dsp:txBody>
      <dsp:txXfrm>
        <a:off x="0" y="1649471"/>
        <a:ext cx="6305550" cy="824484"/>
      </dsp:txXfrm>
    </dsp:sp>
    <dsp:sp modelId="{2E2F1DD3-9BB0-4F87-9ADC-D15B4AB7928C}">
      <dsp:nvSpPr>
        <dsp:cNvPr id="0" name=""/>
        <dsp:cNvSpPr/>
      </dsp:nvSpPr>
      <dsp:spPr>
        <a:xfrm>
          <a:off x="0" y="2473955"/>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77A449D-D4C3-49B2-8ADF-AF98B9512A2B}">
      <dsp:nvSpPr>
        <dsp:cNvPr id="0" name=""/>
        <dsp:cNvSpPr/>
      </dsp:nvSpPr>
      <dsp:spPr>
        <a:xfrm>
          <a:off x="0" y="2473955"/>
          <a:ext cx="6305550"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US" sz="3900" kern="1200" dirty="0" smtClean="0"/>
            <a:t>Management Groups</a:t>
          </a:r>
          <a:endParaRPr lang="en-IN" sz="3900" kern="1200" dirty="0"/>
        </a:p>
      </dsp:txBody>
      <dsp:txXfrm>
        <a:off x="0" y="2473955"/>
        <a:ext cx="6305550" cy="824484"/>
      </dsp:txXfrm>
    </dsp:sp>
    <dsp:sp modelId="{D91406C2-0657-478C-B3F3-DF6AE4E9C6F7}">
      <dsp:nvSpPr>
        <dsp:cNvPr id="0" name=""/>
        <dsp:cNvSpPr/>
      </dsp:nvSpPr>
      <dsp:spPr>
        <a:xfrm>
          <a:off x="0" y="3298439"/>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04BFFE-7813-4E3F-B6CC-49BF74F666E1}">
      <dsp:nvSpPr>
        <dsp:cNvPr id="0" name=""/>
        <dsp:cNvSpPr/>
      </dsp:nvSpPr>
      <dsp:spPr>
        <a:xfrm>
          <a:off x="0" y="3298439"/>
          <a:ext cx="6305550"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US" sz="3900" kern="1200" dirty="0" smtClean="0"/>
            <a:t>Subscription</a:t>
          </a:r>
          <a:endParaRPr lang="en-IN" sz="3900" kern="1200" dirty="0"/>
        </a:p>
      </dsp:txBody>
      <dsp:txXfrm>
        <a:off x="0" y="3298439"/>
        <a:ext cx="6305550" cy="8244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8/17/2022</a:t>
            </a:fld>
            <a:endParaRPr lang="en-US" dirty="0"/>
          </a:p>
        </p:txBody>
      </p:sp>
      <p:sp>
        <p:nvSpPr>
          <p:cNvPr id="4" name="Footer Placeholder 3">
            <a:extLst>
              <a:ext uri="{FF2B5EF4-FFF2-40B4-BE49-F238E27FC236}">
                <a16:creationId xmlns:a16="http://schemas.microsoft.com/office/drawing/2014/main" xmlns=""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8/17/2022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8/17/2022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8/17/2022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8/17/2022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8/17/2022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8/17/2022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8/17/2022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8/17/2022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8/17/2022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ortal.azure.com/#allservic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188DD-3717-47D0-B979-D111D81B46AA}"/>
              </a:ext>
            </a:extLst>
          </p:cNvPr>
          <p:cNvSpPr>
            <a:spLocks noGrp="1"/>
          </p:cNvSpPr>
          <p:nvPr>
            <p:ph type="ctrTitle"/>
          </p:nvPr>
        </p:nvSpPr>
        <p:spPr>
          <a:xfrm>
            <a:off x="1078523" y="1098388"/>
            <a:ext cx="10318418" cy="4394988"/>
          </a:xfrm>
        </p:spPr>
        <p:txBody>
          <a:bodyPr/>
          <a:lstStyle/>
          <a:p>
            <a:r>
              <a:rPr lang="en-IN" sz="7200" dirty="0"/>
              <a:t>Microsoft Azure Fundamentals: </a:t>
            </a:r>
            <a:r>
              <a:rPr lang="en-IN" sz="7200" dirty="0" smtClean="0"/>
              <a:t/>
            </a:r>
            <a:br>
              <a:rPr lang="en-IN" sz="7200" dirty="0" smtClean="0"/>
            </a:br>
            <a:r>
              <a:rPr lang="en-IN" sz="7200" dirty="0" smtClean="0"/>
              <a:t>AZ-900</a:t>
            </a:r>
            <a:endParaRPr lang="en-US" sz="7200" dirty="0">
              <a:latin typeface="Bodoni MT" panose="02070603080606020203" pitchFamily="18" charset="0"/>
            </a:endParaRPr>
          </a:p>
        </p:txBody>
      </p:sp>
    </p:spTree>
    <p:extLst>
      <p:ext uri="{BB962C8B-B14F-4D97-AF65-F5344CB8AC3E}">
        <p14:creationId xmlns:p14="http://schemas.microsoft.com/office/powerpoint/2010/main" val="195701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897995" y="0"/>
            <a:ext cx="10178322" cy="704543"/>
          </a:xfrm>
        </p:spPr>
        <p:txBody>
          <a:bodyPr>
            <a:normAutofit/>
          </a:bodyPr>
          <a:lstStyle/>
          <a:p>
            <a:r>
              <a:rPr lang="en-IN" sz="3200" b="1" dirty="0">
                <a:latin typeface="+mn-lt"/>
              </a:rPr>
              <a:t>Benefits of paired regions</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897995" y="586596"/>
            <a:ext cx="10868435" cy="5684807"/>
          </a:xfrm>
        </p:spPr>
        <p:txBody>
          <a:bodyPr>
            <a:normAutofit fontScale="92500" lnSpcReduction="20000"/>
          </a:bodyPr>
          <a:lstStyle/>
          <a:p>
            <a:r>
              <a:rPr lang="en-US" sz="2800" b="1" dirty="0"/>
              <a:t>Physical separation between datacenters</a:t>
            </a:r>
            <a:r>
              <a:rPr lang="en-US" sz="2800" dirty="0"/>
              <a:t> : When possible, there is at least 300 miles of separation between datacenters in a regional pair, although this isn't practical or possible in all geographies. Physical datacenter separation reduces the likelihood of natural disasters, civil unrest, power outages, or physical network outages affecting both the regions at the </a:t>
            </a:r>
            <a:r>
              <a:rPr lang="en-US" sz="2800" dirty="0" err="1"/>
              <a:t>sametime</a:t>
            </a:r>
            <a:r>
              <a:rPr lang="en-US" sz="2800" dirty="0"/>
              <a:t>. So for whatever reason, if one of the regions is down, we still have the other region available.</a:t>
            </a:r>
          </a:p>
          <a:p>
            <a:r>
              <a:rPr lang="en-US" sz="2800" b="1" dirty="0"/>
              <a:t>Region recovery in the event of an outage :</a:t>
            </a:r>
            <a:r>
              <a:rPr lang="en-US" sz="2800" dirty="0"/>
              <a:t> If for whatever reason, several regions world-wide are down, azure prioritizes recovery of one region out of every pair. So if you want your apps and data to be highly available, deploy them in paired regions. With this setup, if both the regions are down, azure prioritizes to recover at least one region from the pair, so we have our apps and data available again soon. If applications are deployed across regions that are not paired, recovery might be delayed, in the worst case the chosen regions may be the last two to be recovered.</a:t>
            </a:r>
          </a:p>
        </p:txBody>
      </p:sp>
    </p:spTree>
    <p:extLst>
      <p:ext uri="{BB962C8B-B14F-4D97-AF65-F5344CB8AC3E}">
        <p14:creationId xmlns:p14="http://schemas.microsoft.com/office/powerpoint/2010/main" val="1567078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897995" y="586596"/>
            <a:ext cx="10868435" cy="5684807"/>
          </a:xfrm>
        </p:spPr>
        <p:txBody>
          <a:bodyPr>
            <a:normAutofit fontScale="92500" lnSpcReduction="20000"/>
          </a:bodyPr>
          <a:lstStyle/>
          <a:p>
            <a:r>
              <a:rPr lang="en-US" sz="2800" b="1" dirty="0"/>
              <a:t>Automatic Platform-provided replication :</a:t>
            </a:r>
            <a:r>
              <a:rPr lang="en-US" sz="2800" dirty="0"/>
              <a:t> Some services such as Geo-Redundant Storage provides automatic replication to the paired region. This is a great benefit. In an event, where one of the regions go down, you still have the data available from the other region in the region pair.</a:t>
            </a:r>
          </a:p>
          <a:p>
            <a:r>
              <a:rPr lang="en-US" sz="2800" b="1" dirty="0"/>
              <a:t>Data residency, compliance and legal requirements :</a:t>
            </a:r>
            <a:r>
              <a:rPr lang="en-US" sz="2800" dirty="0"/>
              <a:t> With the exception of Brazil South, regions with in a region pair are from the same geography. This helps us meet data residency, compliance and legal requirements.</a:t>
            </a:r>
          </a:p>
          <a:p>
            <a:r>
              <a:rPr lang="en-US" sz="2800" b="1" dirty="0"/>
              <a:t>Sequential system updates :</a:t>
            </a:r>
            <a:r>
              <a:rPr lang="en-US" sz="2800" dirty="0"/>
              <a:t> From time to time, patches and software updates need to be applied. Regions in a region pair are never updated simultaneously at the same time. They are always applied sequentially. This reduces the downtime to a great extent. If the planned update contains any bugs or logical errors, only one region is affected. Our apps and data will still be available from the other region in the region pair</a:t>
            </a:r>
            <a:r>
              <a:rPr lang="en-US" sz="2800" dirty="0" smtClean="0"/>
              <a:t>.</a:t>
            </a:r>
            <a:endParaRPr lang="en-US" sz="2800" dirty="0"/>
          </a:p>
        </p:txBody>
      </p:sp>
    </p:spTree>
    <p:extLst>
      <p:ext uri="{BB962C8B-B14F-4D97-AF65-F5344CB8AC3E}">
        <p14:creationId xmlns:p14="http://schemas.microsoft.com/office/powerpoint/2010/main" val="1390654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897995" y="0"/>
            <a:ext cx="10178322" cy="704543"/>
          </a:xfrm>
        </p:spPr>
        <p:txBody>
          <a:bodyPr>
            <a:normAutofit/>
          </a:bodyPr>
          <a:lstStyle/>
          <a:p>
            <a:r>
              <a:rPr lang="en-IN" sz="3200" b="1" dirty="0">
                <a:latin typeface="+mn-lt"/>
              </a:rPr>
              <a:t>What are Azure Resources</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897995" y="586596"/>
            <a:ext cx="10868435" cy="5684807"/>
          </a:xfrm>
        </p:spPr>
        <p:txBody>
          <a:bodyPr>
            <a:normAutofit fontScale="92500"/>
          </a:bodyPr>
          <a:lstStyle/>
          <a:p>
            <a:r>
              <a:rPr lang="en-US" sz="2800" dirty="0"/>
              <a:t>Resources are instances of azure services that you create, like virtual machines, app services, storage accounts, SQL databases, function apps etc. All these are azure services. </a:t>
            </a:r>
            <a:r>
              <a:rPr lang="en-US" sz="2800" dirty="0" err="1"/>
              <a:t>Everytime</a:t>
            </a:r>
            <a:r>
              <a:rPr lang="en-US" sz="2800" dirty="0"/>
              <a:t> you create an instance of a service, you are creating a resource. There are </a:t>
            </a:r>
            <a:r>
              <a:rPr lang="en-US" sz="2800" dirty="0" err="1"/>
              <a:t>hundereds</a:t>
            </a:r>
            <a:r>
              <a:rPr lang="en-US" sz="2800" dirty="0"/>
              <a:t> of azure services.</a:t>
            </a:r>
          </a:p>
          <a:p>
            <a:r>
              <a:rPr lang="en-US" sz="2800" dirty="0"/>
              <a:t>You can see the complete list of azure services by navigating to </a:t>
            </a:r>
            <a:r>
              <a:rPr lang="en-US" sz="2800" dirty="0">
                <a:hlinkClick r:id="rId2" tooltip="All Azure services"/>
              </a:rPr>
              <a:t>https://portal.azure.com/#allservices</a:t>
            </a:r>
            <a:r>
              <a:rPr lang="en-US" sz="2800" dirty="0"/>
              <a:t>. You need to login to the azure portal, otherwise it will redirect you to the login page.</a:t>
            </a:r>
          </a:p>
          <a:p>
            <a:r>
              <a:rPr lang="en-US" sz="2800" dirty="0"/>
              <a:t>On the left you see the service categories like General, Compute, Networking, Storage etc. For example if you want to create a storage account to store your data, click on the Storage category and you will see all the services related to Storage. </a:t>
            </a:r>
            <a:endParaRPr lang="en-US" sz="2800" dirty="0" smtClean="0"/>
          </a:p>
          <a:p>
            <a:r>
              <a:rPr lang="en-US" sz="2800" dirty="0"/>
              <a:t>Anytime you create a resource, you also need to specify a resource group.</a:t>
            </a:r>
          </a:p>
        </p:txBody>
      </p:sp>
    </p:spTree>
    <p:extLst>
      <p:ext uri="{BB962C8B-B14F-4D97-AF65-F5344CB8AC3E}">
        <p14:creationId xmlns:p14="http://schemas.microsoft.com/office/powerpoint/2010/main" val="3128870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897995" y="0"/>
            <a:ext cx="10178322" cy="704543"/>
          </a:xfrm>
        </p:spPr>
        <p:txBody>
          <a:bodyPr>
            <a:normAutofit/>
          </a:bodyPr>
          <a:lstStyle/>
          <a:p>
            <a:r>
              <a:rPr lang="en-US" sz="3200" b="1" dirty="0">
                <a:latin typeface="+mn-lt"/>
              </a:rPr>
              <a:t>What is an Azure Resource Group</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897995" y="586596"/>
            <a:ext cx="10868435" cy="5684807"/>
          </a:xfrm>
        </p:spPr>
        <p:txBody>
          <a:bodyPr>
            <a:normAutofit fontScale="70000" lnSpcReduction="20000"/>
          </a:bodyPr>
          <a:lstStyle/>
          <a:p>
            <a:r>
              <a:rPr lang="en-US" sz="2800" dirty="0"/>
              <a:t>As the name implies, a Resource Group is a group of azure resources like virtual machines, app services, storage accounts, SQL databases etc. It's a logical container for grouping related azure resources</a:t>
            </a:r>
            <a:r>
              <a:rPr lang="en-US" sz="2800" dirty="0" smtClean="0"/>
              <a:t>.</a:t>
            </a:r>
          </a:p>
          <a:p>
            <a:r>
              <a:rPr lang="en-US" sz="2800" b="1" dirty="0"/>
              <a:t>Azure Resource Group Example</a:t>
            </a:r>
          </a:p>
          <a:p>
            <a:r>
              <a:rPr lang="en-US" sz="2800" dirty="0"/>
              <a:t>Let's say we are developing a web application. There are several ways to do this. To keep this example simple, let's just assume we need the following 3 azure resources.</a:t>
            </a:r>
          </a:p>
          <a:p>
            <a:pPr marL="514350" indent="-514350">
              <a:buFont typeface="+mj-lt"/>
              <a:buAutoNum type="arabicPeriod"/>
            </a:pPr>
            <a:r>
              <a:rPr lang="en-US" sz="2800" dirty="0"/>
              <a:t>Virtual Machine - To host and run our web application</a:t>
            </a:r>
          </a:p>
          <a:p>
            <a:pPr marL="514350" indent="-514350">
              <a:buFont typeface="+mj-lt"/>
              <a:buAutoNum type="arabicPeriod"/>
            </a:pPr>
            <a:r>
              <a:rPr lang="en-US" sz="2800" dirty="0"/>
              <a:t>Storage Account - To store images, videos and other resources that our web application needs</a:t>
            </a:r>
          </a:p>
          <a:p>
            <a:pPr marL="514350" indent="-514350">
              <a:buFont typeface="+mj-lt"/>
              <a:buAutoNum type="arabicPeriod"/>
            </a:pPr>
            <a:r>
              <a:rPr lang="en-US" sz="2800" dirty="0"/>
              <a:t>SQL database - To store our application data</a:t>
            </a:r>
          </a:p>
          <a:p>
            <a:r>
              <a:rPr lang="en-US" sz="2800" dirty="0"/>
              <a:t>Let's say for this example sake we have the following environments. Most </a:t>
            </a:r>
            <a:r>
              <a:rPr lang="en-US" sz="2800" dirty="0" err="1"/>
              <a:t>organisations</a:t>
            </a:r>
            <a:r>
              <a:rPr lang="en-US" sz="2800" dirty="0"/>
              <a:t> have these deployment environments.</a:t>
            </a:r>
          </a:p>
          <a:p>
            <a:pPr marL="514350" indent="-514350">
              <a:buFont typeface="+mj-lt"/>
              <a:buAutoNum type="arabicPeriod"/>
            </a:pPr>
            <a:r>
              <a:rPr lang="en-US" sz="2800" dirty="0"/>
              <a:t>Development</a:t>
            </a:r>
          </a:p>
          <a:p>
            <a:pPr marL="514350" indent="-514350">
              <a:buFont typeface="+mj-lt"/>
              <a:buAutoNum type="arabicPeriod"/>
            </a:pPr>
            <a:r>
              <a:rPr lang="en-US" sz="2800" dirty="0"/>
              <a:t>Testing</a:t>
            </a:r>
          </a:p>
          <a:p>
            <a:pPr marL="514350" indent="-514350">
              <a:buFont typeface="+mj-lt"/>
              <a:buAutoNum type="arabicPeriod"/>
            </a:pPr>
            <a:r>
              <a:rPr lang="en-US" sz="2800" dirty="0"/>
              <a:t>Staging</a:t>
            </a:r>
          </a:p>
          <a:p>
            <a:pPr marL="514350" indent="-514350">
              <a:buFont typeface="+mj-lt"/>
              <a:buAutoNum type="arabicPeriod"/>
            </a:pPr>
            <a:r>
              <a:rPr lang="en-US" sz="2800" dirty="0" smtClean="0"/>
              <a:t>Preproduction</a:t>
            </a:r>
            <a:endParaRPr lang="en-US" sz="2800" dirty="0"/>
          </a:p>
          <a:p>
            <a:pPr marL="514350" indent="-514350">
              <a:buFont typeface="+mj-lt"/>
              <a:buAutoNum type="arabicPeriod"/>
            </a:pPr>
            <a:r>
              <a:rPr lang="en-US" sz="2800" dirty="0" smtClean="0"/>
              <a:t>Production</a:t>
            </a:r>
            <a:endParaRPr lang="en-US" sz="2800" dirty="0"/>
          </a:p>
        </p:txBody>
      </p:sp>
    </p:spTree>
    <p:extLst>
      <p:ext uri="{BB962C8B-B14F-4D97-AF65-F5344CB8AC3E}">
        <p14:creationId xmlns:p14="http://schemas.microsoft.com/office/powerpoint/2010/main" val="2404551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867199" y="406934"/>
            <a:ext cx="13093625" cy="6116128"/>
          </a:xfrm>
        </p:spPr>
        <p:txBody>
          <a:bodyPr>
            <a:normAutofit fontScale="92500" lnSpcReduction="10000"/>
          </a:bodyPr>
          <a:lstStyle/>
          <a:p>
            <a:r>
              <a:rPr lang="en-IN" dirty="0"/>
              <a:t>Let's say our web application name is PragimTech.com. We might create the following 4 resource groups, one </a:t>
            </a:r>
            <a:endParaRPr lang="en-IN" dirty="0" smtClean="0"/>
          </a:p>
          <a:p>
            <a:pPr marL="0" indent="0">
              <a:buNone/>
            </a:pPr>
            <a:r>
              <a:rPr lang="en-IN" dirty="0" smtClean="0"/>
              <a:t>for </a:t>
            </a:r>
            <a:r>
              <a:rPr lang="en-IN" dirty="0"/>
              <a:t>each environment. </a:t>
            </a:r>
          </a:p>
          <a:p>
            <a:pPr marL="457200" indent="-457200">
              <a:buFont typeface="+mj-lt"/>
              <a:buAutoNum type="arabicPeriod"/>
            </a:pPr>
            <a:r>
              <a:rPr lang="en-IN" dirty="0" err="1"/>
              <a:t>rg</a:t>
            </a:r>
            <a:r>
              <a:rPr lang="en-IN" dirty="0"/>
              <a:t>-</a:t>
            </a:r>
            <a:r>
              <a:rPr lang="en-IN" dirty="0" err="1"/>
              <a:t>pragimtech</a:t>
            </a:r>
            <a:r>
              <a:rPr lang="en-IN" dirty="0"/>
              <a:t>-development</a:t>
            </a:r>
          </a:p>
          <a:p>
            <a:pPr marL="457200" indent="-457200">
              <a:buFont typeface="+mj-lt"/>
              <a:buAutoNum type="arabicPeriod"/>
            </a:pPr>
            <a:r>
              <a:rPr lang="en-IN" dirty="0" err="1"/>
              <a:t>rg</a:t>
            </a:r>
            <a:r>
              <a:rPr lang="en-IN" dirty="0"/>
              <a:t>-</a:t>
            </a:r>
            <a:r>
              <a:rPr lang="en-IN" dirty="0" err="1"/>
              <a:t>pragimtech</a:t>
            </a:r>
            <a:r>
              <a:rPr lang="en-IN" dirty="0"/>
              <a:t>-staging</a:t>
            </a:r>
          </a:p>
          <a:p>
            <a:pPr marL="457200" indent="-457200">
              <a:buFont typeface="+mj-lt"/>
              <a:buAutoNum type="arabicPeriod"/>
            </a:pPr>
            <a:r>
              <a:rPr lang="en-IN" dirty="0" err="1"/>
              <a:t>rg</a:t>
            </a:r>
            <a:r>
              <a:rPr lang="en-IN" dirty="0"/>
              <a:t>-</a:t>
            </a:r>
            <a:r>
              <a:rPr lang="en-IN" dirty="0" err="1"/>
              <a:t>pragimtech</a:t>
            </a:r>
            <a:r>
              <a:rPr lang="en-IN" dirty="0"/>
              <a:t>-preproduction</a:t>
            </a:r>
          </a:p>
          <a:p>
            <a:pPr marL="457200" indent="-457200">
              <a:buFont typeface="+mj-lt"/>
              <a:buAutoNum type="arabicPeriod"/>
            </a:pPr>
            <a:r>
              <a:rPr lang="en-IN" dirty="0" err="1" smtClean="0"/>
              <a:t>rg</a:t>
            </a:r>
            <a:r>
              <a:rPr lang="en-IN" dirty="0" smtClean="0"/>
              <a:t>-</a:t>
            </a:r>
            <a:r>
              <a:rPr lang="en-IN" dirty="0" err="1" smtClean="0"/>
              <a:t>pragimtech</a:t>
            </a:r>
            <a:r>
              <a:rPr lang="en-IN" dirty="0" smtClean="0"/>
              <a:t>-production</a:t>
            </a:r>
          </a:p>
          <a:p>
            <a:r>
              <a:rPr lang="en-US" dirty="0"/>
              <a:t>We have the following naming pattern here. The prefix </a:t>
            </a:r>
            <a:r>
              <a:rPr lang="en-US" dirty="0" err="1"/>
              <a:t>rg</a:t>
            </a:r>
            <a:r>
              <a:rPr lang="en-US" dirty="0"/>
              <a:t> stands for resource group</a:t>
            </a:r>
            <a:r>
              <a:rPr lang="en-US" dirty="0" smtClean="0"/>
              <a:t>.</a:t>
            </a:r>
          </a:p>
          <a:p>
            <a:endParaRPr lang="en-US" dirty="0"/>
          </a:p>
          <a:p>
            <a:endParaRPr lang="en-US" dirty="0" smtClean="0"/>
          </a:p>
          <a:p>
            <a:r>
              <a:rPr lang="en-US" dirty="0"/>
              <a:t>Grouping by deployment environment is just one way of grouping. Obviously you can group resources </a:t>
            </a:r>
            <a:endParaRPr lang="en-US" dirty="0" smtClean="0"/>
          </a:p>
          <a:p>
            <a:pPr marL="0" indent="0">
              <a:buNone/>
            </a:pPr>
            <a:r>
              <a:rPr lang="en-US" dirty="0" smtClean="0"/>
              <a:t>any </a:t>
            </a:r>
            <a:r>
              <a:rPr lang="en-US" dirty="0"/>
              <a:t>way you want. Anyway that makes sense to your </a:t>
            </a:r>
            <a:r>
              <a:rPr lang="en-US" dirty="0" err="1"/>
              <a:t>oragnisation</a:t>
            </a:r>
            <a:r>
              <a:rPr lang="en-US" dirty="0"/>
              <a:t> really.</a:t>
            </a:r>
          </a:p>
          <a:p>
            <a:pPr marL="457200" indent="-457200">
              <a:buFont typeface="+mj-lt"/>
              <a:buAutoNum type="arabicPeriod"/>
            </a:pPr>
            <a:r>
              <a:rPr lang="en-US" dirty="0"/>
              <a:t>By department,</a:t>
            </a:r>
          </a:p>
          <a:p>
            <a:pPr marL="457200" indent="-457200">
              <a:buFont typeface="+mj-lt"/>
              <a:buAutoNum type="arabicPeriod"/>
            </a:pPr>
            <a:r>
              <a:rPr lang="en-US" dirty="0"/>
              <a:t>By country,</a:t>
            </a:r>
          </a:p>
          <a:p>
            <a:pPr marL="457200" indent="-457200">
              <a:buFont typeface="+mj-lt"/>
              <a:buAutoNum type="arabicPeriod"/>
            </a:pPr>
            <a:r>
              <a:rPr lang="en-US" dirty="0"/>
              <a:t>By application,</a:t>
            </a:r>
          </a:p>
          <a:p>
            <a:pPr marL="457200" indent="-457200">
              <a:buFont typeface="+mj-lt"/>
              <a:buAutoNum type="arabicPeriod"/>
            </a:pPr>
            <a:r>
              <a:rPr lang="en-US" dirty="0"/>
              <a:t>By resource type </a:t>
            </a:r>
          </a:p>
          <a:p>
            <a:pPr marL="457200" indent="-457200">
              <a:buFont typeface="+mj-lt"/>
              <a:buAutoNum type="arabicPeriod"/>
            </a:pPr>
            <a:r>
              <a:rPr lang="en-US" dirty="0"/>
              <a:t>Combination of </a:t>
            </a:r>
            <a:r>
              <a:rPr lang="en-US" dirty="0" smtClean="0"/>
              <a:t>these</a:t>
            </a:r>
          </a:p>
          <a:p>
            <a:endParaRPr lang="en-IN" dirty="0"/>
          </a:p>
        </p:txBody>
      </p:sp>
      <p:sp>
        <p:nvSpPr>
          <p:cNvPr id="4" name="Rectangle 2"/>
          <p:cNvSpPr>
            <a:spLocks noChangeArrowheads="1"/>
          </p:cNvSpPr>
          <p:nvPr/>
        </p:nvSpPr>
        <p:spPr bwMode="auto">
          <a:xfrm>
            <a:off x="2628900" y="3279060"/>
            <a:ext cx="7491045" cy="371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333333"/>
                </a:solidFill>
                <a:effectLst/>
                <a:latin typeface="Menlo"/>
              </a:rPr>
              <a:t>rg</a:t>
            </a:r>
            <a:r>
              <a:rPr kumimoji="0" lang="en-US" altLang="en-US" sz="2000" b="0" i="0" u="none" strike="noStrike" cap="none" normalizeH="0" baseline="0" dirty="0" smtClean="0">
                <a:ln>
                  <a:noFill/>
                </a:ln>
                <a:solidFill>
                  <a:srgbClr val="333333"/>
                </a:solidFill>
                <a:effectLst/>
                <a:latin typeface="Menlo"/>
              </a:rPr>
              <a:t>-&lt;</a:t>
            </a:r>
            <a:r>
              <a:rPr kumimoji="0" lang="en-US" altLang="en-US" sz="2000" b="0" i="0" u="none" strike="noStrike" cap="none" normalizeH="0" baseline="0" dirty="0" err="1" smtClean="0">
                <a:ln>
                  <a:noFill/>
                </a:ln>
                <a:solidFill>
                  <a:srgbClr val="333333"/>
                </a:solidFill>
                <a:effectLst/>
                <a:latin typeface="Menlo"/>
              </a:rPr>
              <a:t>applicationName</a:t>
            </a:r>
            <a:r>
              <a:rPr kumimoji="0" lang="en-US" altLang="en-US" sz="2000" b="0" i="0" u="none" strike="noStrike" cap="none" normalizeH="0" baseline="0" dirty="0" smtClean="0">
                <a:ln>
                  <a:noFill/>
                </a:ln>
                <a:solidFill>
                  <a:srgbClr val="333333"/>
                </a:solidFill>
                <a:effectLst/>
                <a:latin typeface="Menlo"/>
              </a:rPr>
              <a:t>&gt;-&lt;</a:t>
            </a:r>
            <a:r>
              <a:rPr kumimoji="0" lang="en-US" altLang="en-US" sz="2000" b="0" i="0" u="none" strike="noStrike" cap="none" normalizeH="0" baseline="0" dirty="0" err="1" smtClean="0">
                <a:ln>
                  <a:noFill/>
                </a:ln>
                <a:solidFill>
                  <a:srgbClr val="333333"/>
                </a:solidFill>
                <a:effectLst/>
                <a:latin typeface="Menlo"/>
              </a:rPr>
              <a:t>deploymentEnvironment</a:t>
            </a:r>
            <a:r>
              <a:rPr kumimoji="0" lang="en-US" altLang="en-US" sz="2000" b="0" i="0" u="none" strike="noStrike" cap="none" normalizeH="0" baseline="0" dirty="0" smtClean="0">
                <a:ln>
                  <a:noFill/>
                </a:ln>
                <a:solidFill>
                  <a:srgbClr val="333333"/>
                </a:solidFill>
                <a:effectLst/>
                <a:latin typeface="Menlo"/>
              </a:rPr>
              <a:t>&gt;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296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897995" y="0"/>
            <a:ext cx="10178322" cy="704543"/>
          </a:xfrm>
        </p:spPr>
        <p:txBody>
          <a:bodyPr>
            <a:normAutofit/>
          </a:bodyPr>
          <a:lstStyle/>
          <a:p>
            <a:r>
              <a:rPr lang="en-US" sz="3200" b="1" dirty="0">
                <a:latin typeface="+mn-lt"/>
              </a:rPr>
              <a:t>Benefits of Azure Resource Groups</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12807" y="2932980"/>
            <a:ext cx="10472467" cy="3717985"/>
          </a:xfrm>
        </p:spPr>
        <p:txBody>
          <a:bodyPr>
            <a:normAutofit fontScale="70000" lnSpcReduction="20000"/>
          </a:bodyPr>
          <a:lstStyle/>
          <a:p>
            <a:r>
              <a:rPr lang="en-IN" sz="2800" b="1" dirty="0"/>
              <a:t>Administration is much </a:t>
            </a:r>
            <a:r>
              <a:rPr lang="en-IN" sz="2800" b="1" dirty="0" smtClean="0"/>
              <a:t>easier:</a:t>
            </a:r>
          </a:p>
          <a:p>
            <a:pPr marL="0" indent="0">
              <a:buNone/>
            </a:pPr>
            <a:r>
              <a:rPr lang="en-US" sz="2800" dirty="0"/>
              <a:t>When we create a virtual machine in azure several other associated resources like the following are </a:t>
            </a:r>
            <a:r>
              <a:rPr lang="en-US" sz="2800" dirty="0" smtClean="0"/>
              <a:t>created. a </a:t>
            </a:r>
            <a:r>
              <a:rPr lang="en-US" sz="2800" dirty="0"/>
              <a:t>data disk for the virtual </a:t>
            </a:r>
            <a:r>
              <a:rPr lang="en-US" sz="2800" dirty="0" smtClean="0"/>
              <a:t>machine,</a:t>
            </a:r>
            <a:r>
              <a:rPr lang="en-US" sz="2800" dirty="0"/>
              <a:t> </a:t>
            </a:r>
            <a:r>
              <a:rPr lang="en-US" sz="2800" dirty="0" smtClean="0"/>
              <a:t>Public </a:t>
            </a:r>
            <a:r>
              <a:rPr lang="en-US" sz="2800" dirty="0"/>
              <a:t>IP </a:t>
            </a:r>
            <a:r>
              <a:rPr lang="en-US" sz="2800" dirty="0" smtClean="0"/>
              <a:t>address,</a:t>
            </a:r>
            <a:r>
              <a:rPr lang="en-US" sz="2800" dirty="0"/>
              <a:t> </a:t>
            </a:r>
            <a:r>
              <a:rPr lang="en-US" sz="2800" dirty="0" smtClean="0"/>
              <a:t>Network interface,</a:t>
            </a:r>
            <a:r>
              <a:rPr lang="en-US" sz="2800" dirty="0"/>
              <a:t> </a:t>
            </a:r>
            <a:r>
              <a:rPr lang="en-US" sz="2800" dirty="0" smtClean="0"/>
              <a:t>Network </a:t>
            </a:r>
            <a:r>
              <a:rPr lang="en-US" sz="2800" dirty="0"/>
              <a:t>security </a:t>
            </a:r>
            <a:r>
              <a:rPr lang="en-US" sz="2800" dirty="0" smtClean="0"/>
              <a:t>group, Virtual network.</a:t>
            </a:r>
          </a:p>
          <a:p>
            <a:r>
              <a:rPr lang="en-US" sz="2800" dirty="0"/>
              <a:t>Without these resources, an azure virtual machine doesn't work as expected. After you are done with the VM, you may want to delete it to save on cost. However, when you delete the VM the associated resources are not automatically deleted. You have to delete them manually. If you forget to delete 1 or more associated resources, you are unnecessarily paying for those resources that you are not actually using.</a:t>
            </a:r>
          </a:p>
          <a:p>
            <a:r>
              <a:rPr lang="en-US" sz="2800" dirty="0"/>
              <a:t>On the other hand, if you create a virtual machine in a resource group, all the other associated resources are also created in the same resource group. When we delete the resource group, not just the virtual machine, all it's associated resources are also automatically deleted.</a:t>
            </a:r>
          </a:p>
          <a:p>
            <a:pPr marL="0" indent="0">
              <a:buNone/>
            </a:pPr>
            <a:endParaRPr lang="en-US" sz="2800" dirty="0"/>
          </a:p>
          <a:p>
            <a:pPr marL="0" indent="0">
              <a:buNone/>
            </a:pPr>
            <a:endParaRPr lang="en-IN" sz="2800" dirty="0"/>
          </a:p>
        </p:txBody>
      </p:sp>
      <p:pic>
        <p:nvPicPr>
          <p:cNvPr id="10242" name="Picture 2" descr="azure virtual machine dependenc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128" y="704543"/>
            <a:ext cx="8009901" cy="203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01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51792" y="406934"/>
            <a:ext cx="10383716" cy="6116128"/>
          </a:xfrm>
        </p:spPr>
        <p:txBody>
          <a:bodyPr>
            <a:noAutofit/>
          </a:bodyPr>
          <a:lstStyle/>
          <a:p>
            <a:r>
              <a:rPr lang="en-IN" sz="2400" b="1" i="1" dirty="0"/>
              <a:t>Cost management is </a:t>
            </a:r>
            <a:r>
              <a:rPr lang="en-IN" sz="2400" b="1" i="1" dirty="0" smtClean="0"/>
              <a:t>easier:</a:t>
            </a:r>
          </a:p>
          <a:p>
            <a:pPr marL="0" indent="0">
              <a:buNone/>
            </a:pPr>
            <a:r>
              <a:rPr lang="en-US" sz="2400" dirty="0"/>
              <a:t>In the azure portal, on the cost analysis blade, you can see the cost of running each resource. You can also see the total cost of all the resources in the resource group. When you are done with a set of resources, there is no need for you to delete each resource individually. When you delete a resource group, all the resources in that group are also deleted. This obviously eliminates any possibility of orphaned </a:t>
            </a:r>
            <a:r>
              <a:rPr lang="en-US" sz="2400" dirty="0" smtClean="0"/>
              <a:t>resources </a:t>
            </a:r>
            <a:r>
              <a:rPr lang="en-US" sz="2400" dirty="0"/>
              <a:t>left running, and as a result running up costs</a:t>
            </a:r>
            <a:r>
              <a:rPr lang="en-US" sz="2400" dirty="0" smtClean="0"/>
              <a:t>.</a:t>
            </a:r>
          </a:p>
          <a:p>
            <a:r>
              <a:rPr lang="en-US" sz="2400" b="1" dirty="0"/>
              <a:t>Role-based access control (RBAC)</a:t>
            </a:r>
          </a:p>
          <a:p>
            <a:pPr marL="0" indent="0">
              <a:buNone/>
            </a:pPr>
            <a:r>
              <a:rPr lang="en-US" sz="2400" dirty="0" smtClean="0"/>
              <a:t>Role-based </a:t>
            </a:r>
            <a:r>
              <a:rPr lang="en-US" sz="2400" dirty="0"/>
              <a:t>access control (RBAC) can be applied at the resource group level. This makes it much easier to manage user access to the resources in the group. When the users log into the azure portal, they will only see resource groups they have access to and not others within the subscription. Administrators will still be able to assign access control for users to individual resources within the resource group based on their roles.</a:t>
            </a:r>
          </a:p>
          <a:p>
            <a:pPr marL="0" indent="0">
              <a:buNone/>
            </a:pPr>
            <a:endParaRPr lang="en-US" sz="2400" dirty="0"/>
          </a:p>
        </p:txBody>
      </p:sp>
    </p:spTree>
    <p:extLst>
      <p:ext uri="{BB962C8B-B14F-4D97-AF65-F5344CB8AC3E}">
        <p14:creationId xmlns:p14="http://schemas.microsoft.com/office/powerpoint/2010/main" val="4081318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897995" y="0"/>
            <a:ext cx="10178322" cy="704543"/>
          </a:xfrm>
        </p:spPr>
        <p:txBody>
          <a:bodyPr>
            <a:normAutofit/>
          </a:bodyPr>
          <a:lstStyle/>
          <a:p>
            <a:r>
              <a:rPr lang="en-US" sz="2400" b="1" dirty="0">
                <a:latin typeface="+mn-lt"/>
              </a:rPr>
              <a:t>Azure management groups and subscriptions</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750922" y="770073"/>
            <a:ext cx="10472467" cy="2368782"/>
          </a:xfrm>
        </p:spPr>
        <p:txBody>
          <a:bodyPr>
            <a:noAutofit/>
          </a:bodyPr>
          <a:lstStyle/>
          <a:p>
            <a:r>
              <a:rPr lang="en-US" dirty="0"/>
              <a:t>If there are only a few subscriptions in your </a:t>
            </a:r>
            <a:r>
              <a:rPr lang="en-US" dirty="0" err="1"/>
              <a:t>organisation</a:t>
            </a:r>
            <a:r>
              <a:rPr lang="en-US" dirty="0"/>
              <a:t>, then it's relatively simple to manage them independently. However, in an </a:t>
            </a:r>
            <a:r>
              <a:rPr lang="en-US" dirty="0" err="1"/>
              <a:t>organisation</a:t>
            </a:r>
            <a:r>
              <a:rPr lang="en-US" dirty="0"/>
              <a:t> there are usually many employees and may be, many applications. If all these employees are provided azure subscriptions and if they start creating azure resources at will, it may soon become difficult to control, manage and track who is creating what and eventually the costs may go out of control. So, Azure has four levels of management-scope to organize, secure, manage and track the costs. The following image from MSDN shows the four levels of management-scope and the relationship between them.</a:t>
            </a:r>
            <a:endParaRPr lang="en-IN" dirty="0"/>
          </a:p>
        </p:txBody>
      </p:sp>
      <p:pic>
        <p:nvPicPr>
          <p:cNvPr id="11266" name="Picture 2" descr="azure management sco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651" y="3494698"/>
            <a:ext cx="4943964" cy="305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6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897995" y="0"/>
            <a:ext cx="10178322" cy="526211"/>
          </a:xfrm>
        </p:spPr>
        <p:txBody>
          <a:bodyPr>
            <a:noAutofit/>
          </a:bodyPr>
          <a:lstStyle/>
          <a:p>
            <a:r>
              <a:rPr lang="en-IN" sz="2400" b="1" dirty="0">
                <a:latin typeface="+mn-lt"/>
              </a:rPr>
              <a:t>Management </a:t>
            </a:r>
            <a:r>
              <a:rPr lang="en-IN" sz="2400" b="1" dirty="0" smtClean="0">
                <a:latin typeface="+mn-lt"/>
              </a:rPr>
              <a:t>groups</a:t>
            </a:r>
            <a:endParaRPr lang="en-US" sz="2400" b="1" dirty="0">
              <a:latin typeface="+mn-lt"/>
            </a:endParaRP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750922" y="770072"/>
            <a:ext cx="10472467" cy="5415067"/>
          </a:xfrm>
        </p:spPr>
        <p:txBody>
          <a:bodyPr>
            <a:noAutofit/>
          </a:bodyPr>
          <a:lstStyle/>
          <a:p>
            <a:r>
              <a:rPr lang="en-US" dirty="0"/>
              <a:t>Management group is at the top of the hierarchy. All subscriptions in a management group automatically inherit the conditions or settings specified at the management group level. So, a management group is like a container for all your subscriptions. Just like how there can be multiple subscriptions, there can also be multiple management groups in an </a:t>
            </a:r>
            <a:r>
              <a:rPr lang="en-US" dirty="0" err="1"/>
              <a:t>organisation</a:t>
            </a:r>
            <a:r>
              <a:rPr lang="en-US" dirty="0"/>
              <a:t>.</a:t>
            </a:r>
          </a:p>
          <a:p>
            <a:r>
              <a:rPr lang="en-US" dirty="0"/>
              <a:t>The following image is from MSDN, and it shows, how we can build a flexible structure of management groups and subscriptions to organize our resources into a hierarchy for unified policy and access management. </a:t>
            </a:r>
            <a:endParaRPr lang="en-US" dirty="0" smtClean="0"/>
          </a:p>
          <a:p>
            <a:r>
              <a:rPr lang="en-US" dirty="0"/>
              <a:t>For whatever reason, let's say, in our </a:t>
            </a:r>
            <a:r>
              <a:rPr lang="en-US" dirty="0" err="1"/>
              <a:t>organisation</a:t>
            </a:r>
            <a:r>
              <a:rPr lang="en-US" dirty="0"/>
              <a:t>, we want to allow azure resources to be created only in the East US region. One easy way to do this is to create such a policy at the IT Management Group level. This policy is then automatically enforced on all the Management Groups and Subscriptions that are descendants of the IT management group. The descendants will not be able to alter this security policy in any way and it is also applicable to all resources under those subscriptions. So, obviously governance becomes much easier.</a:t>
            </a:r>
          </a:p>
        </p:txBody>
      </p:sp>
    </p:spTree>
    <p:extLst>
      <p:ext uri="{BB962C8B-B14F-4D97-AF65-F5344CB8AC3E}">
        <p14:creationId xmlns:p14="http://schemas.microsoft.com/office/powerpoint/2010/main" val="159962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zure management sco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301" y="275512"/>
            <a:ext cx="10230929" cy="631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42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BED5F35-4EFC-4B1A-A685-D0FE2F7AD39C}"/>
              </a:ext>
            </a:extLst>
          </p:cNvPr>
          <p:cNvSpPr>
            <a:spLocks noGrp="1"/>
          </p:cNvSpPr>
          <p:nvPr>
            <p:ph type="title"/>
          </p:nvPr>
        </p:nvSpPr>
        <p:spPr>
          <a:xfrm>
            <a:off x="7070725" y="482321"/>
            <a:ext cx="4636643" cy="5571625"/>
          </a:xfrm>
        </p:spPr>
        <p:txBody>
          <a:bodyPr anchor="ctr">
            <a:normAutofit/>
          </a:bodyPr>
          <a:lstStyle/>
          <a:p>
            <a:r>
              <a:rPr lang="en-US" sz="4000" dirty="0" smtClean="0">
                <a:latin typeface="Bodoni MT" panose="02070603080606020203" pitchFamily="18" charset="0"/>
                <a:cs typeface="Times New Roman" panose="02020603050405020304" pitchFamily="18" charset="0"/>
              </a:rPr>
              <a:t>Core </a:t>
            </a:r>
            <a:br>
              <a:rPr lang="en-US" sz="4000" dirty="0" smtClean="0">
                <a:latin typeface="Bodoni MT" panose="02070603080606020203" pitchFamily="18" charset="0"/>
                <a:cs typeface="Times New Roman" panose="02020603050405020304" pitchFamily="18" charset="0"/>
              </a:rPr>
            </a:br>
            <a:r>
              <a:rPr lang="en-US" sz="4000" dirty="0" smtClean="0">
                <a:latin typeface="Bodoni MT" panose="02070603080606020203" pitchFamily="18" charset="0"/>
                <a:cs typeface="Times New Roman" panose="02020603050405020304" pitchFamily="18" charset="0"/>
              </a:rPr>
              <a:t>azure                                                                   services</a:t>
            </a:r>
            <a:endParaRPr lang="en-US" sz="40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xmlns="" id="{2A443C2E-3415-4200-BBA0-4478729C1707}"/>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813944464"/>
              </p:ext>
            </p:extLst>
          </p:nvPr>
        </p:nvGraphicFramePr>
        <p:xfrm>
          <a:off x="696164" y="1367286"/>
          <a:ext cx="6305550" cy="4123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19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897995" y="0"/>
            <a:ext cx="10178322" cy="526211"/>
          </a:xfrm>
        </p:spPr>
        <p:txBody>
          <a:bodyPr>
            <a:noAutofit/>
          </a:bodyPr>
          <a:lstStyle/>
          <a:p>
            <a:r>
              <a:rPr lang="en-IN" sz="2800" b="1" dirty="0">
                <a:latin typeface="+mn-lt"/>
              </a:rPr>
              <a:t>Subscriptions</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750922" y="770073"/>
            <a:ext cx="10472467" cy="3525882"/>
          </a:xfrm>
        </p:spPr>
        <p:txBody>
          <a:bodyPr>
            <a:noAutofit/>
          </a:bodyPr>
          <a:lstStyle/>
          <a:p>
            <a:pPr marL="0" indent="0">
              <a:buNone/>
            </a:pPr>
            <a:r>
              <a:rPr lang="en-US" sz="2800" dirty="0"/>
              <a:t>A subscription sits under a management group. It associates user accounts and the resources that were created by those user accounts. Each subscription has limits or quotas on the amount of resources you can create and use. Organizations can use subscriptions to manage costs and the resources that are created by users, teams, or projects.</a:t>
            </a:r>
          </a:p>
        </p:txBody>
      </p:sp>
    </p:spTree>
    <p:extLst>
      <p:ext uri="{BB962C8B-B14F-4D97-AF65-F5344CB8AC3E}">
        <p14:creationId xmlns:p14="http://schemas.microsoft.com/office/powerpoint/2010/main" val="2770893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xmlns=""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6" name="TextBox 5">
            <a:extLst>
              <a:ext uri="{FF2B5EF4-FFF2-40B4-BE49-F238E27FC236}">
                <a16:creationId xmlns:a16="http://schemas.microsoft.com/office/drawing/2014/main" xmlns="" id="{51CA1257-66A3-465A-A773-E2D1F421929F}"/>
              </a:ext>
            </a:extLst>
          </p:cNvPr>
          <p:cNvSpPr txBox="1"/>
          <p:nvPr/>
        </p:nvSpPr>
        <p:spPr>
          <a:xfrm>
            <a:off x="3513005" y="2360809"/>
            <a:ext cx="8487104" cy="923330"/>
          </a:xfrm>
          <a:prstGeom prst="rect">
            <a:avLst/>
          </a:prstGeom>
          <a:noFill/>
        </p:spPr>
        <p:txBody>
          <a:bodyPr wrap="squar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105934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8" y="382385"/>
            <a:ext cx="10178322" cy="704543"/>
          </a:xfrm>
        </p:spPr>
        <p:txBody>
          <a:bodyPr>
            <a:normAutofit/>
          </a:bodyPr>
          <a:lstStyle/>
          <a:p>
            <a:r>
              <a:rPr lang="en-US" sz="3200" b="1" dirty="0">
                <a:latin typeface="+mn-lt"/>
              </a:rPr>
              <a:t>What is an Azure Region</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324971" cy="2656936"/>
          </a:xfrm>
        </p:spPr>
        <p:txBody>
          <a:bodyPr>
            <a:noAutofit/>
          </a:bodyPr>
          <a:lstStyle/>
          <a:p>
            <a:pPr marL="0" indent="0">
              <a:buNone/>
            </a:pPr>
            <a:r>
              <a:rPr lang="en-US" sz="2400" dirty="0" smtClean="0"/>
              <a:t>Simply </a:t>
            </a:r>
            <a:r>
              <a:rPr lang="en-US" sz="2400" dirty="0"/>
              <a:t>put, an Azure Region is a set of Datacenters that are connected through a dedicated low-latency network. How many datacenters does a region contain. Well, we do not have a fixed number. It varies. There are regions of different sizes. A Region could be made up of just </a:t>
            </a:r>
            <a:r>
              <a:rPr lang="en-US" sz="2400" dirty="0" smtClean="0"/>
              <a:t>one datacenter </a:t>
            </a:r>
            <a:r>
              <a:rPr lang="en-US" sz="2400" dirty="0"/>
              <a:t>or multiple datacenters. The point is, an Azure Region is a group of one or more Azure Datacenters. As of this course recording, Azure has 58 regions worldwide.</a:t>
            </a:r>
          </a:p>
          <a:p>
            <a:pPr marL="0" indent="0">
              <a:buNone/>
            </a:pPr>
            <a:r>
              <a:rPr lang="en-US" sz="2400" dirty="0"/>
              <a:t/>
            </a:r>
            <a:br>
              <a:rPr lang="en-US" sz="2400" dirty="0"/>
            </a:br>
            <a:endParaRPr lang="en-US" sz="2400" dirty="0"/>
          </a:p>
        </p:txBody>
      </p:sp>
      <p:pic>
        <p:nvPicPr>
          <p:cNvPr id="1026" name="Picture 2" descr="azure regions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498" y="4183811"/>
            <a:ext cx="5443268"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41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8" y="382385"/>
            <a:ext cx="10178322" cy="704543"/>
          </a:xfrm>
        </p:spPr>
        <p:txBody>
          <a:bodyPr>
            <a:normAutofit/>
          </a:bodyPr>
          <a:lstStyle/>
          <a:p>
            <a:r>
              <a:rPr lang="en-IN" sz="3200" b="1" dirty="0">
                <a:latin typeface="+mn-lt"/>
              </a:rPr>
              <a:t>What is cross-region resiliency</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324971" cy="2656936"/>
          </a:xfrm>
        </p:spPr>
        <p:txBody>
          <a:bodyPr>
            <a:noAutofit/>
          </a:bodyPr>
          <a:lstStyle/>
          <a:p>
            <a:r>
              <a:rPr lang="en-US" sz="2400" dirty="0"/>
              <a:t> resilience is the ability of a software to react to problems in one of its components and still provide the best possible service.</a:t>
            </a:r>
          </a:p>
          <a:p>
            <a:r>
              <a:rPr lang="en-US" sz="2400" dirty="0"/>
              <a:t>Both your software and the underlying infrastructure must be resilient. If there is a problem, the end user should not know about it. The request must be handled and processed by another region. The end user should get the same level of service.</a:t>
            </a:r>
          </a:p>
        </p:txBody>
      </p:sp>
      <p:pic>
        <p:nvPicPr>
          <p:cNvPr id="2050" name="Picture 2" descr="resiliency in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862" y="3850316"/>
            <a:ext cx="5624123" cy="255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845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949753" y="207033"/>
            <a:ext cx="10324971" cy="3562709"/>
          </a:xfrm>
        </p:spPr>
        <p:txBody>
          <a:bodyPr>
            <a:noAutofit/>
          </a:bodyPr>
          <a:lstStyle/>
          <a:p>
            <a:r>
              <a:rPr lang="en-US" sz="2400" dirty="0"/>
              <a:t>We can get this resiliency, by deploying our application and data in at least 2 regions. In this example we have our application and data deployed in two regions - Region A and Region B. </a:t>
            </a:r>
          </a:p>
          <a:p>
            <a:r>
              <a:rPr lang="en-US" sz="2400" dirty="0"/>
              <a:t>If there is a region level failure, for example, let's say Region A has gone down. The Azure Traffic Manager is smart enough to send all the requests to Region B. The end user gets the same response. He does not even know there is a region level failure. When Region A is back online, the Azure Traffic Manager will distribute the traffic between both the regions again.</a:t>
            </a:r>
            <a:br>
              <a:rPr lang="en-US" sz="2400" dirty="0"/>
            </a:br>
            <a:endParaRPr lang="en-US" sz="2400" dirty="0"/>
          </a:p>
        </p:txBody>
      </p:sp>
      <p:pic>
        <p:nvPicPr>
          <p:cNvPr id="3074" name="Picture 2" descr="azure cross region resilie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122" y="3830157"/>
            <a:ext cx="6590580" cy="259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077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8" y="382385"/>
            <a:ext cx="10178322" cy="704543"/>
          </a:xfrm>
        </p:spPr>
        <p:txBody>
          <a:bodyPr>
            <a:normAutofit/>
          </a:bodyPr>
          <a:lstStyle/>
          <a:p>
            <a:r>
              <a:rPr lang="en-US" sz="3200" b="1" dirty="0">
                <a:latin typeface="+mn-lt"/>
              </a:rPr>
              <a:t>Why are Azure Regions important</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324971" cy="1544129"/>
          </a:xfrm>
        </p:spPr>
        <p:txBody>
          <a:bodyPr>
            <a:noAutofit/>
          </a:bodyPr>
          <a:lstStyle/>
          <a:p>
            <a:r>
              <a:rPr lang="en-US" sz="2400" dirty="0"/>
              <a:t> Well, </a:t>
            </a:r>
            <a:r>
              <a:rPr lang="en-US" sz="2400" dirty="0" smtClean="0"/>
              <a:t>because every time </a:t>
            </a:r>
            <a:r>
              <a:rPr lang="en-US" sz="2400" dirty="0"/>
              <a:t>we create an Azure resource like a Virtual Machine for example, we need to specify the Azure Region where we want this resource to be created. </a:t>
            </a:r>
          </a:p>
        </p:txBody>
      </p:sp>
      <p:pic>
        <p:nvPicPr>
          <p:cNvPr id="4098" name="Picture 2" descr="azure region create virtual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737" y="3066660"/>
            <a:ext cx="7789652" cy="296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18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8" y="382385"/>
            <a:ext cx="10178322" cy="704543"/>
          </a:xfrm>
        </p:spPr>
        <p:txBody>
          <a:bodyPr>
            <a:normAutofit/>
          </a:bodyPr>
          <a:lstStyle/>
          <a:p>
            <a:r>
              <a:rPr lang="en-US" sz="3200" b="1" dirty="0">
                <a:latin typeface="+mn-lt"/>
              </a:rPr>
              <a:t>What is an Azure Availability Zone</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7642155" cy="5495027"/>
          </a:xfrm>
        </p:spPr>
        <p:txBody>
          <a:bodyPr>
            <a:noAutofit/>
          </a:bodyPr>
          <a:lstStyle/>
          <a:p>
            <a:r>
              <a:rPr lang="en-US" sz="2400" dirty="0"/>
              <a:t> An Azure Availability Zone is a unique physical location within an Azure region. Each Availability Zone is made up of one or more datacenters with independent power, cooling, and networking. Not all Regions have Availability Zones. Regions that support Availability Zones have a minimum of three separate zones to ensure resiliency.</a:t>
            </a:r>
          </a:p>
          <a:p>
            <a:r>
              <a:rPr lang="en-US" sz="2400" dirty="0"/>
              <a:t>If one of the Availability Zones has gone down for some reason, we still have our applications and data available from the rest of the two Availability Zones. There is a physical separation between each Availability Zone and it is this separation that protects our applications and data from Datacenter failures. With Availability Zones, Azure offers industry best 99.99% VM uptime SLA.</a:t>
            </a:r>
            <a:br>
              <a:rPr lang="en-US" sz="2400" dirty="0"/>
            </a:br>
            <a:endParaRPr lang="en-US" sz="2400" dirty="0"/>
          </a:p>
        </p:txBody>
      </p:sp>
      <p:pic>
        <p:nvPicPr>
          <p:cNvPr id="6146" name="Picture 2" descr="azure availability zones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5388" y="1357581"/>
            <a:ext cx="3246408" cy="4378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48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967006" y="97714"/>
            <a:ext cx="10178322" cy="704543"/>
          </a:xfrm>
        </p:spPr>
        <p:txBody>
          <a:bodyPr>
            <a:normAutofit/>
          </a:bodyPr>
          <a:lstStyle/>
          <a:p>
            <a:r>
              <a:rPr lang="en-US" sz="3200" b="1" dirty="0">
                <a:latin typeface="+mn-lt"/>
              </a:rPr>
              <a:t>What are Azure paired regions</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967006" y="724619"/>
            <a:ext cx="10480247" cy="3338423"/>
          </a:xfrm>
        </p:spPr>
        <p:txBody>
          <a:bodyPr>
            <a:noAutofit/>
          </a:bodyPr>
          <a:lstStyle/>
          <a:p>
            <a:r>
              <a:rPr lang="en-US" sz="2400" dirty="0"/>
              <a:t>Azure regional pair, paired regions, or region pair, all these terms are used interchangeably and they refer to the same thing, </a:t>
            </a:r>
            <a:r>
              <a:rPr lang="en-US" sz="2400" dirty="0" err="1"/>
              <a:t>i.e</a:t>
            </a:r>
            <a:r>
              <a:rPr lang="en-US" sz="2400" dirty="0"/>
              <a:t> a pair of azure regions. So in simple terms, a regional pair consists of two regions within the same geography. </a:t>
            </a:r>
          </a:p>
          <a:p>
            <a:r>
              <a:rPr lang="en-US" sz="2400" dirty="0"/>
              <a:t>As you can see from the image, at the highest level we have an Azure Geography. As we have already discussed, an Azure geography is an area of the world that contains one or more Azure Regions. For example, India, United States, Europe, Asia Pacific are a few examples of Azure Geographies. </a:t>
            </a:r>
            <a:br>
              <a:rPr lang="en-US" sz="2400" dirty="0"/>
            </a:br>
            <a:endParaRPr lang="en-US" sz="2400" dirty="0"/>
          </a:p>
        </p:txBody>
      </p:sp>
      <p:pic>
        <p:nvPicPr>
          <p:cNvPr id="7170" name="Picture 2" descr="azure regional pairs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668" y="4226192"/>
            <a:ext cx="7763774" cy="204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02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idx="1"/>
          </p:nvPr>
        </p:nvSpPr>
        <p:spPr bwMode="auto">
          <a:xfrm>
            <a:off x="866789" y="4002094"/>
            <a:ext cx="1056835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ClrTx/>
              <a:buNone/>
            </a:pPr>
            <a:r>
              <a:rPr lang="en-US" sz="2800" dirty="0"/>
              <a:t>Most regions in a geography are paired to ensure business continuity and disaster recovery (BCDR). The following are a few examples of azure paired regions. For the complete list of Azure paired regions, please check out the Microsoft official </a:t>
            </a:r>
            <a:r>
              <a:rPr lang="en-US" sz="2800" dirty="0" smtClean="0"/>
              <a:t>docs</a:t>
            </a:r>
            <a:endParaRPr lang="en-US" altLang="en-US" sz="2800" dirty="0"/>
          </a:p>
          <a:p>
            <a:pPr marL="0" lvl="0" indent="0">
              <a:lnSpc>
                <a:spcPct val="100000"/>
              </a:lnSpc>
              <a:buClrTx/>
              <a:buNone/>
            </a:pPr>
            <a:endParaRPr kumimoji="0" lang="en-US" altLang="en-US" sz="2800" b="0" i="0" u="none" strike="noStrike" cap="none" normalizeH="0" baseline="0" dirty="0" smtClean="0">
              <a:ln>
                <a:noFill/>
              </a:ln>
              <a:solidFill>
                <a:schemeClr val="tx1"/>
              </a:solidFill>
              <a:effectLst/>
            </a:endParaRPr>
          </a:p>
        </p:txBody>
      </p:sp>
      <p:pic>
        <p:nvPicPr>
          <p:cNvPr id="8198" name="Picture 6" descr="examples of azure region pai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336" y="405443"/>
            <a:ext cx="9566694" cy="323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120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2D0167F-E486-4F9B-83E2-993954E11F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1172</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Bodoni MT</vt:lpstr>
      <vt:lpstr>Calibri</vt:lpstr>
      <vt:lpstr>Gill Sans MT</vt:lpstr>
      <vt:lpstr>Impact</vt:lpstr>
      <vt:lpstr>Menlo</vt:lpstr>
      <vt:lpstr>Times New Roman</vt:lpstr>
      <vt:lpstr>Badge</vt:lpstr>
      <vt:lpstr>Microsoft Azure Fundamentals:  AZ-900</vt:lpstr>
      <vt:lpstr>Core  azure                                                                   services</vt:lpstr>
      <vt:lpstr>What is an Azure Region</vt:lpstr>
      <vt:lpstr>What is cross-region resiliency</vt:lpstr>
      <vt:lpstr>PowerPoint Presentation</vt:lpstr>
      <vt:lpstr>Why are Azure Regions important</vt:lpstr>
      <vt:lpstr>What is an Azure Availability Zone</vt:lpstr>
      <vt:lpstr>What are Azure paired regions</vt:lpstr>
      <vt:lpstr>PowerPoint Presentation</vt:lpstr>
      <vt:lpstr>Benefits of paired regions</vt:lpstr>
      <vt:lpstr>PowerPoint Presentation</vt:lpstr>
      <vt:lpstr>What are Azure Resources</vt:lpstr>
      <vt:lpstr>What is an Azure Resource Group</vt:lpstr>
      <vt:lpstr>PowerPoint Presentation</vt:lpstr>
      <vt:lpstr>Benefits of Azure Resource Groups</vt:lpstr>
      <vt:lpstr>PowerPoint Presentation</vt:lpstr>
      <vt:lpstr>Azure management groups and subscriptions</vt:lpstr>
      <vt:lpstr>Management groups</vt:lpstr>
      <vt:lpstr>PowerPoint Presentation</vt:lpstr>
      <vt:lpstr>Subscriptions</vt:lpstr>
      <vt:lpstr>Slide Tite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2022-07-08T07:06:18Z</dcterms:created>
  <dcterms:modified xsi:type="dcterms:W3CDTF">2022-08-17T08:41:45Z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