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8"/>
  </p:notesMasterIdLst>
  <p:handoutMasterIdLst>
    <p:handoutMasterId r:id="rId29"/>
  </p:handoutMasterIdLst>
  <p:sldIdLst>
    <p:sldId id="256" r:id="rId5"/>
    <p:sldId id="260" r:id="rId6"/>
    <p:sldId id="272" r:id="rId7"/>
    <p:sldId id="286" r:id="rId8"/>
    <p:sldId id="299" r:id="rId9"/>
    <p:sldId id="300" r:id="rId10"/>
    <p:sldId id="301" r:id="rId11"/>
    <p:sldId id="302" r:id="rId12"/>
    <p:sldId id="303" r:id="rId13"/>
    <p:sldId id="287" r:id="rId14"/>
    <p:sldId id="304" r:id="rId15"/>
    <p:sldId id="288" r:id="rId16"/>
    <p:sldId id="289" r:id="rId17"/>
    <p:sldId id="270" r:id="rId18"/>
    <p:sldId id="274" r:id="rId19"/>
    <p:sldId id="291" r:id="rId20"/>
    <p:sldId id="292" r:id="rId21"/>
    <p:sldId id="305" r:id="rId22"/>
    <p:sldId id="306" r:id="rId23"/>
    <p:sldId id="307" r:id="rId24"/>
    <p:sldId id="308" r:id="rId25"/>
    <p:sldId id="309"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6C681852-5E64-405B-A304-7C2ABC681C95}">
      <dgm:prSet/>
      <dgm:spPr/>
      <dgm:t>
        <a:bodyPr/>
        <a:lstStyle/>
        <a:p>
          <a:r>
            <a:rPr lang="en-IN" dirty="0" smtClean="0"/>
            <a:t>Azure Virtual Machine</a:t>
          </a:r>
          <a:endParaRPr lang="en-IN" dirty="0"/>
        </a:p>
      </dgm:t>
    </dgm:pt>
    <dgm:pt modelId="{37E1A4ED-605B-435F-9C27-40B0F216EE91}" type="parTrans" cxnId="{1C1EBD94-1C97-4A01-9EDB-76B3A3FB67A0}">
      <dgm:prSet/>
      <dgm:spPr/>
      <dgm:t>
        <a:bodyPr/>
        <a:lstStyle/>
        <a:p>
          <a:endParaRPr lang="en-IN"/>
        </a:p>
      </dgm:t>
    </dgm:pt>
    <dgm:pt modelId="{C140C335-81C5-4090-A858-188A571D19D9}" type="sibTrans" cxnId="{1C1EBD94-1C97-4A01-9EDB-76B3A3FB67A0}">
      <dgm:prSet/>
      <dgm:spPr/>
      <dgm:t>
        <a:bodyPr/>
        <a:lstStyle/>
        <a:p>
          <a:endParaRPr lang="en-IN"/>
        </a:p>
      </dgm:t>
    </dgm:pt>
    <dgm:pt modelId="{2FBF898E-E5BC-4618-90A4-CB4591514EE6}">
      <dgm:prSet/>
      <dgm:spPr/>
      <dgm:t>
        <a:bodyPr/>
        <a:lstStyle/>
        <a:p>
          <a:r>
            <a:rPr lang="en-IN" smtClean="0"/>
            <a:t>Azure </a:t>
          </a:r>
          <a:r>
            <a:rPr lang="en-IN" dirty="0" smtClean="0"/>
            <a:t>App Services</a:t>
          </a:r>
          <a:endParaRPr lang="en-IN" dirty="0"/>
        </a:p>
      </dgm:t>
    </dgm:pt>
    <dgm:pt modelId="{514CC33B-89DD-4989-855C-E4A9648BA74E}" type="parTrans" cxnId="{E2240E01-AA03-4FCC-8455-35AFCBCFD18B}">
      <dgm:prSet/>
      <dgm:spPr/>
      <dgm:t>
        <a:bodyPr/>
        <a:lstStyle/>
        <a:p>
          <a:endParaRPr lang="en-IN"/>
        </a:p>
      </dgm:t>
    </dgm:pt>
    <dgm:pt modelId="{917B31B0-C40B-48B8-92EE-C50F312CCD7B}" type="sibTrans" cxnId="{E2240E01-AA03-4FCC-8455-35AFCBCFD18B}">
      <dgm:prSet/>
      <dgm:spPr/>
      <dgm:t>
        <a:bodyPr/>
        <a:lstStyle/>
        <a:p>
          <a:endParaRPr lang="en-IN"/>
        </a:p>
      </dgm:t>
    </dgm:pt>
    <dgm:pt modelId="{B667785C-8F63-48A5-85C9-10FC574F034D}">
      <dgm:prSet/>
      <dgm:spPr/>
      <dgm:t>
        <a:bodyPr/>
        <a:lstStyle/>
        <a:p>
          <a:r>
            <a:rPr lang="en-IN" dirty="0" smtClean="0"/>
            <a:t>Azure</a:t>
          </a:r>
          <a:r>
            <a:rPr lang="en-IN" baseline="0" dirty="0" smtClean="0"/>
            <a:t> Container Instances</a:t>
          </a:r>
          <a:endParaRPr lang="en-IN" dirty="0"/>
        </a:p>
      </dgm:t>
    </dgm:pt>
    <dgm:pt modelId="{B36AE640-FBEE-447B-82A3-9C588EC2E30C}" type="parTrans" cxnId="{C1E557D3-0AD1-47B7-AAD3-3AAEB31788AA}">
      <dgm:prSet/>
      <dgm:spPr/>
      <dgm:t>
        <a:bodyPr/>
        <a:lstStyle/>
        <a:p>
          <a:endParaRPr lang="en-IN"/>
        </a:p>
      </dgm:t>
    </dgm:pt>
    <dgm:pt modelId="{32A09428-754F-4EC7-9006-61A6A08D2AD6}" type="sibTrans" cxnId="{C1E557D3-0AD1-47B7-AAD3-3AAEB31788AA}">
      <dgm:prSet/>
      <dgm:spPr/>
      <dgm:t>
        <a:bodyPr/>
        <a:lstStyle/>
        <a:p>
          <a:endParaRPr lang="en-IN"/>
        </a:p>
      </dgm:t>
    </dgm:pt>
    <dgm:pt modelId="{E1BDB0D6-F32F-48F2-8EC9-7B51217DFDD8}">
      <dgm:prSet/>
      <dgm:spPr/>
      <dgm:t>
        <a:bodyPr/>
        <a:lstStyle/>
        <a:p>
          <a:r>
            <a:rPr lang="en-IN" dirty="0" smtClean="0"/>
            <a:t>Azure </a:t>
          </a:r>
          <a:r>
            <a:rPr lang="en-IN" smtClean="0"/>
            <a:t>Kubernets</a:t>
          </a:r>
          <a:r>
            <a:rPr lang="en-IN" dirty="0" smtClean="0"/>
            <a:t> </a:t>
          </a:r>
          <a:r>
            <a:rPr lang="en-IN" dirty="0" smtClean="0"/>
            <a:t>Services</a:t>
          </a:r>
          <a:endParaRPr lang="en-IN" dirty="0"/>
        </a:p>
      </dgm:t>
    </dgm:pt>
    <dgm:pt modelId="{99CD602E-BF98-46CE-A747-784F53706EF8}" type="parTrans" cxnId="{49956997-0E72-424F-AB40-A6D9C5565F59}">
      <dgm:prSet/>
      <dgm:spPr/>
      <dgm:t>
        <a:bodyPr/>
        <a:lstStyle/>
        <a:p>
          <a:endParaRPr lang="en-IN"/>
        </a:p>
      </dgm:t>
    </dgm:pt>
    <dgm:pt modelId="{8AB379B5-213C-4A15-BC1E-936327DF10AC}" type="sibTrans" cxnId="{49956997-0E72-424F-AB40-A6D9C5565F59}">
      <dgm:prSet/>
      <dgm:spPr/>
      <dgm:t>
        <a:bodyPr/>
        <a:lstStyle/>
        <a:p>
          <a:endParaRPr lang="en-IN"/>
        </a:p>
      </dgm:t>
    </dgm:pt>
    <dgm:pt modelId="{C475E83D-73A8-4800-937D-B8D9735F62AF}">
      <dgm:prSet/>
      <dgm:spPr/>
      <dgm:t>
        <a:bodyPr/>
        <a:lstStyle/>
        <a:p>
          <a:r>
            <a:rPr lang="en-IN" dirty="0" smtClean="0"/>
            <a:t>Windows Virtual Desktop</a:t>
          </a:r>
          <a:endParaRPr lang="en-IN" dirty="0"/>
        </a:p>
      </dgm:t>
    </dgm:pt>
    <dgm:pt modelId="{A103E024-B33F-471E-81D7-BF7CFA5D21AC}" type="parTrans" cxnId="{85D9DBDC-67EA-4C0F-B3FA-D09606F608B0}">
      <dgm:prSet/>
      <dgm:spPr/>
      <dgm:t>
        <a:bodyPr/>
        <a:lstStyle/>
        <a:p>
          <a:endParaRPr lang="en-IN"/>
        </a:p>
      </dgm:t>
    </dgm:pt>
    <dgm:pt modelId="{B2846A9F-619B-49C9-B29A-75860CB00689}" type="sibTrans" cxnId="{85D9DBDC-67EA-4C0F-B3FA-D09606F608B0}">
      <dgm:prSet/>
      <dgm:spPr/>
      <dgm:t>
        <a:bodyPr/>
        <a:lstStyle/>
        <a:p>
          <a:endParaRPr lang="en-IN"/>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 modelId="{E0C62349-4863-4DB4-831D-34F13E241C9C}" type="pres">
      <dgm:prSet presAssocID="{6C681852-5E64-405B-A304-7C2ABC681C95}" presName="thickLine" presStyleLbl="alignNode1" presStyleIdx="0" presStyleCnt="5"/>
      <dgm:spPr/>
    </dgm:pt>
    <dgm:pt modelId="{A3722F7D-07AF-46D9-B4CD-605581DDDD2F}" type="pres">
      <dgm:prSet presAssocID="{6C681852-5E64-405B-A304-7C2ABC681C95}" presName="horz1" presStyleCnt="0"/>
      <dgm:spPr/>
    </dgm:pt>
    <dgm:pt modelId="{6FBDB97A-223A-4F3C-A4CA-899B15BF6858}" type="pres">
      <dgm:prSet presAssocID="{6C681852-5E64-405B-A304-7C2ABC681C95}" presName="tx1" presStyleLbl="revTx" presStyleIdx="0" presStyleCnt="5"/>
      <dgm:spPr/>
      <dgm:t>
        <a:bodyPr/>
        <a:lstStyle/>
        <a:p>
          <a:endParaRPr lang="en-IN"/>
        </a:p>
      </dgm:t>
    </dgm:pt>
    <dgm:pt modelId="{2ACB0C66-D858-42F3-B0DF-7A9B191C29E5}" type="pres">
      <dgm:prSet presAssocID="{6C681852-5E64-405B-A304-7C2ABC681C95}" presName="vert1" presStyleCnt="0"/>
      <dgm:spPr/>
    </dgm:pt>
    <dgm:pt modelId="{FB33BF67-00C9-4D2A-9691-7B32C36056C5}" type="pres">
      <dgm:prSet presAssocID="{2FBF898E-E5BC-4618-90A4-CB4591514EE6}" presName="thickLine" presStyleLbl="alignNode1" presStyleIdx="1" presStyleCnt="5"/>
      <dgm:spPr/>
    </dgm:pt>
    <dgm:pt modelId="{C0255784-103E-4038-8D34-131C34ECA763}" type="pres">
      <dgm:prSet presAssocID="{2FBF898E-E5BC-4618-90A4-CB4591514EE6}" presName="horz1" presStyleCnt="0"/>
      <dgm:spPr/>
    </dgm:pt>
    <dgm:pt modelId="{C117B00A-593D-4E16-9874-BB75410C5ACF}" type="pres">
      <dgm:prSet presAssocID="{2FBF898E-E5BC-4618-90A4-CB4591514EE6}" presName="tx1" presStyleLbl="revTx" presStyleIdx="1" presStyleCnt="5"/>
      <dgm:spPr/>
      <dgm:t>
        <a:bodyPr/>
        <a:lstStyle/>
        <a:p>
          <a:endParaRPr lang="en-IN"/>
        </a:p>
      </dgm:t>
    </dgm:pt>
    <dgm:pt modelId="{D88EB921-A537-42B5-A16A-BD9555D68724}" type="pres">
      <dgm:prSet presAssocID="{2FBF898E-E5BC-4618-90A4-CB4591514EE6}" presName="vert1" presStyleCnt="0"/>
      <dgm:spPr/>
    </dgm:pt>
    <dgm:pt modelId="{2E2F1DD3-9BB0-4F87-9ADC-D15B4AB7928C}" type="pres">
      <dgm:prSet presAssocID="{B667785C-8F63-48A5-85C9-10FC574F034D}" presName="thickLine" presStyleLbl="alignNode1" presStyleIdx="2" presStyleCnt="5"/>
      <dgm:spPr/>
    </dgm:pt>
    <dgm:pt modelId="{6E0D365D-896C-4A93-8F1F-37DB5EB4F270}" type="pres">
      <dgm:prSet presAssocID="{B667785C-8F63-48A5-85C9-10FC574F034D}" presName="horz1" presStyleCnt="0"/>
      <dgm:spPr/>
    </dgm:pt>
    <dgm:pt modelId="{177A449D-D4C3-49B2-8ADF-AF98B9512A2B}" type="pres">
      <dgm:prSet presAssocID="{B667785C-8F63-48A5-85C9-10FC574F034D}" presName="tx1" presStyleLbl="revTx" presStyleIdx="2" presStyleCnt="5"/>
      <dgm:spPr/>
      <dgm:t>
        <a:bodyPr/>
        <a:lstStyle/>
        <a:p>
          <a:endParaRPr lang="en-IN"/>
        </a:p>
      </dgm:t>
    </dgm:pt>
    <dgm:pt modelId="{421FA9D3-12BA-43CA-8EB0-ECE57B8BAFFF}" type="pres">
      <dgm:prSet presAssocID="{B667785C-8F63-48A5-85C9-10FC574F034D}" presName="vert1" presStyleCnt="0"/>
      <dgm:spPr/>
    </dgm:pt>
    <dgm:pt modelId="{D91406C2-0657-478C-B3F3-DF6AE4E9C6F7}" type="pres">
      <dgm:prSet presAssocID="{E1BDB0D6-F32F-48F2-8EC9-7B51217DFDD8}" presName="thickLine" presStyleLbl="alignNode1" presStyleIdx="3" presStyleCnt="5"/>
      <dgm:spPr/>
    </dgm:pt>
    <dgm:pt modelId="{B1818D8B-462E-4655-A961-8925EDB9AB02}" type="pres">
      <dgm:prSet presAssocID="{E1BDB0D6-F32F-48F2-8EC9-7B51217DFDD8}" presName="horz1" presStyleCnt="0"/>
      <dgm:spPr/>
    </dgm:pt>
    <dgm:pt modelId="{5604BFFE-7813-4E3F-B6CC-49BF74F666E1}" type="pres">
      <dgm:prSet presAssocID="{E1BDB0D6-F32F-48F2-8EC9-7B51217DFDD8}" presName="tx1" presStyleLbl="revTx" presStyleIdx="3" presStyleCnt="5"/>
      <dgm:spPr/>
      <dgm:t>
        <a:bodyPr/>
        <a:lstStyle/>
        <a:p>
          <a:endParaRPr lang="en-IN"/>
        </a:p>
      </dgm:t>
    </dgm:pt>
    <dgm:pt modelId="{8DA6DC40-507F-41DE-BBAB-DDE25426F9A5}" type="pres">
      <dgm:prSet presAssocID="{E1BDB0D6-F32F-48F2-8EC9-7B51217DFDD8}" presName="vert1" presStyleCnt="0"/>
      <dgm:spPr/>
    </dgm:pt>
    <dgm:pt modelId="{1BB9E676-AEF7-4420-9F9C-67F56EE653F7}" type="pres">
      <dgm:prSet presAssocID="{C475E83D-73A8-4800-937D-B8D9735F62AF}" presName="thickLine" presStyleLbl="alignNode1" presStyleIdx="4" presStyleCnt="5"/>
      <dgm:spPr/>
    </dgm:pt>
    <dgm:pt modelId="{B25ED3FB-F48C-4C05-A5F2-2383F3524D69}" type="pres">
      <dgm:prSet presAssocID="{C475E83D-73A8-4800-937D-B8D9735F62AF}" presName="horz1" presStyleCnt="0"/>
      <dgm:spPr/>
    </dgm:pt>
    <dgm:pt modelId="{15596437-41EC-4B4C-8228-361DC6F7260F}" type="pres">
      <dgm:prSet presAssocID="{C475E83D-73A8-4800-937D-B8D9735F62AF}" presName="tx1" presStyleLbl="revTx" presStyleIdx="4" presStyleCnt="5"/>
      <dgm:spPr/>
      <dgm:t>
        <a:bodyPr/>
        <a:lstStyle/>
        <a:p>
          <a:endParaRPr lang="en-IN"/>
        </a:p>
      </dgm:t>
    </dgm:pt>
    <dgm:pt modelId="{1AB9CFB6-C6EB-4E75-95D7-140B5B14F7CA}" type="pres">
      <dgm:prSet presAssocID="{C475E83D-73A8-4800-937D-B8D9735F62AF}" presName="vert1" presStyleCnt="0"/>
      <dgm:spPr/>
    </dgm:pt>
  </dgm:ptLst>
  <dgm:cxnLst>
    <dgm:cxn modelId="{FFED8F60-F3D0-41E6-94FC-E9AB154C2B38}" type="presOf" srcId="{6B10407F-191D-44EC-A3C5-69647440BFC9}" destId="{22B5111B-463D-47D1-954F-127C30012F9F}" srcOrd="0" destOrd="0" presId="urn:microsoft.com/office/officeart/2008/layout/LinedList"/>
    <dgm:cxn modelId="{1C1EBD94-1C97-4A01-9EDB-76B3A3FB67A0}" srcId="{6B10407F-191D-44EC-A3C5-69647440BFC9}" destId="{6C681852-5E64-405B-A304-7C2ABC681C95}" srcOrd="0" destOrd="0" parTransId="{37E1A4ED-605B-435F-9C27-40B0F216EE91}" sibTransId="{C140C335-81C5-4090-A858-188A571D19D9}"/>
    <dgm:cxn modelId="{C1E557D3-0AD1-47B7-AAD3-3AAEB31788AA}" srcId="{6B10407F-191D-44EC-A3C5-69647440BFC9}" destId="{B667785C-8F63-48A5-85C9-10FC574F034D}" srcOrd="2" destOrd="0" parTransId="{B36AE640-FBEE-447B-82A3-9C588EC2E30C}" sibTransId="{32A09428-754F-4EC7-9006-61A6A08D2AD6}"/>
    <dgm:cxn modelId="{85D9DBDC-67EA-4C0F-B3FA-D09606F608B0}" srcId="{6B10407F-191D-44EC-A3C5-69647440BFC9}" destId="{C475E83D-73A8-4800-937D-B8D9735F62AF}" srcOrd="4" destOrd="0" parTransId="{A103E024-B33F-471E-81D7-BF7CFA5D21AC}" sibTransId="{B2846A9F-619B-49C9-B29A-75860CB00689}"/>
    <dgm:cxn modelId="{D7361C74-5CE4-411C-95EE-D2367ADCAF23}" type="presOf" srcId="{2FBF898E-E5BC-4618-90A4-CB4591514EE6}" destId="{C117B00A-593D-4E16-9874-BB75410C5ACF}" srcOrd="0" destOrd="0" presId="urn:microsoft.com/office/officeart/2008/layout/LinedList"/>
    <dgm:cxn modelId="{B3797D17-4EDF-4F08-AB8D-C67F5C6BA4C7}" type="presOf" srcId="{B667785C-8F63-48A5-85C9-10FC574F034D}" destId="{177A449D-D4C3-49B2-8ADF-AF98B9512A2B}" srcOrd="0" destOrd="0" presId="urn:microsoft.com/office/officeart/2008/layout/LinedList"/>
    <dgm:cxn modelId="{E2240E01-AA03-4FCC-8455-35AFCBCFD18B}" srcId="{6B10407F-191D-44EC-A3C5-69647440BFC9}" destId="{2FBF898E-E5BC-4618-90A4-CB4591514EE6}" srcOrd="1" destOrd="0" parTransId="{514CC33B-89DD-4989-855C-E4A9648BA74E}" sibTransId="{917B31B0-C40B-48B8-92EE-C50F312CCD7B}"/>
    <dgm:cxn modelId="{921A92BB-4192-4038-BB54-66DB74D5DB82}" type="presOf" srcId="{6C681852-5E64-405B-A304-7C2ABC681C95}" destId="{6FBDB97A-223A-4F3C-A4CA-899B15BF6858}" srcOrd="0" destOrd="0" presId="urn:microsoft.com/office/officeart/2008/layout/LinedList"/>
    <dgm:cxn modelId="{49956997-0E72-424F-AB40-A6D9C5565F59}" srcId="{6B10407F-191D-44EC-A3C5-69647440BFC9}" destId="{E1BDB0D6-F32F-48F2-8EC9-7B51217DFDD8}" srcOrd="3" destOrd="0" parTransId="{99CD602E-BF98-46CE-A747-784F53706EF8}" sibTransId="{8AB379B5-213C-4A15-BC1E-936327DF10AC}"/>
    <dgm:cxn modelId="{E045B8CD-8F76-4C75-8182-4EB9F54C628B}" type="presOf" srcId="{C475E83D-73A8-4800-937D-B8D9735F62AF}" destId="{15596437-41EC-4B4C-8228-361DC6F7260F}" srcOrd="0" destOrd="0" presId="urn:microsoft.com/office/officeart/2008/layout/LinedList"/>
    <dgm:cxn modelId="{BC2357F6-0791-4D15-B1EF-69FCDCDCCD78}" type="presOf" srcId="{E1BDB0D6-F32F-48F2-8EC9-7B51217DFDD8}" destId="{5604BFFE-7813-4E3F-B6CC-49BF74F666E1}" srcOrd="0" destOrd="0" presId="urn:microsoft.com/office/officeart/2008/layout/LinedList"/>
    <dgm:cxn modelId="{417EA3E3-827D-4CB2-B0A4-A4B92E7092E2}" type="presParOf" srcId="{22B5111B-463D-47D1-954F-127C30012F9F}" destId="{E0C62349-4863-4DB4-831D-34F13E241C9C}" srcOrd="0" destOrd="0" presId="urn:microsoft.com/office/officeart/2008/layout/LinedList"/>
    <dgm:cxn modelId="{3639E188-18F8-43C9-A1F9-4DE01E68A1E4}" type="presParOf" srcId="{22B5111B-463D-47D1-954F-127C30012F9F}" destId="{A3722F7D-07AF-46D9-B4CD-605581DDDD2F}" srcOrd="1" destOrd="0" presId="urn:microsoft.com/office/officeart/2008/layout/LinedList"/>
    <dgm:cxn modelId="{FD5E3F12-B88D-4C6C-A42C-BA492C875DEA}" type="presParOf" srcId="{A3722F7D-07AF-46D9-B4CD-605581DDDD2F}" destId="{6FBDB97A-223A-4F3C-A4CA-899B15BF6858}" srcOrd="0" destOrd="0" presId="urn:microsoft.com/office/officeart/2008/layout/LinedList"/>
    <dgm:cxn modelId="{4988293E-C47D-45EB-829E-8A2FCB2FB257}" type="presParOf" srcId="{A3722F7D-07AF-46D9-B4CD-605581DDDD2F}" destId="{2ACB0C66-D858-42F3-B0DF-7A9B191C29E5}" srcOrd="1" destOrd="0" presId="urn:microsoft.com/office/officeart/2008/layout/LinedList"/>
    <dgm:cxn modelId="{42D6D5EC-FCF9-4667-B2CF-933DB27988DF}" type="presParOf" srcId="{22B5111B-463D-47D1-954F-127C30012F9F}" destId="{FB33BF67-00C9-4D2A-9691-7B32C36056C5}" srcOrd="2" destOrd="0" presId="urn:microsoft.com/office/officeart/2008/layout/LinedList"/>
    <dgm:cxn modelId="{EBF388E6-3654-40B4-8A8E-8627ECFD1D78}" type="presParOf" srcId="{22B5111B-463D-47D1-954F-127C30012F9F}" destId="{C0255784-103E-4038-8D34-131C34ECA763}" srcOrd="3" destOrd="0" presId="urn:microsoft.com/office/officeart/2008/layout/LinedList"/>
    <dgm:cxn modelId="{96CDA063-22EE-415E-9E20-6BB7D36D499B}" type="presParOf" srcId="{C0255784-103E-4038-8D34-131C34ECA763}" destId="{C117B00A-593D-4E16-9874-BB75410C5ACF}" srcOrd="0" destOrd="0" presId="urn:microsoft.com/office/officeart/2008/layout/LinedList"/>
    <dgm:cxn modelId="{20A05E10-53D9-4FD1-84AA-106DD72FD71A}" type="presParOf" srcId="{C0255784-103E-4038-8D34-131C34ECA763}" destId="{D88EB921-A537-42B5-A16A-BD9555D68724}" srcOrd="1" destOrd="0" presId="urn:microsoft.com/office/officeart/2008/layout/LinedList"/>
    <dgm:cxn modelId="{7B36814B-B48F-40DB-B271-538BB43B11CD}" type="presParOf" srcId="{22B5111B-463D-47D1-954F-127C30012F9F}" destId="{2E2F1DD3-9BB0-4F87-9ADC-D15B4AB7928C}" srcOrd="4" destOrd="0" presId="urn:microsoft.com/office/officeart/2008/layout/LinedList"/>
    <dgm:cxn modelId="{EAA1F00E-9008-46A3-A8BA-7AEFE30D8C68}" type="presParOf" srcId="{22B5111B-463D-47D1-954F-127C30012F9F}" destId="{6E0D365D-896C-4A93-8F1F-37DB5EB4F270}" srcOrd="5" destOrd="0" presId="urn:microsoft.com/office/officeart/2008/layout/LinedList"/>
    <dgm:cxn modelId="{9C16181E-1666-44E4-B8C7-EB7FC0880849}" type="presParOf" srcId="{6E0D365D-896C-4A93-8F1F-37DB5EB4F270}" destId="{177A449D-D4C3-49B2-8ADF-AF98B9512A2B}" srcOrd="0" destOrd="0" presId="urn:microsoft.com/office/officeart/2008/layout/LinedList"/>
    <dgm:cxn modelId="{B42509D1-1BE4-43DC-9044-504BF9DA23B5}" type="presParOf" srcId="{6E0D365D-896C-4A93-8F1F-37DB5EB4F270}" destId="{421FA9D3-12BA-43CA-8EB0-ECE57B8BAFFF}" srcOrd="1" destOrd="0" presId="urn:microsoft.com/office/officeart/2008/layout/LinedList"/>
    <dgm:cxn modelId="{80496C74-0567-46B9-BC7A-68C38107D332}" type="presParOf" srcId="{22B5111B-463D-47D1-954F-127C30012F9F}" destId="{D91406C2-0657-478C-B3F3-DF6AE4E9C6F7}" srcOrd="6" destOrd="0" presId="urn:microsoft.com/office/officeart/2008/layout/LinedList"/>
    <dgm:cxn modelId="{953E7A8A-B76A-4AD6-9CD2-7A0E7073907F}" type="presParOf" srcId="{22B5111B-463D-47D1-954F-127C30012F9F}" destId="{B1818D8B-462E-4655-A961-8925EDB9AB02}" srcOrd="7" destOrd="0" presId="urn:microsoft.com/office/officeart/2008/layout/LinedList"/>
    <dgm:cxn modelId="{A2DCA08E-7C26-48D2-B9BD-095D4F470717}" type="presParOf" srcId="{B1818D8B-462E-4655-A961-8925EDB9AB02}" destId="{5604BFFE-7813-4E3F-B6CC-49BF74F666E1}" srcOrd="0" destOrd="0" presId="urn:microsoft.com/office/officeart/2008/layout/LinedList"/>
    <dgm:cxn modelId="{00CF0301-8082-4D21-BB25-743B95508571}" type="presParOf" srcId="{B1818D8B-462E-4655-A961-8925EDB9AB02}" destId="{8DA6DC40-507F-41DE-BBAB-DDE25426F9A5}" srcOrd="1" destOrd="0" presId="urn:microsoft.com/office/officeart/2008/layout/LinedList"/>
    <dgm:cxn modelId="{7583F24C-BE86-4018-BED2-B0BC858A184E}" type="presParOf" srcId="{22B5111B-463D-47D1-954F-127C30012F9F}" destId="{1BB9E676-AEF7-4420-9F9C-67F56EE653F7}" srcOrd="8" destOrd="0" presId="urn:microsoft.com/office/officeart/2008/layout/LinedList"/>
    <dgm:cxn modelId="{754B7622-89DA-4777-A2A6-F76584C3AB5B}" type="presParOf" srcId="{22B5111B-463D-47D1-954F-127C30012F9F}" destId="{B25ED3FB-F48C-4C05-A5F2-2383F3524D69}" srcOrd="9" destOrd="0" presId="urn:microsoft.com/office/officeart/2008/layout/LinedList"/>
    <dgm:cxn modelId="{94208E3E-692D-4B14-ABDA-E45656E860E6}" type="presParOf" srcId="{B25ED3FB-F48C-4C05-A5F2-2383F3524D69}" destId="{15596437-41EC-4B4C-8228-361DC6F7260F}" srcOrd="0" destOrd="0" presId="urn:microsoft.com/office/officeart/2008/layout/LinedList"/>
    <dgm:cxn modelId="{1BFA727E-6588-40B1-A4CF-80F225284522}" type="presParOf" srcId="{B25ED3FB-F48C-4C05-A5F2-2383F3524D69}" destId="{1AB9CFB6-C6EB-4E75-95D7-140B5B14F7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62349-4863-4DB4-831D-34F13E241C9C}">
      <dsp:nvSpPr>
        <dsp:cNvPr id="0" name=""/>
        <dsp:cNvSpPr/>
      </dsp:nvSpPr>
      <dsp:spPr>
        <a:xfrm>
          <a:off x="0" y="503"/>
          <a:ext cx="6380612"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FBDB97A-223A-4F3C-A4CA-899B15BF6858}">
      <dsp:nvSpPr>
        <dsp:cNvPr id="0" name=""/>
        <dsp:cNvSpPr/>
      </dsp:nvSpPr>
      <dsp:spPr>
        <a:xfrm>
          <a:off x="0" y="503"/>
          <a:ext cx="6380612" cy="8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IN" sz="3900" kern="1200" dirty="0" smtClean="0"/>
            <a:t>Azure Virtual Machine</a:t>
          </a:r>
          <a:endParaRPr lang="en-IN" sz="3900" kern="1200" dirty="0"/>
        </a:p>
      </dsp:txBody>
      <dsp:txXfrm>
        <a:off x="0" y="503"/>
        <a:ext cx="6380612" cy="824484"/>
      </dsp:txXfrm>
    </dsp:sp>
    <dsp:sp modelId="{FB33BF67-00C9-4D2A-9691-7B32C36056C5}">
      <dsp:nvSpPr>
        <dsp:cNvPr id="0" name=""/>
        <dsp:cNvSpPr/>
      </dsp:nvSpPr>
      <dsp:spPr>
        <a:xfrm>
          <a:off x="0" y="824987"/>
          <a:ext cx="6380612"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117B00A-593D-4E16-9874-BB75410C5ACF}">
      <dsp:nvSpPr>
        <dsp:cNvPr id="0" name=""/>
        <dsp:cNvSpPr/>
      </dsp:nvSpPr>
      <dsp:spPr>
        <a:xfrm>
          <a:off x="0" y="824987"/>
          <a:ext cx="6380612" cy="8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IN" sz="3900" kern="1200" smtClean="0"/>
            <a:t>Azure </a:t>
          </a:r>
          <a:r>
            <a:rPr lang="en-IN" sz="3900" kern="1200" dirty="0" smtClean="0"/>
            <a:t>App Services</a:t>
          </a:r>
          <a:endParaRPr lang="en-IN" sz="3900" kern="1200" dirty="0"/>
        </a:p>
      </dsp:txBody>
      <dsp:txXfrm>
        <a:off x="0" y="824987"/>
        <a:ext cx="6380612" cy="824484"/>
      </dsp:txXfrm>
    </dsp:sp>
    <dsp:sp modelId="{2E2F1DD3-9BB0-4F87-9ADC-D15B4AB7928C}">
      <dsp:nvSpPr>
        <dsp:cNvPr id="0" name=""/>
        <dsp:cNvSpPr/>
      </dsp:nvSpPr>
      <dsp:spPr>
        <a:xfrm>
          <a:off x="0" y="1649471"/>
          <a:ext cx="6380612"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77A449D-D4C3-49B2-8ADF-AF98B9512A2B}">
      <dsp:nvSpPr>
        <dsp:cNvPr id="0" name=""/>
        <dsp:cNvSpPr/>
      </dsp:nvSpPr>
      <dsp:spPr>
        <a:xfrm>
          <a:off x="0" y="1649471"/>
          <a:ext cx="6380612" cy="8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IN" sz="3900" kern="1200" dirty="0" smtClean="0"/>
            <a:t>Azure</a:t>
          </a:r>
          <a:r>
            <a:rPr lang="en-IN" sz="3900" kern="1200" baseline="0" dirty="0" smtClean="0"/>
            <a:t> Container Instances</a:t>
          </a:r>
          <a:endParaRPr lang="en-IN" sz="3900" kern="1200" dirty="0"/>
        </a:p>
      </dsp:txBody>
      <dsp:txXfrm>
        <a:off x="0" y="1649471"/>
        <a:ext cx="6380612" cy="824484"/>
      </dsp:txXfrm>
    </dsp:sp>
    <dsp:sp modelId="{D91406C2-0657-478C-B3F3-DF6AE4E9C6F7}">
      <dsp:nvSpPr>
        <dsp:cNvPr id="0" name=""/>
        <dsp:cNvSpPr/>
      </dsp:nvSpPr>
      <dsp:spPr>
        <a:xfrm>
          <a:off x="0" y="2473955"/>
          <a:ext cx="6380612"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604BFFE-7813-4E3F-B6CC-49BF74F666E1}">
      <dsp:nvSpPr>
        <dsp:cNvPr id="0" name=""/>
        <dsp:cNvSpPr/>
      </dsp:nvSpPr>
      <dsp:spPr>
        <a:xfrm>
          <a:off x="0" y="2473955"/>
          <a:ext cx="6380612" cy="8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IN" sz="3900" kern="1200" dirty="0" smtClean="0"/>
            <a:t>Azure </a:t>
          </a:r>
          <a:r>
            <a:rPr lang="en-IN" sz="3900" kern="1200" smtClean="0"/>
            <a:t>Kubernets</a:t>
          </a:r>
          <a:r>
            <a:rPr lang="en-IN" sz="3900" kern="1200" dirty="0" smtClean="0"/>
            <a:t> </a:t>
          </a:r>
          <a:r>
            <a:rPr lang="en-IN" sz="3900" kern="1200" dirty="0" smtClean="0"/>
            <a:t>Services</a:t>
          </a:r>
          <a:endParaRPr lang="en-IN" sz="3900" kern="1200" dirty="0"/>
        </a:p>
      </dsp:txBody>
      <dsp:txXfrm>
        <a:off x="0" y="2473955"/>
        <a:ext cx="6380612" cy="824484"/>
      </dsp:txXfrm>
    </dsp:sp>
    <dsp:sp modelId="{1BB9E676-AEF7-4420-9F9C-67F56EE653F7}">
      <dsp:nvSpPr>
        <dsp:cNvPr id="0" name=""/>
        <dsp:cNvSpPr/>
      </dsp:nvSpPr>
      <dsp:spPr>
        <a:xfrm>
          <a:off x="0" y="3298439"/>
          <a:ext cx="6380612"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5596437-41EC-4B4C-8228-361DC6F7260F}">
      <dsp:nvSpPr>
        <dsp:cNvPr id="0" name=""/>
        <dsp:cNvSpPr/>
      </dsp:nvSpPr>
      <dsp:spPr>
        <a:xfrm>
          <a:off x="0" y="3298439"/>
          <a:ext cx="6380612" cy="8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IN" sz="3900" kern="1200" dirty="0" smtClean="0"/>
            <a:t>Windows Virtual Desktop</a:t>
          </a:r>
          <a:endParaRPr lang="en-IN" sz="3900" kern="1200" dirty="0"/>
        </a:p>
      </dsp:txBody>
      <dsp:txXfrm>
        <a:off x="0" y="3298439"/>
        <a:ext cx="6380612" cy="8244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7/15/2022</a:t>
            </a:fld>
            <a:endParaRPr lang="en-US" dirty="0"/>
          </a:p>
        </p:txBody>
      </p:sp>
      <p:sp>
        <p:nvSpPr>
          <p:cNvPr id="4" name="Footer Placeholder 3">
            <a:extLst>
              <a:ext uri="{FF2B5EF4-FFF2-40B4-BE49-F238E27FC236}">
                <a16:creationId xmlns=""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7/15/2022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7/15/2022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7/15/2022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7/15/2022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7/15/2022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7/15/2022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7/15/2022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7/15/2022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www.pwc.com/gx/en/actuarial-insurance-services/assets/agile-project-delivery-confidence.pdf" TargetMode="External"/><Relationship Id="rId2" Type="http://schemas.openxmlformats.org/officeDocument/2006/relationships/hyperlink" Target="https://coralogix.com/log-analytics-blog/this-is-what-your-developers-are-doing-75-of-the-time-and-this-is-the-cost-you-pa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05.ibm.com/services/europe/digital-whitepaper/security/growing_threat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IN" sz="7200" dirty="0"/>
              <a:t>Microsoft Azure Fundamentals: </a:t>
            </a:r>
            <a:r>
              <a:rPr lang="en-IN" sz="7200" dirty="0" smtClean="0"/>
              <a:t/>
            </a:r>
            <a:br>
              <a:rPr lang="en-IN" sz="7200" dirty="0" smtClean="0"/>
            </a:br>
            <a:r>
              <a:rPr lang="en-IN" sz="7200" dirty="0" smtClean="0"/>
              <a:t>AZ-900</a:t>
            </a:r>
            <a:endParaRPr lang="en-US" sz="7200" dirty="0">
              <a:latin typeface="Bodoni MT" panose="02070603080606020203" pitchFamily="18" charset="0"/>
            </a:endParaRPr>
          </a:p>
        </p:txBody>
      </p:sp>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949753" y="207033"/>
            <a:ext cx="10324971" cy="6584384"/>
          </a:xfrm>
        </p:spPr>
        <p:txBody>
          <a:bodyPr>
            <a:noAutofit/>
          </a:bodyPr>
          <a:lstStyle/>
          <a:p>
            <a:r>
              <a:rPr lang="en-US" sz="2400" dirty="0"/>
              <a:t>There are two types of hosting environments within App Service. App Service plan and App Service environment. App Service Environment is a more sophisticated version of the App Service plan and comes with a lot more features when compared to the App Service plan. Within these, we can host several Apps like - web applications, web jobs, batches, APIs, and mobile backend services that can be consumed from our mobile Front-End.</a:t>
            </a:r>
          </a:p>
          <a:p>
            <a:r>
              <a:rPr lang="en-US" sz="2400" dirty="0"/>
              <a:t>Other related services are closely related to these apps within the App service plan. Those related services are a notification hub that we can use to push notifications into mobile devices. We can use Mobile engagement to carry out Mobile analytics.</a:t>
            </a:r>
          </a:p>
          <a:p>
            <a:r>
              <a:rPr lang="en-US" sz="2400" dirty="0"/>
              <a:t>Apart from these related services, there is one more service, which is very important when it comes to APIs, which is API management. API management can act as a wrapper around our API apps when we're exposing those APIs to the outside world. It comes with a lot of features such as throttling, security, and it will be beneficial if we want to commoditize our APIs and sell it to the outside world.</a:t>
            </a:r>
          </a:p>
        </p:txBody>
      </p:sp>
    </p:spTree>
    <p:extLst>
      <p:ext uri="{BB962C8B-B14F-4D97-AF65-F5344CB8AC3E}">
        <p14:creationId xmlns:p14="http://schemas.microsoft.com/office/powerpoint/2010/main" val="771077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914326" y="89422"/>
            <a:ext cx="10178322" cy="704543"/>
          </a:xfrm>
        </p:spPr>
        <p:txBody>
          <a:bodyPr>
            <a:normAutofit/>
          </a:bodyPr>
          <a:lstStyle/>
          <a:p>
            <a:r>
              <a:rPr lang="en-IN" sz="3200" b="1" dirty="0">
                <a:latin typeface="+mn-lt"/>
              </a:rPr>
              <a:t>App Service plan</a:t>
            </a: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994299" y="630315"/>
            <a:ext cx="10435701" cy="6227685"/>
          </a:xfrm>
        </p:spPr>
        <p:txBody>
          <a:bodyPr>
            <a:noAutofit/>
          </a:bodyPr>
          <a:lstStyle/>
          <a:p>
            <a:r>
              <a:rPr lang="en-US" sz="2400" dirty="0"/>
              <a:t>An app service plan denotes a set of features and capacity that we can share across multiple apps in the same subscription and geographical region. A single or dual app can be configured to run on the same computing resources.</a:t>
            </a:r>
          </a:p>
          <a:p>
            <a:r>
              <a:rPr lang="en-US" b="1" dirty="0"/>
              <a:t>Each App Service plan defines:</a:t>
            </a:r>
            <a:endParaRPr lang="en-US" dirty="0"/>
          </a:p>
          <a:p>
            <a:r>
              <a:rPr lang="en-US" dirty="0"/>
              <a:t>Region (West US, East US, etc.)</a:t>
            </a:r>
          </a:p>
          <a:p>
            <a:r>
              <a:rPr lang="en-US" dirty="0"/>
              <a:t>Number of VM instances</a:t>
            </a:r>
          </a:p>
          <a:p>
            <a:r>
              <a:rPr lang="en-US" dirty="0"/>
              <a:t>Size of VM instances (Small, Medium, Large)</a:t>
            </a:r>
          </a:p>
          <a:p>
            <a:r>
              <a:rPr lang="en-US" dirty="0"/>
              <a:t>Pricing tier</a:t>
            </a:r>
          </a:p>
          <a:p>
            <a:pPr lvl="1"/>
            <a:r>
              <a:rPr lang="en-US" i="1" dirty="0"/>
              <a:t>Shared compute:</a:t>
            </a:r>
            <a:r>
              <a:rPr lang="en-US" dirty="0"/>
              <a:t> Free and shared, the two basic tiers, runs an app over the same Azure VM as other App Service app runs, including apps of different customers.</a:t>
            </a:r>
          </a:p>
          <a:p>
            <a:pPr lvl="1"/>
            <a:r>
              <a:rPr lang="en-US" i="1" dirty="0"/>
              <a:t>Dedicated compute:</a:t>
            </a:r>
            <a:r>
              <a:rPr lang="en-US" dirty="0"/>
              <a:t> Basic, Standard, Premium, and PremiumV2 tiers run apps on a fixed Azure VM.</a:t>
            </a:r>
          </a:p>
          <a:p>
            <a:pPr lvl="1"/>
            <a:r>
              <a:rPr lang="en-US" i="1" dirty="0"/>
              <a:t>Isolated:</a:t>
            </a:r>
            <a:r>
              <a:rPr lang="en-US" dirty="0"/>
              <a:t> This tier runs dedicated Azure VMs on dedicated Azure Virtual Networks, which provides network isolation on top of computing isolation to your apps.</a:t>
            </a:r>
          </a:p>
          <a:p>
            <a:pPr lvl="1"/>
            <a:r>
              <a:rPr lang="en-US" i="1" dirty="0"/>
              <a:t>Consumption:</a:t>
            </a:r>
            <a:r>
              <a:rPr lang="en-US" dirty="0"/>
              <a:t> It is only available to function apps. It scales the functions dynamically, depending on the workload.</a:t>
            </a:r>
          </a:p>
          <a:p>
            <a:pPr marL="0" indent="0">
              <a:buNone/>
            </a:pPr>
            <a:r>
              <a:rPr lang="en-US" sz="2400" dirty="0"/>
              <a:t/>
            </a:r>
            <a:br>
              <a:rPr lang="en-US" sz="2400" dirty="0"/>
            </a:br>
            <a:endParaRPr lang="en-US" sz="2400" dirty="0"/>
          </a:p>
        </p:txBody>
      </p:sp>
    </p:spTree>
    <p:extLst>
      <p:ext uri="{BB962C8B-B14F-4D97-AF65-F5344CB8AC3E}">
        <p14:creationId xmlns:p14="http://schemas.microsoft.com/office/powerpoint/2010/main" val="2758721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105029" y="1086928"/>
            <a:ext cx="10324971" cy="3653748"/>
          </a:xfrm>
        </p:spPr>
        <p:txBody>
          <a:bodyPr>
            <a:noAutofit/>
          </a:bodyPr>
          <a:lstStyle/>
          <a:p>
            <a:r>
              <a:rPr lang="en-US" sz="2400" dirty="0"/>
              <a:t>Azure App Service Web Apps is a service for hosting web applications. The key feature of App Service Web Apps.</a:t>
            </a:r>
          </a:p>
          <a:p>
            <a:pPr marL="457200" indent="-457200">
              <a:buFont typeface="+mj-lt"/>
              <a:buAutoNum type="arabicPeriod"/>
            </a:pPr>
            <a:r>
              <a:rPr lang="en-US" sz="2400" dirty="0"/>
              <a:t>Multiple language and frameworks</a:t>
            </a:r>
          </a:p>
          <a:p>
            <a:pPr marL="457200" indent="-457200">
              <a:buFont typeface="+mj-lt"/>
              <a:buAutoNum type="arabicPeriod"/>
            </a:pPr>
            <a:r>
              <a:rPr lang="en-US" sz="2400" dirty="0"/>
              <a:t>DevOps optimizations</a:t>
            </a:r>
          </a:p>
          <a:p>
            <a:pPr marL="457200" indent="-457200">
              <a:buFont typeface="+mj-lt"/>
              <a:buAutoNum type="arabicPeriod"/>
            </a:pPr>
            <a:r>
              <a:rPr lang="en-US" sz="2400" dirty="0"/>
              <a:t>Security &amp; Compliance</a:t>
            </a:r>
          </a:p>
          <a:p>
            <a:pPr marL="457200" indent="-457200">
              <a:buFont typeface="+mj-lt"/>
              <a:buAutoNum type="arabicPeriod"/>
            </a:pPr>
            <a:r>
              <a:rPr lang="en-US" sz="2400" dirty="0"/>
              <a:t>Application template</a:t>
            </a:r>
          </a:p>
          <a:p>
            <a:pPr marL="457200" indent="-457200">
              <a:buFont typeface="+mj-lt"/>
              <a:buAutoNum type="arabicPeriod"/>
            </a:pPr>
            <a:r>
              <a:rPr lang="en-US" sz="2400" dirty="0"/>
              <a:t>Visual Studio integration</a:t>
            </a:r>
          </a:p>
        </p:txBody>
      </p:sp>
    </p:spTree>
    <p:extLst>
      <p:ext uri="{BB962C8B-B14F-4D97-AF65-F5344CB8AC3E}">
        <p14:creationId xmlns:p14="http://schemas.microsoft.com/office/powerpoint/2010/main" val="399118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US" sz="3200" b="1" dirty="0">
                <a:latin typeface="+mn-lt"/>
              </a:rPr>
              <a:t>Azure API Apps and API Management</a:t>
            </a: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105029" y="1086928"/>
            <a:ext cx="9175313" cy="5495027"/>
          </a:xfrm>
        </p:spPr>
        <p:txBody>
          <a:bodyPr>
            <a:noAutofit/>
          </a:bodyPr>
          <a:lstStyle/>
          <a:p>
            <a:r>
              <a:rPr lang="en-US" sz="2400" dirty="0"/>
              <a:t>The API apps features make it easy to develop, host, and consume APIs in the cloud and on-premises. The advantage of hosting APIs in Azure API apps is that we will get enterprise-grade security and simple access control, automatic SDK generation, and seamless integration with Logic Apps. Logic Apps are system workflows that you can build within Azure. And as a part of the workflow, each activity needs to interact with the functionality exposed by a different system. By having those interfaces hosted in Azure, it makes it easy to integrate with the logic apps also.</a:t>
            </a:r>
          </a:p>
        </p:txBody>
      </p:sp>
    </p:spTree>
    <p:extLst>
      <p:ext uri="{BB962C8B-B14F-4D97-AF65-F5344CB8AC3E}">
        <p14:creationId xmlns:p14="http://schemas.microsoft.com/office/powerpoint/2010/main" val="1994148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860474" y="112059"/>
            <a:ext cx="10480247" cy="5658426"/>
          </a:xfrm>
        </p:spPr>
        <p:txBody>
          <a:bodyPr>
            <a:noAutofit/>
          </a:bodyPr>
          <a:lstStyle/>
          <a:p>
            <a:r>
              <a:rPr lang="en-US" sz="3200" b="1" dirty="0"/>
              <a:t>Features of API apps</a:t>
            </a:r>
          </a:p>
          <a:p>
            <a:r>
              <a:rPr lang="en-US" sz="2400" b="1" dirty="0"/>
              <a:t>Bring our own existing API as-is:</a:t>
            </a:r>
            <a:r>
              <a:rPr lang="en-US" sz="2400" dirty="0"/>
              <a:t> API can be developed in any language framework supported by App Service such as C#, Java, PHP, Node.js, etc.</a:t>
            </a:r>
          </a:p>
          <a:p>
            <a:r>
              <a:rPr lang="en-US" sz="2400" b="1" dirty="0"/>
              <a:t>Easy Consumption:</a:t>
            </a:r>
            <a:r>
              <a:rPr lang="en-US" sz="2400" dirty="0"/>
              <a:t> There is integrated support for Swagger API. By enabling swagger, we are making it easy for others to consume our APIs, and also we will provide excellent visibility of APIs to developers.</a:t>
            </a:r>
          </a:p>
          <a:p>
            <a:r>
              <a:rPr lang="en-US" sz="2400" b="1" dirty="0"/>
              <a:t>Simple access control:</a:t>
            </a:r>
            <a:r>
              <a:rPr lang="en-US" sz="2400" dirty="0"/>
              <a:t> Protect an API app from unauthenticated access with no changes to your code.</a:t>
            </a:r>
          </a:p>
          <a:p>
            <a:r>
              <a:rPr lang="en-US" sz="2400" b="1" dirty="0"/>
              <a:t>Visual Studio Integration</a:t>
            </a:r>
            <a:endParaRPr lang="en-US" sz="2400" dirty="0"/>
          </a:p>
          <a:p>
            <a:r>
              <a:rPr lang="en-US" sz="2400" b="1" dirty="0"/>
              <a:t>Integration with Logic apps</a:t>
            </a:r>
            <a:endParaRPr lang="en-US" sz="2400" dirty="0"/>
          </a:p>
        </p:txBody>
      </p:sp>
    </p:spTree>
    <p:extLst>
      <p:ext uri="{BB962C8B-B14F-4D97-AF65-F5344CB8AC3E}">
        <p14:creationId xmlns:p14="http://schemas.microsoft.com/office/powerpoint/2010/main" val="522802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897995" y="0"/>
            <a:ext cx="10178322" cy="704543"/>
          </a:xfrm>
        </p:spPr>
        <p:txBody>
          <a:bodyPr>
            <a:normAutofit/>
          </a:bodyPr>
          <a:lstStyle/>
          <a:p>
            <a:r>
              <a:rPr lang="en-IN" sz="3200" b="1" dirty="0">
                <a:latin typeface="+mn-lt"/>
              </a:rPr>
              <a:t>Azure App Service Security</a:t>
            </a: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897995" y="586596"/>
            <a:ext cx="10868435" cy="5684807"/>
          </a:xfrm>
        </p:spPr>
        <p:txBody>
          <a:bodyPr>
            <a:normAutofit fontScale="77500" lnSpcReduction="20000"/>
          </a:bodyPr>
          <a:lstStyle/>
          <a:p>
            <a:r>
              <a:rPr lang="en-US" sz="2800" b="1" dirty="0"/>
              <a:t>Authentication and Authorization:</a:t>
            </a:r>
            <a:r>
              <a:rPr lang="en-US" sz="2800" dirty="0"/>
              <a:t> Every App service comes with an Authentication and Authorization module that handles several things for our app.</a:t>
            </a:r>
          </a:p>
          <a:p>
            <a:pPr marL="514350" indent="-514350">
              <a:buFont typeface="+mj-lt"/>
              <a:buAutoNum type="arabicPeriod"/>
            </a:pPr>
            <a:r>
              <a:rPr lang="en-US" sz="2800" dirty="0"/>
              <a:t>It will authenticate the user with a specified provider such as Facebook, Google, Twitter, Azure Active Directory, etc.</a:t>
            </a:r>
          </a:p>
          <a:p>
            <a:pPr marL="514350" indent="-514350">
              <a:buFont typeface="+mj-lt"/>
              <a:buAutoNum type="arabicPeriod"/>
            </a:pPr>
            <a:r>
              <a:rPr lang="en-US" sz="2800" dirty="0"/>
              <a:t>It will store, validate, and refreshes tokens.</a:t>
            </a:r>
          </a:p>
          <a:p>
            <a:pPr marL="514350" indent="-514350">
              <a:buFont typeface="+mj-lt"/>
              <a:buAutoNum type="arabicPeriod"/>
            </a:pPr>
            <a:r>
              <a:rPr lang="en-US" sz="2800" dirty="0"/>
              <a:t>It also manages the authenticated session.</a:t>
            </a:r>
          </a:p>
          <a:p>
            <a:pPr marL="514350" indent="-514350">
              <a:buFont typeface="+mj-lt"/>
              <a:buAutoNum type="arabicPeriod"/>
            </a:pPr>
            <a:r>
              <a:rPr lang="en-US" sz="2800" dirty="0"/>
              <a:t>It </a:t>
            </a:r>
            <a:r>
              <a:rPr lang="en-US" sz="2800" dirty="0" smtClean="0"/>
              <a:t>injects </a:t>
            </a:r>
            <a:r>
              <a:rPr lang="en-US" sz="2800" dirty="0"/>
              <a:t>identity formation into request headers</a:t>
            </a:r>
            <a:r>
              <a:rPr lang="en-US" sz="2800" dirty="0" smtClean="0"/>
              <a:t>.</a:t>
            </a:r>
          </a:p>
          <a:p>
            <a:r>
              <a:rPr lang="en-IN" sz="3100" b="1" dirty="0"/>
              <a:t>App Service Environments security</a:t>
            </a:r>
          </a:p>
          <a:p>
            <a:r>
              <a:rPr lang="en-US" sz="2800" dirty="0"/>
              <a:t>If we are using App service environments, then we will get additional benefits in terms of security.</a:t>
            </a:r>
          </a:p>
          <a:p>
            <a:r>
              <a:rPr lang="en-US" sz="2800" b="1" dirty="0"/>
              <a:t>Network security groups:</a:t>
            </a:r>
            <a:r>
              <a:rPr lang="en-US" sz="2800" dirty="0"/>
              <a:t> We can associate with network security groups and control the traffic coming into our App service using network security groups.</a:t>
            </a:r>
          </a:p>
          <a:p>
            <a:r>
              <a:rPr lang="en-US" sz="2800" b="1" dirty="0"/>
              <a:t>Web Application Firewall:</a:t>
            </a:r>
            <a:r>
              <a:rPr lang="en-US" sz="2800" dirty="0"/>
              <a:t> It is a feature of application Gateway that provides centralized protection of your web applications from common exploits and vulnerabilities. The web application firewall is based on rules from the OWASP core rule sets 3.0 or 2.2.9</a:t>
            </a:r>
          </a:p>
          <a:p>
            <a:endParaRPr lang="en-US" sz="2800" dirty="0"/>
          </a:p>
        </p:txBody>
      </p:sp>
    </p:spTree>
    <p:extLst>
      <p:ext uri="{BB962C8B-B14F-4D97-AF65-F5344CB8AC3E}">
        <p14:creationId xmlns:p14="http://schemas.microsoft.com/office/powerpoint/2010/main" val="1567078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897995" y="0"/>
            <a:ext cx="10178322" cy="704543"/>
          </a:xfrm>
        </p:spPr>
        <p:txBody>
          <a:bodyPr>
            <a:normAutofit/>
          </a:bodyPr>
          <a:lstStyle/>
          <a:p>
            <a:r>
              <a:rPr lang="en-IN" sz="3200" b="1" dirty="0">
                <a:latin typeface="+mn-lt"/>
              </a:rPr>
              <a:t>Azure Content Delivery Network</a:t>
            </a:r>
          </a:p>
        </p:txBody>
      </p:sp>
      <p:pic>
        <p:nvPicPr>
          <p:cNvPr id="3074" name="Picture 2" descr="Azure Content Delivery Networ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4510" y="2165689"/>
            <a:ext cx="8093894" cy="4181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57055" y="797602"/>
            <a:ext cx="10287589" cy="1200329"/>
          </a:xfrm>
          <a:prstGeom prst="rect">
            <a:avLst/>
          </a:prstGeom>
        </p:spPr>
        <p:txBody>
          <a:bodyPr wrap="square">
            <a:spAutoFit/>
          </a:bodyPr>
          <a:lstStyle/>
          <a:p>
            <a:r>
              <a:rPr lang="en-US" dirty="0">
                <a:solidFill>
                  <a:srgbClr val="333333"/>
                </a:solidFill>
                <a:latin typeface="inter-regular"/>
              </a:rPr>
              <a:t>W</a:t>
            </a:r>
            <a:r>
              <a:rPr lang="en-US" dirty="0" smtClean="0">
                <a:solidFill>
                  <a:srgbClr val="333333"/>
                </a:solidFill>
                <a:latin typeface="inter-regular"/>
              </a:rPr>
              <a:t>e </a:t>
            </a:r>
            <a:r>
              <a:rPr lang="en-US" dirty="0">
                <a:solidFill>
                  <a:srgbClr val="333333"/>
                </a:solidFill>
                <a:latin typeface="inter-regular"/>
              </a:rPr>
              <a:t>have a vast amount of video content located in Australia, but the primary users of that content are located in the US, and if any of the users from India will try to access the content from Australia. Then they will experience some latency because of the distance between Australia and India. In that scenario, we can use a content delivery network to reduce that latency.</a:t>
            </a:r>
            <a:endParaRPr lang="en-IN" dirty="0"/>
          </a:p>
        </p:txBody>
      </p:sp>
    </p:spTree>
    <p:extLst>
      <p:ext uri="{BB962C8B-B14F-4D97-AF65-F5344CB8AC3E}">
        <p14:creationId xmlns:p14="http://schemas.microsoft.com/office/powerpoint/2010/main" val="312887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897995" y="0"/>
            <a:ext cx="10178322" cy="704543"/>
          </a:xfrm>
        </p:spPr>
        <p:txBody>
          <a:bodyPr>
            <a:normAutofit/>
          </a:bodyPr>
          <a:lstStyle/>
          <a:p>
            <a:r>
              <a:rPr lang="en-IN" sz="3200" b="1" dirty="0">
                <a:latin typeface="+mn-lt"/>
              </a:rPr>
              <a:t>CDN products</a:t>
            </a: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897995" y="586596"/>
            <a:ext cx="10868435" cy="5684807"/>
          </a:xfrm>
        </p:spPr>
        <p:txBody>
          <a:bodyPr>
            <a:normAutofit/>
          </a:bodyPr>
          <a:lstStyle/>
          <a:p>
            <a:r>
              <a:rPr lang="en-US" sz="1800" dirty="0"/>
              <a:t>There are several types of products that are available by Azure, and there are two other third party providers that provide CDN products in partnership with Microsoft.</a:t>
            </a:r>
          </a:p>
          <a:p>
            <a:pPr marL="342900" indent="-342900">
              <a:buFont typeface="+mj-lt"/>
              <a:buAutoNum type="arabicPeriod"/>
            </a:pPr>
            <a:r>
              <a:rPr lang="en-US" sz="1800" dirty="0"/>
              <a:t>Azure CDN Standard from Microsoft (Preview)</a:t>
            </a:r>
          </a:p>
          <a:p>
            <a:pPr marL="342900" indent="-342900">
              <a:buFont typeface="+mj-lt"/>
              <a:buAutoNum type="arabicPeriod"/>
            </a:pPr>
            <a:r>
              <a:rPr lang="en-US" sz="1800" dirty="0"/>
              <a:t>Azure CDN Standard from Akamai</a:t>
            </a:r>
          </a:p>
          <a:p>
            <a:pPr marL="342900" indent="-342900">
              <a:buFont typeface="+mj-lt"/>
              <a:buAutoNum type="arabicPeriod"/>
            </a:pPr>
            <a:r>
              <a:rPr lang="en-US" sz="1800" dirty="0"/>
              <a:t>Azure CDN Standard from Verizon</a:t>
            </a:r>
          </a:p>
          <a:p>
            <a:pPr marL="342900" indent="-342900">
              <a:buFont typeface="+mj-lt"/>
              <a:buAutoNum type="arabicPeriod"/>
            </a:pPr>
            <a:r>
              <a:rPr lang="en-US" sz="1800" dirty="0"/>
              <a:t>Azure CDN Premium from </a:t>
            </a:r>
            <a:r>
              <a:rPr lang="en-US" sz="1800" dirty="0" smtClean="0"/>
              <a:t>Verizon</a:t>
            </a:r>
          </a:p>
          <a:p>
            <a:r>
              <a:rPr lang="en-US" sz="1800" dirty="0"/>
              <a:t>Features of Content Delivery Network (CDN</a:t>
            </a:r>
            <a:r>
              <a:rPr lang="en-US" sz="1800" dirty="0" smtClean="0"/>
              <a:t>)</a:t>
            </a:r>
          </a:p>
          <a:p>
            <a:pPr marL="342900" indent="-342900">
              <a:buFont typeface="+mj-lt"/>
              <a:buAutoNum type="arabicPeriod"/>
            </a:pPr>
            <a:r>
              <a:rPr lang="en-US" sz="1800" dirty="0"/>
              <a:t>Dynamic site acceleration: It is the capability to deliver dynamic web content with minimum latency. It is achieved by using different techniques such as route optimization to avoid congestion points, TCP optimization, etc.</a:t>
            </a:r>
          </a:p>
          <a:p>
            <a:pPr marL="342900" indent="-342900">
              <a:buFont typeface="+mj-lt"/>
              <a:buAutoNum type="arabicPeriod"/>
            </a:pPr>
            <a:r>
              <a:rPr lang="en-US" sz="1800" dirty="0"/>
              <a:t>HTTPS support: It provides us the HTTPS support of secure web content.</a:t>
            </a:r>
          </a:p>
          <a:p>
            <a:pPr marL="342900" indent="-342900">
              <a:buFont typeface="+mj-lt"/>
              <a:buAutoNum type="arabicPeriod"/>
            </a:pPr>
            <a:r>
              <a:rPr lang="en-US" sz="1800" dirty="0"/>
              <a:t>Query string caching: Based on query string caching, we can cache the content also within CDN location.</a:t>
            </a:r>
          </a:p>
          <a:p>
            <a:pPr marL="342900" indent="-342900">
              <a:buFont typeface="+mj-lt"/>
              <a:buAutoNum type="arabicPeriod"/>
            </a:pPr>
            <a:r>
              <a:rPr lang="en-US" sz="1800" dirty="0"/>
              <a:t>Geo-Filtering: We can apply some geo-filtering if we want certain content filtered for a particular geographical region.</a:t>
            </a:r>
          </a:p>
          <a:p>
            <a:pPr marL="342900" indent="-342900">
              <a:buFont typeface="+mj-lt"/>
              <a:buAutoNum type="arabicPeriod"/>
            </a:pPr>
            <a:r>
              <a:rPr lang="en-US" sz="1800" dirty="0"/>
              <a:t>Azure diagnostics logs: It provides the facility of records of </a:t>
            </a:r>
            <a:r>
              <a:rPr lang="en-US" sz="1800"/>
              <a:t>diagnosis</a:t>
            </a:r>
            <a:r>
              <a:rPr lang="en-US" sz="1800" smtClean="0"/>
              <a:t>.</a:t>
            </a:r>
            <a:endParaRPr lang="en-US" sz="1800" dirty="0"/>
          </a:p>
          <a:p>
            <a:pPr marL="342900" indent="-342900">
              <a:buFont typeface="+mj-lt"/>
              <a:buAutoNum type="arabicPeriod"/>
            </a:pPr>
            <a:endParaRPr lang="en-US" sz="1800" dirty="0"/>
          </a:p>
        </p:txBody>
      </p:sp>
    </p:spTree>
    <p:extLst>
      <p:ext uri="{BB962C8B-B14F-4D97-AF65-F5344CB8AC3E}">
        <p14:creationId xmlns:p14="http://schemas.microsoft.com/office/powerpoint/2010/main" val="2404551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897995" y="0"/>
            <a:ext cx="10178322" cy="580256"/>
          </a:xfrm>
        </p:spPr>
        <p:txBody>
          <a:bodyPr>
            <a:normAutofit/>
          </a:bodyPr>
          <a:lstStyle/>
          <a:p>
            <a:r>
              <a:rPr lang="en-IN" sz="3200" b="1" dirty="0">
                <a:latin typeface="+mn-lt"/>
              </a:rPr>
              <a:t>Azure Container Instances (ACI</a:t>
            </a:r>
            <a:r>
              <a:rPr lang="en-IN" sz="3200" b="1" dirty="0" smtClean="0">
                <a:latin typeface="+mn-lt"/>
              </a:rPr>
              <a:t>)</a:t>
            </a:r>
            <a:endParaRPr lang="en-IN" sz="3200" b="1" dirty="0">
              <a:latin typeface="+mn-lt"/>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897995" y="586596"/>
            <a:ext cx="10868435" cy="5684807"/>
          </a:xfrm>
        </p:spPr>
        <p:txBody>
          <a:bodyPr>
            <a:normAutofit/>
          </a:bodyPr>
          <a:lstStyle/>
          <a:p>
            <a:r>
              <a:rPr lang="en-US" sz="1800" dirty="0"/>
              <a:t>Develop apps fast without managing virtual machines or having to learn new tools—it's just your application, in a container, running in the cloud</a:t>
            </a:r>
            <a:r>
              <a:rPr lang="en-US" sz="1800" dirty="0" smtClean="0"/>
              <a:t>.</a:t>
            </a:r>
          </a:p>
          <a:p>
            <a:r>
              <a:rPr lang="en-US" sz="2400" b="1" dirty="0" smtClean="0"/>
              <a:t>Features:</a:t>
            </a:r>
          </a:p>
          <a:p>
            <a:r>
              <a:rPr lang="en-US" sz="1800" b="1" dirty="0"/>
              <a:t>Run containers without managing servers</a:t>
            </a:r>
          </a:p>
          <a:p>
            <a:pPr marL="0" indent="0">
              <a:buNone/>
            </a:pPr>
            <a:r>
              <a:rPr lang="en-US" sz="1800" dirty="0" smtClean="0"/>
              <a:t>       By </a:t>
            </a:r>
            <a:r>
              <a:rPr lang="en-US" sz="1800" dirty="0"/>
              <a:t>running your workloads in Azure Container Instances (ACI), you can focus on designing and building your applications instead of managing the infrastructure that runs them.</a:t>
            </a:r>
          </a:p>
          <a:p>
            <a:r>
              <a:rPr lang="en-US" sz="1800" b="1" dirty="0"/>
              <a:t>Increase agility with containers on </a:t>
            </a:r>
            <a:r>
              <a:rPr lang="en-US" sz="1800" b="1" dirty="0" smtClean="0"/>
              <a:t>demand</a:t>
            </a:r>
          </a:p>
          <a:p>
            <a:pPr marL="0" indent="0">
              <a:buNone/>
            </a:pPr>
            <a:r>
              <a:rPr lang="en-US" sz="1800" b="1" dirty="0"/>
              <a:t> </a:t>
            </a:r>
            <a:r>
              <a:rPr lang="en-US" sz="1800" b="1" dirty="0" smtClean="0"/>
              <a:t>           </a:t>
            </a:r>
            <a:r>
              <a:rPr lang="en-US" sz="1800" dirty="0" smtClean="0"/>
              <a:t>Deploy </a:t>
            </a:r>
            <a:r>
              <a:rPr lang="en-US" sz="1800" dirty="0"/>
              <a:t>containers to the cloud with unprecedented simplicity and speed—with a single command. Use ACI to provision additional compute for demanding workloads whenever you need. For example, with the Virtual </a:t>
            </a:r>
            <a:r>
              <a:rPr lang="en-US" sz="1800" dirty="0" err="1"/>
              <a:t>Kubelet</a:t>
            </a:r>
            <a:r>
              <a:rPr lang="en-US" sz="1800" dirty="0"/>
              <a:t>, use ACI to elastically burst from your Azure Kubernetes Service (AKS) cluster when traffic comes in spikes</a:t>
            </a:r>
            <a:r>
              <a:rPr lang="en-US" sz="1800" dirty="0" smtClean="0"/>
              <a:t>.</a:t>
            </a:r>
          </a:p>
          <a:p>
            <a:r>
              <a:rPr lang="en-US" sz="1800" b="1" dirty="0"/>
              <a:t>Secure applications with hypervisor isolation</a:t>
            </a:r>
          </a:p>
          <a:p>
            <a:pPr marL="0" indent="0">
              <a:buNone/>
            </a:pPr>
            <a:r>
              <a:rPr lang="en-US" sz="1800" dirty="0" smtClean="0"/>
              <a:t>        Gain </a:t>
            </a:r>
            <a:r>
              <a:rPr lang="en-US" sz="1800" dirty="0"/>
              <a:t>the security of virtual machines for your container workloads, while preserving the efficiency of lightweight containers. ACI provides hypervisor isolation for each container group to ensure containers run in isolation without sharing a kernel.</a:t>
            </a:r>
          </a:p>
        </p:txBody>
      </p:sp>
    </p:spTree>
    <p:extLst>
      <p:ext uri="{BB962C8B-B14F-4D97-AF65-F5344CB8AC3E}">
        <p14:creationId xmlns:p14="http://schemas.microsoft.com/office/powerpoint/2010/main" val="1232075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897995" y="0"/>
            <a:ext cx="10178322" cy="580256"/>
          </a:xfrm>
        </p:spPr>
        <p:txBody>
          <a:bodyPr>
            <a:normAutofit/>
          </a:bodyPr>
          <a:lstStyle/>
          <a:p>
            <a:r>
              <a:rPr lang="en-IN" sz="3200" b="1" dirty="0" smtClean="0">
                <a:latin typeface="+mn-lt"/>
              </a:rPr>
              <a:t>Azure </a:t>
            </a:r>
            <a:r>
              <a:rPr lang="en-IN" sz="3200" b="1" dirty="0">
                <a:latin typeface="+mn-lt"/>
              </a:rPr>
              <a:t>Kubernetes Service (AKS)</a:t>
            </a: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897995" y="586596"/>
            <a:ext cx="10868435" cy="6107502"/>
          </a:xfrm>
        </p:spPr>
        <p:txBody>
          <a:bodyPr>
            <a:normAutofit/>
          </a:bodyPr>
          <a:lstStyle/>
          <a:p>
            <a:r>
              <a:rPr lang="en-US" dirty="0"/>
              <a:t>Azure Kubernetes Service is a managed container orchestration service based on the open source Kubernetes system, which is available on the Microsoft Azure public cloud. An organization can use AKS to handle critical functionality such as deploying, scaling and managing Docker containers and container-based applications</a:t>
            </a:r>
            <a:r>
              <a:rPr lang="en-US" dirty="0" smtClean="0"/>
              <a:t>.</a:t>
            </a:r>
          </a:p>
          <a:p>
            <a:r>
              <a:rPr lang="en-US" dirty="0"/>
              <a:t>AKS became generally available in June 2018 and is most frequently used by software developers and IT operations staff</a:t>
            </a:r>
            <a:r>
              <a:rPr lang="en-US" dirty="0" smtClean="0"/>
              <a:t>.</a:t>
            </a:r>
          </a:p>
          <a:p>
            <a:r>
              <a:rPr lang="en-US" dirty="0"/>
              <a:t>An AKS cluster can be created using the Azure command-line interface (CLI), an Azure portal or Azure PowerShell. </a:t>
            </a:r>
            <a:r>
              <a:rPr lang="en-US" dirty="0" smtClean="0"/>
              <a:t>Users </a:t>
            </a:r>
            <a:r>
              <a:rPr lang="en-US" dirty="0"/>
              <a:t>can also create template-driven deployment options with Azure Resource Manager templates</a:t>
            </a:r>
            <a:r>
              <a:rPr lang="en-US" dirty="0" smtClean="0"/>
              <a:t>.</a:t>
            </a:r>
          </a:p>
          <a:p>
            <a:r>
              <a:rPr lang="en-US" b="1" dirty="0"/>
              <a:t>AKS availability and costs</a:t>
            </a:r>
          </a:p>
          <a:p>
            <a:r>
              <a:rPr lang="en-US" dirty="0"/>
              <a:t>AKS is a free Azure service, so there is no charge for Kubernetes cluster management. AKS users are, however, billed for the underlying compute, storage, networking and other cloud resources consumed by the containers that comprise the application running within the Kubernetes cluster.</a:t>
            </a:r>
          </a:p>
          <a:p>
            <a:r>
              <a:rPr lang="en-US" dirty="0"/>
              <a:t>AKS is currently </a:t>
            </a:r>
            <a:r>
              <a:rPr lang="en-US" u="sng" dirty="0"/>
              <a:t>available in numerous regions</a:t>
            </a:r>
            <a:r>
              <a:rPr lang="en-US" dirty="0"/>
              <a:t>, including Eastern, Central and Western U.S.; Central Canada; Northern and Western Europe; and Southeast Asia. Other regions will be added over time.</a:t>
            </a:r>
          </a:p>
          <a:p>
            <a:endParaRPr lang="en-US" dirty="0"/>
          </a:p>
        </p:txBody>
      </p:sp>
    </p:spTree>
    <p:extLst>
      <p:ext uri="{BB962C8B-B14F-4D97-AF65-F5344CB8AC3E}">
        <p14:creationId xmlns:p14="http://schemas.microsoft.com/office/powerpoint/2010/main" val="158735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CBED5F35-4EFC-4B1A-A685-D0FE2F7AD39C}"/>
              </a:ext>
            </a:extLst>
          </p:cNvPr>
          <p:cNvSpPr>
            <a:spLocks noGrp="1"/>
          </p:cNvSpPr>
          <p:nvPr>
            <p:ph type="title"/>
          </p:nvPr>
        </p:nvSpPr>
        <p:spPr>
          <a:xfrm>
            <a:off x="7825154" y="482321"/>
            <a:ext cx="3882214" cy="5571625"/>
          </a:xfrm>
        </p:spPr>
        <p:txBody>
          <a:bodyPr anchor="ctr">
            <a:normAutofit/>
          </a:bodyPr>
          <a:lstStyle/>
          <a:p>
            <a:r>
              <a:rPr lang="en-IN" sz="3600" b="1" dirty="0" smtClean="0">
                <a:latin typeface="+mn-lt"/>
              </a:rPr>
              <a:t>resources available</a:t>
            </a:r>
            <a:br>
              <a:rPr lang="en-IN" sz="3600" b="1" dirty="0" smtClean="0">
                <a:latin typeface="+mn-lt"/>
              </a:rPr>
            </a:br>
            <a:r>
              <a:rPr lang="en-IN" sz="3600" b="1" dirty="0" smtClean="0">
                <a:latin typeface="+mn-lt"/>
              </a:rPr>
              <a:t>in </a:t>
            </a:r>
            <a:r>
              <a:rPr lang="en-IN" sz="3600" b="1" dirty="0">
                <a:latin typeface="+mn-lt"/>
              </a:rPr>
              <a:t>Azure</a:t>
            </a:r>
            <a:endParaRPr lang="en-US" sz="3600" b="1" dirty="0">
              <a:latin typeface="+mn-lt"/>
              <a:cs typeface="Times New Roman" panose="02020603050405020304" pitchFamily="18" charset="0"/>
            </a:endParaRPr>
          </a:p>
        </p:txBody>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52115010"/>
              </p:ext>
            </p:extLst>
          </p:nvPr>
        </p:nvGraphicFramePr>
        <p:xfrm>
          <a:off x="621102" y="1367286"/>
          <a:ext cx="6380612" cy="4123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219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897995" y="0"/>
            <a:ext cx="10178322" cy="580256"/>
          </a:xfrm>
        </p:spPr>
        <p:txBody>
          <a:bodyPr>
            <a:normAutofit/>
          </a:bodyPr>
          <a:lstStyle/>
          <a:p>
            <a:r>
              <a:rPr lang="en-IN" sz="3200" b="1" dirty="0">
                <a:latin typeface="+mn-lt"/>
              </a:rPr>
              <a:t>AKS features and benefits</a:t>
            </a: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897995" y="586596"/>
            <a:ext cx="10868435" cy="6107502"/>
          </a:xfrm>
        </p:spPr>
        <p:txBody>
          <a:bodyPr>
            <a:normAutofit lnSpcReduction="10000"/>
          </a:bodyPr>
          <a:lstStyle/>
          <a:p>
            <a:pPr marL="0" indent="0">
              <a:buNone/>
            </a:pPr>
            <a:r>
              <a:rPr lang="en-US" b="1" dirty="0"/>
              <a:t>1. Accelerated app development</a:t>
            </a:r>
          </a:p>
          <a:p>
            <a:r>
              <a:rPr lang="en-US" dirty="0">
                <a:hlinkClick r:id="rId2"/>
              </a:rPr>
              <a:t>75 percent</a:t>
            </a:r>
            <a:r>
              <a:rPr lang="en-US" dirty="0"/>
              <a:t> of developer’s time is typically spent on bug-fixing. AKS removes much of the time-sink (and headache) of debugging by handling the following aspects of your </a:t>
            </a:r>
            <a:r>
              <a:rPr lang="en-US" i="1" dirty="0"/>
              <a:t>development </a:t>
            </a:r>
            <a:r>
              <a:rPr lang="en-US" dirty="0"/>
              <a:t>infrastructure:</a:t>
            </a:r>
          </a:p>
          <a:p>
            <a:r>
              <a:rPr lang="en-US" dirty="0"/>
              <a:t>Auto upgrades</a:t>
            </a:r>
          </a:p>
          <a:p>
            <a:r>
              <a:rPr lang="en-US" dirty="0"/>
              <a:t>Patching</a:t>
            </a:r>
          </a:p>
          <a:p>
            <a:r>
              <a:rPr lang="en-US" dirty="0"/>
              <a:t>Self-healing</a:t>
            </a:r>
          </a:p>
          <a:p>
            <a:r>
              <a:rPr lang="en-US" dirty="0"/>
              <a:t>Through AKS, </a:t>
            </a:r>
            <a:r>
              <a:rPr lang="en-US" b="1" dirty="0"/>
              <a:t>container orchestration is simplified</a:t>
            </a:r>
            <a:r>
              <a:rPr lang="en-US" dirty="0"/>
              <a:t>, saving you time and enabling your developers to remain more productive. It’s a way to breathe life into your application development by combatting one of developer’s biggest time-sinks.</a:t>
            </a:r>
          </a:p>
          <a:p>
            <a:pPr marL="0" indent="0">
              <a:buNone/>
            </a:pPr>
            <a:r>
              <a:rPr lang="en-US" b="1" dirty="0" smtClean="0"/>
              <a:t>2</a:t>
            </a:r>
            <a:r>
              <a:rPr lang="en-US" b="1" dirty="0"/>
              <a:t>. Supports agile project management</a:t>
            </a:r>
          </a:p>
          <a:p>
            <a:r>
              <a:rPr lang="en-US" dirty="0"/>
              <a:t>As </a:t>
            </a:r>
            <a:r>
              <a:rPr lang="en-US" dirty="0">
                <a:hlinkClick r:id="rId3"/>
              </a:rPr>
              <a:t>this PWC report</a:t>
            </a:r>
            <a:r>
              <a:rPr lang="en-US" dirty="0"/>
              <a:t> shows, agile projects yield strong results and are typically 28 percent more successful than traditional projects.</a:t>
            </a:r>
          </a:p>
          <a:p>
            <a:r>
              <a:rPr lang="en-US" dirty="0"/>
              <a:t>This is another key benefit to AKS – it </a:t>
            </a:r>
            <a:r>
              <a:rPr lang="en-US" b="1" dirty="0"/>
              <a:t>supports agile development </a:t>
            </a:r>
            <a:r>
              <a:rPr lang="en-US" dirty="0"/>
              <a:t>programs, such as continuous integration (CI), continuous delivery/continuous deployment (CD) and dev-ops. This is done through integration with Azure DevOps, ACR, Azure Active Directory and Monitoring. An example of this is a developer who puts a container into a repository, moves the builds into Azure Container Registry (ACR), and then uses AKS to launch the workload.</a:t>
            </a:r>
          </a:p>
        </p:txBody>
      </p:sp>
    </p:spTree>
    <p:extLst>
      <p:ext uri="{BB962C8B-B14F-4D97-AF65-F5344CB8AC3E}">
        <p14:creationId xmlns:p14="http://schemas.microsoft.com/office/powerpoint/2010/main" val="3938708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897995" y="0"/>
            <a:ext cx="10178322" cy="580256"/>
          </a:xfrm>
        </p:spPr>
        <p:txBody>
          <a:bodyPr>
            <a:normAutofit/>
          </a:bodyPr>
          <a:lstStyle/>
          <a:p>
            <a:r>
              <a:rPr lang="en-IN" sz="3200" b="1" dirty="0">
                <a:latin typeface="+mn-lt"/>
              </a:rPr>
              <a:t>AKS features and benefits</a:t>
            </a: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897995" y="586596"/>
            <a:ext cx="10868435" cy="6107502"/>
          </a:xfrm>
        </p:spPr>
        <p:txBody>
          <a:bodyPr>
            <a:normAutofit fontScale="92500" lnSpcReduction="20000"/>
          </a:bodyPr>
          <a:lstStyle/>
          <a:p>
            <a:pPr marL="0" indent="0">
              <a:buNone/>
            </a:pPr>
            <a:r>
              <a:rPr lang="en-US" sz="2200" b="1" dirty="0"/>
              <a:t>3. Security and compliance done right</a:t>
            </a:r>
          </a:p>
          <a:p>
            <a:r>
              <a:rPr lang="en-US" dirty="0"/>
              <a:t>Cyber security must be a priority for all businesses moving forward. Last year, almost half of UK businesses suffered a cyber-attack and, according to </a:t>
            </a:r>
            <a:r>
              <a:rPr lang="en-US" dirty="0">
                <a:hlinkClick r:id="rId2"/>
              </a:rPr>
              <a:t>IBM’s study</a:t>
            </a:r>
            <a:r>
              <a:rPr lang="en-US" dirty="0"/>
              <a:t>, 60 percent of data breaches were caused by insiders. The threat is large, and it often comes from within.</a:t>
            </a:r>
          </a:p>
          <a:p>
            <a:r>
              <a:rPr lang="en-US" dirty="0"/>
              <a:t>AKS </a:t>
            </a:r>
            <a:r>
              <a:rPr lang="en-US" b="1" dirty="0"/>
              <a:t>protects your business</a:t>
            </a:r>
            <a:r>
              <a:rPr lang="en-US" dirty="0"/>
              <a:t> by enabling administrators to tailor access to Azure Active Directory (AD) and identity and group identities. When people only have the access they need, the threat from internal teams is greatly reduced.</a:t>
            </a:r>
          </a:p>
          <a:p>
            <a:r>
              <a:rPr lang="en-US" dirty="0"/>
              <a:t>You can also rest assured that AKS is totally compliant. AKS meets the regulatory requirements of System and </a:t>
            </a:r>
            <a:r>
              <a:rPr lang="en-US" dirty="0" err="1"/>
              <a:t>Organisation</a:t>
            </a:r>
            <a:r>
              <a:rPr lang="en-US" dirty="0"/>
              <a:t> Controls (SOC), as well as being compliant with </a:t>
            </a:r>
            <a:r>
              <a:rPr lang="en-US" b="1" dirty="0"/>
              <a:t>ISO, HIPAA and HITRUST.</a:t>
            </a:r>
            <a:endParaRPr lang="en-US" dirty="0"/>
          </a:p>
          <a:p>
            <a:pPr marL="0" indent="0">
              <a:buNone/>
            </a:pPr>
            <a:r>
              <a:rPr lang="en-US" sz="2200" b="1" dirty="0"/>
              <a:t>4. Use only the resources you need</a:t>
            </a:r>
          </a:p>
          <a:p>
            <a:r>
              <a:rPr lang="en-US" dirty="0"/>
              <a:t>AKS is a </a:t>
            </a:r>
            <a:r>
              <a:rPr lang="en-US" b="1" dirty="0"/>
              <a:t>fully flexible </a:t>
            </a:r>
            <a:r>
              <a:rPr lang="en-US" dirty="0"/>
              <a:t>system that adapts to use only the resources you need. Additional processing power is supported via graphic processing units (GPUs) – processor intensive operations, such as scientific computations, enables on-top processing power. If you need more resources, it’s as simple as clicking a button and letting the elasticity of </a:t>
            </a:r>
            <a:r>
              <a:rPr lang="en-US" b="1" dirty="0"/>
              <a:t>Azure container instances </a:t>
            </a:r>
            <a:r>
              <a:rPr lang="en-US" dirty="0"/>
              <a:t>do the rest.</a:t>
            </a:r>
          </a:p>
          <a:p>
            <a:r>
              <a:rPr lang="en-US" dirty="0"/>
              <a:t>When you only use the resources you need, your software (and your business) enjoys the following benefits:</a:t>
            </a:r>
          </a:p>
          <a:p>
            <a:r>
              <a:rPr lang="en-US" b="1" dirty="0"/>
              <a:t>Reduced cost </a:t>
            </a:r>
            <a:r>
              <a:rPr lang="en-US" dirty="0"/>
              <a:t>– no extra GPUs need to be bought and integrated onsite.</a:t>
            </a:r>
          </a:p>
          <a:p>
            <a:r>
              <a:rPr lang="en-US" b="1" dirty="0"/>
              <a:t>Faster start-up speed</a:t>
            </a:r>
            <a:r>
              <a:rPr lang="en-US" dirty="0"/>
              <a:t> compared to onsite hardware and software which takes time to set-up.</a:t>
            </a:r>
          </a:p>
          <a:p>
            <a:r>
              <a:rPr lang="en-US" b="1" dirty="0"/>
              <a:t>Easier scaling </a:t>
            </a:r>
            <a:r>
              <a:rPr lang="en-US" dirty="0"/>
              <a:t>– get more done now without worrying about how to manage resources</a:t>
            </a:r>
          </a:p>
        </p:txBody>
      </p:sp>
    </p:spTree>
    <p:extLst>
      <p:ext uri="{BB962C8B-B14F-4D97-AF65-F5344CB8AC3E}">
        <p14:creationId xmlns:p14="http://schemas.microsoft.com/office/powerpoint/2010/main" val="859856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897995" y="0"/>
            <a:ext cx="10178322" cy="580256"/>
          </a:xfrm>
        </p:spPr>
        <p:txBody>
          <a:bodyPr>
            <a:normAutofit/>
          </a:bodyPr>
          <a:lstStyle/>
          <a:p>
            <a:r>
              <a:rPr lang="en-IN" sz="3200" b="1" dirty="0">
                <a:latin typeface="+mn-lt"/>
              </a:rPr>
              <a:t>Azure Virtual Desktop</a:t>
            </a: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897995" y="586596"/>
            <a:ext cx="10868435" cy="6107502"/>
          </a:xfrm>
        </p:spPr>
        <p:txBody>
          <a:bodyPr>
            <a:normAutofit fontScale="77500" lnSpcReduction="20000"/>
          </a:bodyPr>
          <a:lstStyle/>
          <a:p>
            <a:r>
              <a:rPr lang="en-US" sz="2400" b="1" dirty="0"/>
              <a:t>Access your desktop and applications from virtually anywhere</a:t>
            </a:r>
          </a:p>
          <a:p>
            <a:r>
              <a:rPr lang="en-US" sz="2400" dirty="0"/>
              <a:t>Set up Azure Virtual Desktop (formerly Windows Virtual Desktop) in minutes to enable secure remote work. Provide the familiarity and compatibility of Windows 11 with the new scalable multi-session experience for your end users and save costs by using existing eligible Windows </a:t>
            </a:r>
            <a:r>
              <a:rPr lang="en-US" sz="2400" dirty="0" err="1"/>
              <a:t>licences</a:t>
            </a:r>
            <a:r>
              <a:rPr lang="en-US" sz="2400" dirty="0"/>
              <a:t>. Manage your end-to-end Azure Virtual Desktop deployment alongside other Azure services within the Azure portal</a:t>
            </a:r>
            <a:r>
              <a:rPr lang="en-US" sz="2400" dirty="0" smtClean="0"/>
              <a:t>.</a:t>
            </a:r>
            <a:endParaRPr lang="en-US" sz="2400" b="1" dirty="0" smtClean="0"/>
          </a:p>
          <a:p>
            <a:r>
              <a:rPr lang="en-US" sz="2400" b="1" dirty="0" smtClean="0"/>
              <a:t>Features:</a:t>
            </a:r>
          </a:p>
          <a:p>
            <a:pPr marL="0" indent="0">
              <a:buNone/>
            </a:pPr>
            <a:r>
              <a:rPr lang="en-US" sz="2400" b="1" dirty="0" smtClean="0"/>
              <a:t>1. Deliver </a:t>
            </a:r>
            <a:r>
              <a:rPr lang="en-US" sz="2400" b="1" dirty="0"/>
              <a:t>Windows 11 desktops and applications virtually anywhere</a:t>
            </a:r>
          </a:p>
          <a:p>
            <a:r>
              <a:rPr lang="en-US" sz="2400" dirty="0"/>
              <a:t>Provide employees the best </a:t>
            </a:r>
            <a:r>
              <a:rPr lang="en-US" sz="2400" dirty="0" err="1"/>
              <a:t>virtualised</a:t>
            </a:r>
            <a:r>
              <a:rPr lang="en-US" sz="2400" dirty="0"/>
              <a:t> experience with the only solution fully </a:t>
            </a:r>
            <a:r>
              <a:rPr lang="en-US" sz="2400" dirty="0" err="1"/>
              <a:t>optimised</a:t>
            </a:r>
            <a:r>
              <a:rPr lang="en-US" sz="2400" dirty="0"/>
              <a:t> for Windows 11 and Microsoft 365</a:t>
            </a:r>
            <a:r>
              <a:rPr lang="en-US" sz="2400" dirty="0" smtClean="0"/>
              <a:t>.</a:t>
            </a:r>
          </a:p>
          <a:p>
            <a:pPr marL="0" indent="0">
              <a:buNone/>
            </a:pPr>
            <a:r>
              <a:rPr lang="en-US" sz="2400" dirty="0" smtClean="0"/>
              <a:t>2.</a:t>
            </a:r>
            <a:r>
              <a:rPr lang="en-US" sz="2400" b="1" dirty="0"/>
              <a:t> Built-in intelligent security</a:t>
            </a:r>
          </a:p>
          <a:p>
            <a:r>
              <a:rPr lang="en-US" sz="2400" dirty="0"/>
              <a:t>Help keep your applications and data secure and compliant with security capabilities that can proactively detect threats and take remedial action</a:t>
            </a:r>
            <a:r>
              <a:rPr lang="en-US" sz="2400" dirty="0" smtClean="0"/>
              <a:t>.</a:t>
            </a:r>
          </a:p>
          <a:p>
            <a:pPr marL="0" indent="0">
              <a:buNone/>
            </a:pPr>
            <a:r>
              <a:rPr lang="en-US" sz="2400" b="1" dirty="0" smtClean="0"/>
              <a:t>3. Deploy </a:t>
            </a:r>
            <a:r>
              <a:rPr lang="en-US" sz="2400" b="1" dirty="0"/>
              <a:t>and scale in minutes</a:t>
            </a:r>
          </a:p>
          <a:p>
            <a:r>
              <a:rPr lang="en-US" sz="2400" dirty="0"/>
              <a:t>Simplify deployment and management of your infrastructure and scale quickly based on your business needs.</a:t>
            </a:r>
          </a:p>
          <a:p>
            <a:pPr marL="0" indent="0">
              <a:buNone/>
            </a:pPr>
            <a:r>
              <a:rPr lang="en-US" sz="2400" b="1" dirty="0" smtClean="0"/>
              <a:t>4. Reduce </a:t>
            </a:r>
            <a:r>
              <a:rPr lang="en-US" sz="2400" b="1" dirty="0"/>
              <a:t>cost using existing licenses</a:t>
            </a:r>
          </a:p>
          <a:p>
            <a:r>
              <a:rPr lang="en-US" sz="2400" dirty="0"/>
              <a:t>Use existing eligible </a:t>
            </a:r>
            <a:r>
              <a:rPr lang="en-US" sz="2400" dirty="0" err="1"/>
              <a:t>licences</a:t>
            </a:r>
            <a:r>
              <a:rPr lang="en-US" sz="2400" dirty="0"/>
              <a:t> to reduce costs with a modern cloud-based virtual desktop infrastructure (VDI) and pay only for what you use.</a:t>
            </a:r>
          </a:p>
          <a:p>
            <a:pPr marL="0" indent="0">
              <a:buNone/>
            </a:pPr>
            <a:endParaRPr lang="en-US" sz="2400" dirty="0"/>
          </a:p>
          <a:p>
            <a:pPr marL="0" indent="0">
              <a:buNone/>
            </a:pPr>
            <a:endParaRPr lang="en-US" sz="2400" dirty="0"/>
          </a:p>
          <a:p>
            <a:endParaRPr lang="en-US" sz="2400" b="1" dirty="0"/>
          </a:p>
        </p:txBody>
      </p:sp>
    </p:spTree>
    <p:extLst>
      <p:ext uri="{BB962C8B-B14F-4D97-AF65-F5344CB8AC3E}">
        <p14:creationId xmlns:p14="http://schemas.microsoft.com/office/powerpoint/2010/main" val="3986341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 xmlns:a16="http://schemas.microsoft.com/office/drawing/2014/main" id="{28A3E57F-DE9A-45F6-BEF3-EF8EEA07E065}"/>
              </a:ext>
            </a:extLst>
          </p:cNvPr>
          <p:cNvSpPr>
            <a:spLocks noGrp="1"/>
          </p:cNvSpPr>
          <p:nvPr>
            <p:ph type="title"/>
          </p:nvPr>
        </p:nvSpPr>
        <p:spPr>
          <a:xfrm>
            <a:off x="2802662" y="756357"/>
            <a:ext cx="8187071" cy="1253066"/>
          </a:xfrm>
        </p:spPr>
        <p:txBody>
          <a:bodyPr/>
          <a:lstStyle/>
          <a:p>
            <a:r>
              <a:rPr lang="en-US" dirty="0"/>
              <a:t>Slide Tite</a:t>
            </a:r>
          </a:p>
        </p:txBody>
      </p:sp>
      <p:sp>
        <p:nvSpPr>
          <p:cNvPr id="6" name="TextBox 5">
            <a:extLst>
              <a:ext uri="{FF2B5EF4-FFF2-40B4-BE49-F238E27FC236}">
                <a16:creationId xmlns="" xmlns:a16="http://schemas.microsoft.com/office/drawing/2014/main" id="{51CA1257-66A3-465A-A773-E2D1F421929F}"/>
              </a:ext>
            </a:extLst>
          </p:cNvPr>
          <p:cNvSpPr txBox="1"/>
          <p:nvPr/>
        </p:nvSpPr>
        <p:spPr>
          <a:xfrm>
            <a:off x="3513005" y="2360809"/>
            <a:ext cx="8487104" cy="923330"/>
          </a:xfrm>
          <a:prstGeom prst="rect">
            <a:avLst/>
          </a:prstGeom>
          <a:noFill/>
        </p:spPr>
        <p:txBody>
          <a:bodyPr wrap="square" rtlCol="0">
            <a:spAutoFit/>
          </a:bodyPr>
          <a:lstStyle/>
          <a:p>
            <a:r>
              <a:rPr lang="en-US" sz="5400" dirty="0" smtClean="0"/>
              <a:t>Thank You……</a:t>
            </a:r>
            <a:endParaRPr lang="en-US" sz="5400" dirty="0"/>
          </a:p>
        </p:txBody>
      </p:sp>
    </p:spTree>
    <p:extLst>
      <p:ext uri="{BB962C8B-B14F-4D97-AF65-F5344CB8AC3E}">
        <p14:creationId xmlns:p14="http://schemas.microsoft.com/office/powerpoint/2010/main" val="105934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869938" y="0"/>
            <a:ext cx="10178322" cy="704543"/>
          </a:xfrm>
        </p:spPr>
        <p:txBody>
          <a:bodyPr>
            <a:normAutofit/>
          </a:bodyPr>
          <a:lstStyle/>
          <a:p>
            <a:r>
              <a:rPr lang="en-IN" sz="3200" b="1" dirty="0">
                <a:latin typeface="+mn-lt"/>
              </a:rPr>
              <a:t>Virtual </a:t>
            </a:r>
            <a:r>
              <a:rPr lang="en-IN" sz="3200" b="1" dirty="0" smtClean="0">
                <a:latin typeface="+mn-lt"/>
              </a:rPr>
              <a:t>Machines:</a:t>
            </a:r>
            <a:endParaRPr lang="en-US" sz="3200" b="1" dirty="0">
              <a:latin typeface="+mn-lt"/>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989619" y="447733"/>
            <a:ext cx="10826560" cy="6308173"/>
          </a:xfrm>
        </p:spPr>
        <p:txBody>
          <a:bodyPr>
            <a:noAutofit/>
          </a:bodyPr>
          <a:lstStyle/>
          <a:p>
            <a:r>
              <a:rPr lang="en-US" dirty="0"/>
              <a:t>Azure Virtual machine will let us create and use virtual machines in the cloud as Infrastructure as a Service. We can use an image provided by Azure, or partner, or we can use our own to create the virtual </a:t>
            </a:r>
            <a:r>
              <a:rPr lang="en-US" dirty="0" smtClean="0"/>
              <a:t>machine.  Virtual </a:t>
            </a:r>
            <a:r>
              <a:rPr lang="en-US" dirty="0"/>
              <a:t>machines can be created and managed using</a:t>
            </a:r>
            <a:r>
              <a:rPr lang="en-US" dirty="0" smtClean="0"/>
              <a:t>:</a:t>
            </a:r>
          </a:p>
          <a:p>
            <a:pPr marL="457200" indent="-457200">
              <a:buFont typeface="+mj-lt"/>
              <a:buAutoNum type="arabicPeriod"/>
            </a:pPr>
            <a:r>
              <a:rPr lang="en-US" dirty="0"/>
              <a:t>Azure Portal</a:t>
            </a:r>
          </a:p>
          <a:p>
            <a:pPr marL="457200" indent="-457200">
              <a:buFont typeface="+mj-lt"/>
              <a:buAutoNum type="arabicPeriod"/>
            </a:pPr>
            <a:r>
              <a:rPr lang="en-US" dirty="0"/>
              <a:t>Azure PowerShell and ARM templates</a:t>
            </a:r>
          </a:p>
          <a:p>
            <a:pPr marL="457200" indent="-457200">
              <a:buFont typeface="+mj-lt"/>
              <a:buAutoNum type="arabicPeriod"/>
            </a:pPr>
            <a:r>
              <a:rPr lang="en-US" dirty="0"/>
              <a:t>Azure CLI</a:t>
            </a:r>
          </a:p>
          <a:p>
            <a:pPr marL="457200" indent="-457200">
              <a:buFont typeface="+mj-lt"/>
              <a:buAutoNum type="arabicPeriod"/>
            </a:pPr>
            <a:r>
              <a:rPr lang="en-US" dirty="0"/>
              <a:t>Client SDK's</a:t>
            </a:r>
          </a:p>
          <a:p>
            <a:pPr marL="457200" indent="-457200">
              <a:buFont typeface="+mj-lt"/>
              <a:buAutoNum type="arabicPeriod"/>
            </a:pPr>
            <a:r>
              <a:rPr lang="en-US" dirty="0"/>
              <a:t>REST APIs</a:t>
            </a:r>
          </a:p>
          <a:p>
            <a:r>
              <a:rPr lang="en-US" dirty="0"/>
              <a:t>Following are the configuration choices that Azure offers while creating a Virtual Machine.</a:t>
            </a:r>
          </a:p>
          <a:p>
            <a:r>
              <a:rPr lang="en-US" dirty="0"/>
              <a:t>Operating system (Windows and Linux)</a:t>
            </a:r>
          </a:p>
          <a:p>
            <a:r>
              <a:rPr lang="en-US" dirty="0"/>
              <a:t>VM size, which determines factors such as processing power, how many disks we attach etc.</a:t>
            </a:r>
          </a:p>
          <a:p>
            <a:r>
              <a:rPr lang="en-US" dirty="0"/>
              <a:t>The region where VM will be hosted</a:t>
            </a:r>
          </a:p>
          <a:p>
            <a:r>
              <a:rPr lang="en-US" dirty="0"/>
              <a:t>VM extension, which gives additional capabilities such as running anti-virus etc.</a:t>
            </a:r>
          </a:p>
          <a:p>
            <a:r>
              <a:rPr lang="en-US" dirty="0"/>
              <a:t>Compute, Networking, and Storage elements will be created during the provisioning of the virtual machine.</a:t>
            </a:r>
          </a:p>
          <a:p>
            <a:pPr marL="0" indent="0">
              <a:buNone/>
            </a:pPr>
            <a:r>
              <a:rPr lang="en-US" dirty="0"/>
              <a:t/>
            </a:r>
            <a:br>
              <a:rPr lang="en-US" dirty="0"/>
            </a:br>
            <a:endParaRPr lang="en-US" dirty="0"/>
          </a:p>
        </p:txBody>
      </p:sp>
    </p:spTree>
    <p:extLst>
      <p:ext uri="{BB962C8B-B14F-4D97-AF65-F5344CB8AC3E}">
        <p14:creationId xmlns:p14="http://schemas.microsoft.com/office/powerpoint/2010/main" val="654417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IN" sz="3200" b="1" dirty="0">
                <a:latin typeface="+mn-lt"/>
              </a:rPr>
              <a:t>Azure VM Storage</a:t>
            </a: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105029" y="1086928"/>
            <a:ext cx="10324971" cy="5526936"/>
          </a:xfrm>
        </p:spPr>
        <p:txBody>
          <a:bodyPr>
            <a:noAutofit/>
          </a:bodyPr>
          <a:lstStyle/>
          <a:p>
            <a:r>
              <a:rPr lang="en-US" sz="2400" b="1" dirty="0"/>
              <a:t>Disks used by VMs</a:t>
            </a:r>
          </a:p>
          <a:p>
            <a:pPr marL="457200" indent="-457200">
              <a:buFont typeface="+mj-lt"/>
              <a:buAutoNum type="arabicPeriod"/>
            </a:pPr>
            <a:r>
              <a:rPr lang="en-US" b="1" dirty="0"/>
              <a:t>Operating system disk:</a:t>
            </a:r>
            <a:r>
              <a:rPr lang="en-US" dirty="0"/>
              <a:t> In Azure, every virtual machine will have an operating system disk.</a:t>
            </a:r>
          </a:p>
          <a:p>
            <a:pPr marL="457200" indent="-457200">
              <a:buFont typeface="+mj-lt"/>
              <a:buAutoNum type="arabicPeriod"/>
            </a:pPr>
            <a:r>
              <a:rPr lang="en-US" b="1" dirty="0"/>
              <a:t>Temporary disk:</a:t>
            </a:r>
            <a:r>
              <a:rPr lang="en-US" dirty="0"/>
              <a:t> Each VM contains a temporary drive. The temporary disk provides short-term storage for applications and processes.</a:t>
            </a:r>
          </a:p>
          <a:p>
            <a:pPr marL="457200" indent="-457200">
              <a:buFont typeface="+mj-lt"/>
              <a:buAutoNum type="arabicPeriod"/>
            </a:pPr>
            <a:r>
              <a:rPr lang="en-US" b="1" dirty="0"/>
              <a:t>Data disk:</a:t>
            </a:r>
            <a:r>
              <a:rPr lang="en-US" dirty="0"/>
              <a:t> A data disk is a VHD that's attached to a virtual machine to store application data or other data we need to keep</a:t>
            </a:r>
            <a:r>
              <a:rPr lang="en-US" dirty="0" smtClean="0"/>
              <a:t>.</a:t>
            </a:r>
          </a:p>
          <a:p>
            <a:r>
              <a:rPr lang="en-US" sz="2400" b="1" dirty="0"/>
              <a:t>Performance tiers</a:t>
            </a:r>
          </a:p>
          <a:p>
            <a:pPr marL="457200" indent="-457200">
              <a:buFont typeface="+mj-lt"/>
              <a:buAutoNum type="arabicPeriod"/>
            </a:pPr>
            <a:r>
              <a:rPr lang="en-US" b="1" dirty="0"/>
              <a:t>Standard Storage:</a:t>
            </a:r>
            <a:r>
              <a:rPr lang="en-US" dirty="0"/>
              <a:t> It is backed by HDDs and deliver cost-effective storage while still being performant. It is ideal for development and testing, not-critical, and Infrequent access because the max throughput and IOPS per disk is 60MB/s and 500, respectively.</a:t>
            </a:r>
          </a:p>
          <a:p>
            <a:pPr marL="457200" indent="-457200">
              <a:buFont typeface="+mj-lt"/>
              <a:buAutoNum type="arabicPeriod"/>
            </a:pPr>
            <a:r>
              <a:rPr lang="en-US" b="1" dirty="0"/>
              <a:t>Premium Storage:</a:t>
            </a:r>
            <a:r>
              <a:rPr lang="en-US" dirty="0"/>
              <a:t> It is backed by SSDs, and deliver high-performance, low-latency disk support for VMs running I/O-intensive workloads. The maximum throughput and IOPS per disk are 250MB/s and 7500, respectively</a:t>
            </a:r>
            <a:r>
              <a:rPr lang="en-US" dirty="0" smtClean="0"/>
              <a:t>.</a:t>
            </a:r>
            <a:r>
              <a:rPr lang="en-US" dirty="0"/>
              <a:t/>
            </a:r>
            <a:br>
              <a:rPr lang="en-US" dirty="0"/>
            </a:br>
            <a:endParaRPr lang="en-US" dirty="0"/>
          </a:p>
          <a:p>
            <a:endParaRPr lang="en-US" dirty="0"/>
          </a:p>
        </p:txBody>
      </p:sp>
    </p:spTree>
    <p:extLst>
      <p:ext uri="{BB962C8B-B14F-4D97-AF65-F5344CB8AC3E}">
        <p14:creationId xmlns:p14="http://schemas.microsoft.com/office/powerpoint/2010/main" val="548845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IN" sz="3200" b="1" dirty="0">
                <a:latin typeface="+mn-lt"/>
              </a:rPr>
              <a:t>Virtual Machine Availability</a:t>
            </a: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105029" y="1086928"/>
            <a:ext cx="10324971" cy="5526936"/>
          </a:xfrm>
        </p:spPr>
        <p:txBody>
          <a:bodyPr>
            <a:noAutofit/>
          </a:bodyPr>
          <a:lstStyle/>
          <a:p>
            <a:r>
              <a:rPr lang="en-US" b="1" dirty="0"/>
              <a:t>Availability Set:</a:t>
            </a:r>
            <a:r>
              <a:rPr lang="en-US" dirty="0"/>
              <a:t> Availability Set is a logical grouping of VMs within a data center that allows Azure services to understand how our application is built to provide redundancy and availability. An availability set is composed of two additional groupings that protect against hardware failures and allow updates to be applied safely.</a:t>
            </a:r>
          </a:p>
          <a:p>
            <a:pPr lvl="1"/>
            <a:r>
              <a:rPr lang="en-US" b="1" dirty="0"/>
              <a:t>Fault domains-</a:t>
            </a:r>
            <a:r>
              <a:rPr lang="en-US" dirty="0"/>
              <a:t> It is a logical group of the underlying hardware that shares a common network switch and power source, similar to a rack within an on-premises datacenter.</a:t>
            </a:r>
          </a:p>
          <a:p>
            <a:pPr lvl="1"/>
            <a:r>
              <a:rPr lang="en-US" b="1" dirty="0"/>
              <a:t>Update Domain:</a:t>
            </a:r>
            <a:r>
              <a:rPr lang="en-US" dirty="0"/>
              <a:t> It is a logical group of the underlying hardware that will go under maintenance or be rebooted at the same time.</a:t>
            </a:r>
          </a:p>
          <a:p>
            <a:pPr lvl="1"/>
            <a:r>
              <a:rPr lang="en-US" b="1" dirty="0"/>
              <a:t>Managed Disk fault domains:</a:t>
            </a:r>
            <a:r>
              <a:rPr lang="en-US" dirty="0"/>
              <a:t> For VMs using Azure Managed Disks, VMs are aligned with managed disk fault domains when using a managed availability set. This alignment ensures that all the managed disks attached to a VM are within the same managed disk fault domain.</a:t>
            </a:r>
          </a:p>
          <a:p>
            <a:r>
              <a:rPr lang="en-US" b="1" dirty="0"/>
              <a:t>Availability Zones:</a:t>
            </a:r>
            <a:r>
              <a:rPr lang="en-US" dirty="0"/>
              <a:t> It is a physically separate zone within an Azure region. There are three Availability zones per supported within the Azure region. All availability zone has the same amount of power source, network, and cooling, and is separated from the other Availability Zones within the Azure region.</a:t>
            </a:r>
          </a:p>
        </p:txBody>
      </p:sp>
    </p:spTree>
    <p:extLst>
      <p:ext uri="{BB962C8B-B14F-4D97-AF65-F5344CB8AC3E}">
        <p14:creationId xmlns:p14="http://schemas.microsoft.com/office/powerpoint/2010/main" val="2639242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US" sz="3200" b="1" dirty="0">
                <a:latin typeface="+mn-lt"/>
              </a:rPr>
              <a:t>Storage Availability</a:t>
            </a: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105029" y="1086928"/>
            <a:ext cx="10324971" cy="5526936"/>
          </a:xfrm>
        </p:spPr>
        <p:txBody>
          <a:bodyPr>
            <a:noAutofit/>
          </a:bodyPr>
          <a:lstStyle/>
          <a:p>
            <a:r>
              <a:rPr lang="en-US" b="1" dirty="0" smtClean="0"/>
              <a:t>Azure </a:t>
            </a:r>
            <a:r>
              <a:rPr lang="en-US" b="1" dirty="0"/>
              <a:t>Managed Disks</a:t>
            </a:r>
            <a:endParaRPr lang="en-US" dirty="0"/>
          </a:p>
          <a:p>
            <a:pPr lvl="1"/>
            <a:r>
              <a:rPr lang="en-US" b="1" dirty="0"/>
              <a:t>Locally redundant storage (LRS):</a:t>
            </a:r>
            <a:r>
              <a:rPr lang="en-US" dirty="0"/>
              <a:t> We will have three copies of the same data within the same facility. So, if there is a datacenter failure, then there is a high probability that we might lose the data.</a:t>
            </a:r>
          </a:p>
          <a:p>
            <a:r>
              <a:rPr lang="en-US" b="1" dirty="0"/>
              <a:t>Storage account-based disks</a:t>
            </a:r>
            <a:endParaRPr lang="en-US" dirty="0"/>
          </a:p>
          <a:p>
            <a:pPr lvl="1"/>
            <a:r>
              <a:rPr lang="en-US" dirty="0"/>
              <a:t>Locally redundant storage (LRS): It maintains three replicas with the facility.</a:t>
            </a:r>
          </a:p>
          <a:p>
            <a:pPr lvl="1"/>
            <a:r>
              <a:rPr lang="en-US" dirty="0"/>
              <a:t>Zone redundant storage (ZRS): It maintains three replicas but across facilities.</a:t>
            </a:r>
          </a:p>
          <a:p>
            <a:pPr lvl="1"/>
            <a:r>
              <a:rPr lang="en-US" dirty="0"/>
              <a:t>Geo-redundant storage (GRS): The replicas will be maintained in a paired region. For example - if our disk is in Central US, a copy will be kept in East US also.</a:t>
            </a:r>
          </a:p>
          <a:p>
            <a:pPr lvl="1"/>
            <a:r>
              <a:rPr lang="en-US" dirty="0"/>
              <a:t>Read-access geo-redundant storage (RA-GRS): The copy will be available for read-only access in a different region.</a:t>
            </a:r>
          </a:p>
        </p:txBody>
      </p:sp>
    </p:spTree>
    <p:extLst>
      <p:ext uri="{BB962C8B-B14F-4D97-AF65-F5344CB8AC3E}">
        <p14:creationId xmlns:p14="http://schemas.microsoft.com/office/powerpoint/2010/main" val="1816977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IN" sz="3200" b="1" dirty="0">
                <a:latin typeface="+mn-lt"/>
              </a:rPr>
              <a:t>Azure Cloud Service</a:t>
            </a: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105029" y="1086928"/>
            <a:ext cx="10324971" cy="5526936"/>
          </a:xfrm>
        </p:spPr>
        <p:txBody>
          <a:bodyPr>
            <a:noAutofit/>
          </a:bodyPr>
          <a:lstStyle/>
          <a:p>
            <a:r>
              <a:rPr lang="en-US" sz="2400" dirty="0"/>
              <a:t>Cloud Service is a Platform as a Service that is designed to support web applications that are scalable, reliable, and cheaper to operate. Using cloud service, we can deploy a web application into Azure. We have more control over Virtual Machines. We can install custom software on VMs that uses Azure Cloud Service, and we can access them remotely.</a:t>
            </a:r>
          </a:p>
          <a:p>
            <a:r>
              <a:rPr lang="en-US" sz="2400" dirty="0"/>
              <a:t>Using cloud service, we don't create virtual machines. Instead, we provide a configuration file that tells Azure how many instances we would like to create, the size of the instance, and the platform will create them for us.</a:t>
            </a:r>
          </a:p>
          <a:p>
            <a:r>
              <a:rPr lang="en-US" sz="2400" dirty="0"/>
              <a:t>Cloud service is able to detect any failed VMs and applications and ready to start new VMs or application instances when a failure occurs. Cloud service applications shouldn't maintain state in the file system of its own VMs</a:t>
            </a:r>
          </a:p>
        </p:txBody>
      </p:sp>
    </p:spTree>
    <p:extLst>
      <p:ext uri="{BB962C8B-B14F-4D97-AF65-F5344CB8AC3E}">
        <p14:creationId xmlns:p14="http://schemas.microsoft.com/office/powerpoint/2010/main" val="12111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029736" y="98300"/>
            <a:ext cx="10178322" cy="704543"/>
          </a:xfrm>
        </p:spPr>
        <p:txBody>
          <a:bodyPr>
            <a:normAutofit/>
          </a:bodyPr>
          <a:lstStyle/>
          <a:p>
            <a:r>
              <a:rPr lang="en-IN" sz="3200" b="1" dirty="0">
                <a:latin typeface="+mn-lt"/>
              </a:rPr>
              <a:t>Cloud Service Roles</a:t>
            </a: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105030" y="1086928"/>
            <a:ext cx="5829910" cy="5526936"/>
          </a:xfrm>
        </p:spPr>
        <p:txBody>
          <a:bodyPr>
            <a:noAutofit/>
          </a:bodyPr>
          <a:lstStyle/>
          <a:p>
            <a:r>
              <a:rPr lang="en-US" sz="2400" b="1" dirty="0"/>
              <a:t>Web role:</a:t>
            </a:r>
            <a:r>
              <a:rPr lang="en-US" sz="2400" dirty="0"/>
              <a:t> It automatically deploys and hosts our app through IIS</a:t>
            </a:r>
            <a:r>
              <a:rPr lang="en-US" sz="2400" dirty="0" smtClean="0"/>
              <a:t>.(internet information service).</a:t>
            </a:r>
          </a:p>
          <a:p>
            <a:r>
              <a:rPr lang="en-US" sz="2400" b="1" dirty="0"/>
              <a:t>Work role:</a:t>
            </a:r>
            <a:r>
              <a:rPr lang="en-US" sz="2400" dirty="0"/>
              <a:t> It does not use IIS and runs our app standalone. If we want to run any continuous bathes, then we can use worker roles, and both the Web role and Worker role will interact with storage to get an application package, etc.</a:t>
            </a:r>
          </a:p>
          <a:p>
            <a:r>
              <a:rPr lang="en-US" sz="2400" dirty="0"/>
              <a:t>To deploy these Web roles and Worker roles, we will provide configuration and code associated with these web applications.</a:t>
            </a:r>
          </a:p>
          <a:p>
            <a:endParaRPr lang="en-US" sz="2400" dirty="0"/>
          </a:p>
        </p:txBody>
      </p:sp>
      <p:pic>
        <p:nvPicPr>
          <p:cNvPr id="1026" name="Picture 2" descr="Azure Cloud 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940" y="1433742"/>
            <a:ext cx="4965577" cy="3724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427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029736" y="98300"/>
            <a:ext cx="10178322" cy="704543"/>
          </a:xfrm>
        </p:spPr>
        <p:txBody>
          <a:bodyPr>
            <a:normAutofit/>
          </a:bodyPr>
          <a:lstStyle/>
          <a:p>
            <a:r>
              <a:rPr lang="en-IN" sz="3200" b="1" dirty="0">
                <a:latin typeface="+mn-lt"/>
              </a:rPr>
              <a:t>Azure App Services</a:t>
            </a:r>
          </a:p>
        </p:txBody>
      </p:sp>
      <p:pic>
        <p:nvPicPr>
          <p:cNvPr id="2050" name="Picture 2" descr="Azure App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77" y="676922"/>
            <a:ext cx="10662081" cy="6064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137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Getting to know your teacher_RVA_v2" id="{9D60EAE5-D0A0-4E9F-AE23-1B333D14ABD6}" vid="{DD8DD7D2-976B-4092-A04B-0CF2FAEFF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B3E54F-9BB9-4821-81E3-A4EFEC7BD0A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5A714DE-2D72-4B69-B5D2-B9FD42741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D0167F-E486-4F9B-83E2-993954E11F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Getting to know your teacher</Template>
  <TotalTime>0</TotalTime>
  <Words>1636</Words>
  <Application>Microsoft Office PowerPoint</Application>
  <PresentationFormat>Widescreen</PresentationFormat>
  <Paragraphs>157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Bodoni MT</vt:lpstr>
      <vt:lpstr>Calibri</vt:lpstr>
      <vt:lpstr>Gill Sans MT</vt:lpstr>
      <vt:lpstr>Impact</vt:lpstr>
      <vt:lpstr>inter-regular</vt:lpstr>
      <vt:lpstr>Times New Roman</vt:lpstr>
      <vt:lpstr>Badge</vt:lpstr>
      <vt:lpstr>Microsoft Azure Fundamentals:  AZ-900</vt:lpstr>
      <vt:lpstr>resources available in Azure</vt:lpstr>
      <vt:lpstr>Virtual Machines:</vt:lpstr>
      <vt:lpstr>Azure VM Storage</vt:lpstr>
      <vt:lpstr>Virtual Machine Availability</vt:lpstr>
      <vt:lpstr>Storage Availability</vt:lpstr>
      <vt:lpstr>Azure Cloud Service</vt:lpstr>
      <vt:lpstr>Cloud Service Roles</vt:lpstr>
      <vt:lpstr>Azure App Services</vt:lpstr>
      <vt:lpstr>PowerPoint Presentation</vt:lpstr>
      <vt:lpstr>App Service plan</vt:lpstr>
      <vt:lpstr>PowerPoint Presentation</vt:lpstr>
      <vt:lpstr>Azure API Apps and API Management</vt:lpstr>
      <vt:lpstr>PowerPoint Presentation</vt:lpstr>
      <vt:lpstr>Azure App Service Security</vt:lpstr>
      <vt:lpstr>Azure Content Delivery Network</vt:lpstr>
      <vt:lpstr>CDN products</vt:lpstr>
      <vt:lpstr>Azure Container Instances (ACI)</vt:lpstr>
      <vt:lpstr>Azure Kubernetes Service (AKS)</vt:lpstr>
      <vt:lpstr>AKS features and benefits</vt:lpstr>
      <vt:lpstr>AKS features and benefits</vt:lpstr>
      <vt:lpstr>Azure Virtual Desktop</vt:lpstr>
      <vt:lpstr>Slide Tite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2022-07-08T07:06:18Z</dcterms:created>
  <dcterms:modified xsi:type="dcterms:W3CDTF">2022-07-15T14:14:22Z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