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6"/>
  </p:notesMasterIdLst>
  <p:handoutMasterIdLst>
    <p:handoutMasterId r:id="rId17"/>
  </p:handoutMasterIdLst>
  <p:sldIdLst>
    <p:sldId id="256" r:id="rId5"/>
    <p:sldId id="260" r:id="rId6"/>
    <p:sldId id="272" r:id="rId7"/>
    <p:sldId id="286" r:id="rId8"/>
    <p:sldId id="299" r:id="rId9"/>
    <p:sldId id="300" r:id="rId10"/>
    <p:sldId id="301" r:id="rId11"/>
    <p:sldId id="302" r:id="rId12"/>
    <p:sldId id="310" r:id="rId13"/>
    <p:sldId id="28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6C681852-5E64-405B-A304-7C2ABC681C95}">
      <dgm:prSet/>
      <dgm:spPr/>
      <dgm:t>
        <a:bodyPr/>
        <a:lstStyle/>
        <a:p>
          <a:r>
            <a:rPr lang="en-IN" dirty="0" smtClean="0"/>
            <a:t>Azure Virtual Machine</a:t>
          </a:r>
          <a:endParaRPr lang="en-IN" dirty="0"/>
        </a:p>
      </dgm:t>
    </dgm:pt>
    <dgm:pt modelId="{37E1A4ED-605B-435F-9C27-40B0F216EE91}" type="parTrans" cxnId="{1C1EBD94-1C97-4A01-9EDB-76B3A3FB67A0}">
      <dgm:prSet/>
      <dgm:spPr/>
      <dgm:t>
        <a:bodyPr/>
        <a:lstStyle/>
        <a:p>
          <a:endParaRPr lang="en-IN"/>
        </a:p>
      </dgm:t>
    </dgm:pt>
    <dgm:pt modelId="{C140C335-81C5-4090-A858-188A571D19D9}" type="sibTrans" cxnId="{1C1EBD94-1C97-4A01-9EDB-76B3A3FB67A0}">
      <dgm:prSet/>
      <dgm:spPr/>
      <dgm:t>
        <a:bodyPr/>
        <a:lstStyle/>
        <a:p>
          <a:endParaRPr lang="en-IN"/>
        </a:p>
      </dgm:t>
    </dgm:pt>
    <dgm:pt modelId="{2FBF898E-E5BC-4618-90A4-CB4591514EE6}">
      <dgm:prSet/>
      <dgm:spPr/>
      <dgm:t>
        <a:bodyPr/>
        <a:lstStyle/>
        <a:p>
          <a:r>
            <a:rPr lang="en-IN" smtClean="0"/>
            <a:t>Azure </a:t>
          </a:r>
          <a:r>
            <a:rPr lang="en-IN" dirty="0" smtClean="0"/>
            <a:t>App Services</a:t>
          </a:r>
          <a:endParaRPr lang="en-IN" dirty="0"/>
        </a:p>
      </dgm:t>
    </dgm:pt>
    <dgm:pt modelId="{514CC33B-89DD-4989-855C-E4A9648BA74E}" type="parTrans" cxnId="{E2240E01-AA03-4FCC-8455-35AFCBCFD18B}">
      <dgm:prSet/>
      <dgm:spPr/>
      <dgm:t>
        <a:bodyPr/>
        <a:lstStyle/>
        <a:p>
          <a:endParaRPr lang="en-IN"/>
        </a:p>
      </dgm:t>
    </dgm:pt>
    <dgm:pt modelId="{917B31B0-C40B-48B8-92EE-C50F312CCD7B}" type="sibTrans" cxnId="{E2240E01-AA03-4FCC-8455-35AFCBCFD18B}">
      <dgm:prSet/>
      <dgm:spPr/>
      <dgm:t>
        <a:bodyPr/>
        <a:lstStyle/>
        <a:p>
          <a:endParaRPr lang="en-IN"/>
        </a:p>
      </dgm:t>
    </dgm:pt>
    <dgm:pt modelId="{B667785C-8F63-48A5-85C9-10FC574F034D}">
      <dgm:prSet/>
      <dgm:spPr/>
      <dgm:t>
        <a:bodyPr/>
        <a:lstStyle/>
        <a:p>
          <a:r>
            <a:rPr lang="en-IN" dirty="0" smtClean="0"/>
            <a:t>Azure</a:t>
          </a:r>
          <a:r>
            <a:rPr lang="en-IN" baseline="0" dirty="0" smtClean="0"/>
            <a:t> Container Instances</a:t>
          </a:r>
          <a:endParaRPr lang="en-IN" dirty="0"/>
        </a:p>
      </dgm:t>
    </dgm:pt>
    <dgm:pt modelId="{B36AE640-FBEE-447B-82A3-9C588EC2E30C}" type="parTrans" cxnId="{C1E557D3-0AD1-47B7-AAD3-3AAEB31788AA}">
      <dgm:prSet/>
      <dgm:spPr/>
      <dgm:t>
        <a:bodyPr/>
        <a:lstStyle/>
        <a:p>
          <a:endParaRPr lang="en-IN"/>
        </a:p>
      </dgm:t>
    </dgm:pt>
    <dgm:pt modelId="{32A09428-754F-4EC7-9006-61A6A08D2AD6}" type="sibTrans" cxnId="{C1E557D3-0AD1-47B7-AAD3-3AAEB31788AA}">
      <dgm:prSet/>
      <dgm:spPr/>
      <dgm:t>
        <a:bodyPr/>
        <a:lstStyle/>
        <a:p>
          <a:endParaRPr lang="en-IN"/>
        </a:p>
      </dgm:t>
    </dgm:pt>
    <dgm:pt modelId="{E1BDB0D6-F32F-48F2-8EC9-7B51217DFDD8}">
      <dgm:prSet/>
      <dgm:spPr/>
      <dgm:t>
        <a:bodyPr/>
        <a:lstStyle/>
        <a:p>
          <a:r>
            <a:rPr lang="en-IN" dirty="0" smtClean="0"/>
            <a:t>Azure </a:t>
          </a:r>
          <a:r>
            <a:rPr lang="en-IN" smtClean="0"/>
            <a:t>Kubernets</a:t>
          </a:r>
          <a:r>
            <a:rPr lang="en-IN" dirty="0" smtClean="0"/>
            <a:t> Services</a:t>
          </a:r>
          <a:endParaRPr lang="en-IN" dirty="0"/>
        </a:p>
      </dgm:t>
    </dgm:pt>
    <dgm:pt modelId="{99CD602E-BF98-46CE-A747-784F53706EF8}" type="parTrans" cxnId="{49956997-0E72-424F-AB40-A6D9C5565F59}">
      <dgm:prSet/>
      <dgm:spPr/>
      <dgm:t>
        <a:bodyPr/>
        <a:lstStyle/>
        <a:p>
          <a:endParaRPr lang="en-IN"/>
        </a:p>
      </dgm:t>
    </dgm:pt>
    <dgm:pt modelId="{8AB379B5-213C-4A15-BC1E-936327DF10AC}" type="sibTrans" cxnId="{49956997-0E72-424F-AB40-A6D9C5565F59}">
      <dgm:prSet/>
      <dgm:spPr/>
      <dgm:t>
        <a:bodyPr/>
        <a:lstStyle/>
        <a:p>
          <a:endParaRPr lang="en-IN"/>
        </a:p>
      </dgm:t>
    </dgm:pt>
    <dgm:pt modelId="{C475E83D-73A8-4800-937D-B8D9735F62AF}">
      <dgm:prSet/>
      <dgm:spPr/>
      <dgm:t>
        <a:bodyPr/>
        <a:lstStyle/>
        <a:p>
          <a:r>
            <a:rPr lang="en-IN" dirty="0" smtClean="0"/>
            <a:t>Windows Virtual Desktop</a:t>
          </a:r>
          <a:endParaRPr lang="en-IN" dirty="0"/>
        </a:p>
      </dgm:t>
    </dgm:pt>
    <dgm:pt modelId="{A103E024-B33F-471E-81D7-BF7CFA5D21AC}" type="parTrans" cxnId="{85D9DBDC-67EA-4C0F-B3FA-D09606F608B0}">
      <dgm:prSet/>
      <dgm:spPr/>
      <dgm:t>
        <a:bodyPr/>
        <a:lstStyle/>
        <a:p>
          <a:endParaRPr lang="en-IN"/>
        </a:p>
      </dgm:t>
    </dgm:pt>
    <dgm:pt modelId="{B2846A9F-619B-49C9-B29A-75860CB00689}" type="sibTrans" cxnId="{85D9DBDC-67EA-4C0F-B3FA-D09606F608B0}">
      <dgm:prSet/>
      <dgm:spPr/>
      <dgm:t>
        <a:bodyPr/>
        <a:lstStyle/>
        <a:p>
          <a:endParaRPr lang="en-IN"/>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E0C62349-4863-4DB4-831D-34F13E241C9C}" type="pres">
      <dgm:prSet presAssocID="{6C681852-5E64-405B-A304-7C2ABC681C95}" presName="thickLine" presStyleLbl="alignNode1" presStyleIdx="0" presStyleCnt="5"/>
      <dgm:spPr/>
    </dgm:pt>
    <dgm:pt modelId="{A3722F7D-07AF-46D9-B4CD-605581DDDD2F}" type="pres">
      <dgm:prSet presAssocID="{6C681852-5E64-405B-A304-7C2ABC681C95}" presName="horz1" presStyleCnt="0"/>
      <dgm:spPr/>
    </dgm:pt>
    <dgm:pt modelId="{6FBDB97A-223A-4F3C-A4CA-899B15BF6858}" type="pres">
      <dgm:prSet presAssocID="{6C681852-5E64-405B-A304-7C2ABC681C95}" presName="tx1" presStyleLbl="revTx" presStyleIdx="0" presStyleCnt="5"/>
      <dgm:spPr/>
      <dgm:t>
        <a:bodyPr/>
        <a:lstStyle/>
        <a:p>
          <a:endParaRPr lang="en-IN"/>
        </a:p>
      </dgm:t>
    </dgm:pt>
    <dgm:pt modelId="{2ACB0C66-D858-42F3-B0DF-7A9B191C29E5}" type="pres">
      <dgm:prSet presAssocID="{6C681852-5E64-405B-A304-7C2ABC681C95}" presName="vert1" presStyleCnt="0"/>
      <dgm:spPr/>
    </dgm:pt>
    <dgm:pt modelId="{FB33BF67-00C9-4D2A-9691-7B32C36056C5}" type="pres">
      <dgm:prSet presAssocID="{2FBF898E-E5BC-4618-90A4-CB4591514EE6}" presName="thickLine" presStyleLbl="alignNode1" presStyleIdx="1" presStyleCnt="5"/>
      <dgm:spPr/>
    </dgm:pt>
    <dgm:pt modelId="{C0255784-103E-4038-8D34-131C34ECA763}" type="pres">
      <dgm:prSet presAssocID="{2FBF898E-E5BC-4618-90A4-CB4591514EE6}" presName="horz1" presStyleCnt="0"/>
      <dgm:spPr/>
    </dgm:pt>
    <dgm:pt modelId="{C117B00A-593D-4E16-9874-BB75410C5ACF}" type="pres">
      <dgm:prSet presAssocID="{2FBF898E-E5BC-4618-90A4-CB4591514EE6}" presName="tx1" presStyleLbl="revTx" presStyleIdx="1" presStyleCnt="5"/>
      <dgm:spPr/>
      <dgm:t>
        <a:bodyPr/>
        <a:lstStyle/>
        <a:p>
          <a:endParaRPr lang="en-IN"/>
        </a:p>
      </dgm:t>
    </dgm:pt>
    <dgm:pt modelId="{D88EB921-A537-42B5-A16A-BD9555D68724}" type="pres">
      <dgm:prSet presAssocID="{2FBF898E-E5BC-4618-90A4-CB4591514EE6}" presName="vert1" presStyleCnt="0"/>
      <dgm:spPr/>
    </dgm:pt>
    <dgm:pt modelId="{2E2F1DD3-9BB0-4F87-9ADC-D15B4AB7928C}" type="pres">
      <dgm:prSet presAssocID="{B667785C-8F63-48A5-85C9-10FC574F034D}" presName="thickLine" presStyleLbl="alignNode1" presStyleIdx="2" presStyleCnt="5"/>
      <dgm:spPr/>
    </dgm:pt>
    <dgm:pt modelId="{6E0D365D-896C-4A93-8F1F-37DB5EB4F270}" type="pres">
      <dgm:prSet presAssocID="{B667785C-8F63-48A5-85C9-10FC574F034D}" presName="horz1" presStyleCnt="0"/>
      <dgm:spPr/>
    </dgm:pt>
    <dgm:pt modelId="{177A449D-D4C3-49B2-8ADF-AF98B9512A2B}" type="pres">
      <dgm:prSet presAssocID="{B667785C-8F63-48A5-85C9-10FC574F034D}" presName="tx1" presStyleLbl="revTx" presStyleIdx="2" presStyleCnt="5"/>
      <dgm:spPr/>
      <dgm:t>
        <a:bodyPr/>
        <a:lstStyle/>
        <a:p>
          <a:endParaRPr lang="en-IN"/>
        </a:p>
      </dgm:t>
    </dgm:pt>
    <dgm:pt modelId="{421FA9D3-12BA-43CA-8EB0-ECE57B8BAFFF}" type="pres">
      <dgm:prSet presAssocID="{B667785C-8F63-48A5-85C9-10FC574F034D}" presName="vert1" presStyleCnt="0"/>
      <dgm:spPr/>
    </dgm:pt>
    <dgm:pt modelId="{D91406C2-0657-478C-B3F3-DF6AE4E9C6F7}" type="pres">
      <dgm:prSet presAssocID="{E1BDB0D6-F32F-48F2-8EC9-7B51217DFDD8}" presName="thickLine" presStyleLbl="alignNode1" presStyleIdx="3" presStyleCnt="5"/>
      <dgm:spPr/>
    </dgm:pt>
    <dgm:pt modelId="{B1818D8B-462E-4655-A961-8925EDB9AB02}" type="pres">
      <dgm:prSet presAssocID="{E1BDB0D6-F32F-48F2-8EC9-7B51217DFDD8}" presName="horz1" presStyleCnt="0"/>
      <dgm:spPr/>
    </dgm:pt>
    <dgm:pt modelId="{5604BFFE-7813-4E3F-B6CC-49BF74F666E1}" type="pres">
      <dgm:prSet presAssocID="{E1BDB0D6-F32F-48F2-8EC9-7B51217DFDD8}" presName="tx1" presStyleLbl="revTx" presStyleIdx="3" presStyleCnt="5"/>
      <dgm:spPr/>
      <dgm:t>
        <a:bodyPr/>
        <a:lstStyle/>
        <a:p>
          <a:endParaRPr lang="en-IN"/>
        </a:p>
      </dgm:t>
    </dgm:pt>
    <dgm:pt modelId="{8DA6DC40-507F-41DE-BBAB-DDE25426F9A5}" type="pres">
      <dgm:prSet presAssocID="{E1BDB0D6-F32F-48F2-8EC9-7B51217DFDD8}" presName="vert1" presStyleCnt="0"/>
      <dgm:spPr/>
    </dgm:pt>
    <dgm:pt modelId="{1BB9E676-AEF7-4420-9F9C-67F56EE653F7}" type="pres">
      <dgm:prSet presAssocID="{C475E83D-73A8-4800-937D-B8D9735F62AF}" presName="thickLine" presStyleLbl="alignNode1" presStyleIdx="4" presStyleCnt="5"/>
      <dgm:spPr/>
    </dgm:pt>
    <dgm:pt modelId="{B25ED3FB-F48C-4C05-A5F2-2383F3524D69}" type="pres">
      <dgm:prSet presAssocID="{C475E83D-73A8-4800-937D-B8D9735F62AF}" presName="horz1" presStyleCnt="0"/>
      <dgm:spPr/>
    </dgm:pt>
    <dgm:pt modelId="{15596437-41EC-4B4C-8228-361DC6F7260F}" type="pres">
      <dgm:prSet presAssocID="{C475E83D-73A8-4800-937D-B8D9735F62AF}" presName="tx1" presStyleLbl="revTx" presStyleIdx="4" presStyleCnt="5"/>
      <dgm:spPr/>
      <dgm:t>
        <a:bodyPr/>
        <a:lstStyle/>
        <a:p>
          <a:endParaRPr lang="en-IN"/>
        </a:p>
      </dgm:t>
    </dgm:pt>
    <dgm:pt modelId="{1AB9CFB6-C6EB-4E75-95D7-140B5B14F7CA}" type="pres">
      <dgm:prSet presAssocID="{C475E83D-73A8-4800-937D-B8D9735F62AF}" presName="vert1" presStyleCnt="0"/>
      <dgm:spPr/>
    </dgm:pt>
  </dgm:ptLst>
  <dgm:cxnLst>
    <dgm:cxn modelId="{FFED8F60-F3D0-41E6-94FC-E9AB154C2B38}" type="presOf" srcId="{6B10407F-191D-44EC-A3C5-69647440BFC9}" destId="{22B5111B-463D-47D1-954F-127C30012F9F}" srcOrd="0" destOrd="0" presId="urn:microsoft.com/office/officeart/2008/layout/LinedList"/>
    <dgm:cxn modelId="{1C1EBD94-1C97-4A01-9EDB-76B3A3FB67A0}" srcId="{6B10407F-191D-44EC-A3C5-69647440BFC9}" destId="{6C681852-5E64-405B-A304-7C2ABC681C95}" srcOrd="0" destOrd="0" parTransId="{37E1A4ED-605B-435F-9C27-40B0F216EE91}" sibTransId="{C140C335-81C5-4090-A858-188A571D19D9}"/>
    <dgm:cxn modelId="{C1E557D3-0AD1-47B7-AAD3-3AAEB31788AA}" srcId="{6B10407F-191D-44EC-A3C5-69647440BFC9}" destId="{B667785C-8F63-48A5-85C9-10FC574F034D}" srcOrd="2" destOrd="0" parTransId="{B36AE640-FBEE-447B-82A3-9C588EC2E30C}" sibTransId="{32A09428-754F-4EC7-9006-61A6A08D2AD6}"/>
    <dgm:cxn modelId="{85D9DBDC-67EA-4C0F-B3FA-D09606F608B0}" srcId="{6B10407F-191D-44EC-A3C5-69647440BFC9}" destId="{C475E83D-73A8-4800-937D-B8D9735F62AF}" srcOrd="4" destOrd="0" parTransId="{A103E024-B33F-471E-81D7-BF7CFA5D21AC}" sibTransId="{B2846A9F-619B-49C9-B29A-75860CB00689}"/>
    <dgm:cxn modelId="{D7361C74-5CE4-411C-95EE-D2367ADCAF23}" type="presOf" srcId="{2FBF898E-E5BC-4618-90A4-CB4591514EE6}" destId="{C117B00A-593D-4E16-9874-BB75410C5ACF}" srcOrd="0" destOrd="0" presId="urn:microsoft.com/office/officeart/2008/layout/LinedList"/>
    <dgm:cxn modelId="{B3797D17-4EDF-4F08-AB8D-C67F5C6BA4C7}" type="presOf" srcId="{B667785C-8F63-48A5-85C9-10FC574F034D}" destId="{177A449D-D4C3-49B2-8ADF-AF98B9512A2B}" srcOrd="0" destOrd="0" presId="urn:microsoft.com/office/officeart/2008/layout/LinedList"/>
    <dgm:cxn modelId="{E2240E01-AA03-4FCC-8455-35AFCBCFD18B}" srcId="{6B10407F-191D-44EC-A3C5-69647440BFC9}" destId="{2FBF898E-E5BC-4618-90A4-CB4591514EE6}" srcOrd="1" destOrd="0" parTransId="{514CC33B-89DD-4989-855C-E4A9648BA74E}" sibTransId="{917B31B0-C40B-48B8-92EE-C50F312CCD7B}"/>
    <dgm:cxn modelId="{921A92BB-4192-4038-BB54-66DB74D5DB82}" type="presOf" srcId="{6C681852-5E64-405B-A304-7C2ABC681C95}" destId="{6FBDB97A-223A-4F3C-A4CA-899B15BF6858}" srcOrd="0" destOrd="0" presId="urn:microsoft.com/office/officeart/2008/layout/LinedList"/>
    <dgm:cxn modelId="{49956997-0E72-424F-AB40-A6D9C5565F59}" srcId="{6B10407F-191D-44EC-A3C5-69647440BFC9}" destId="{E1BDB0D6-F32F-48F2-8EC9-7B51217DFDD8}" srcOrd="3" destOrd="0" parTransId="{99CD602E-BF98-46CE-A747-784F53706EF8}" sibTransId="{8AB379B5-213C-4A15-BC1E-936327DF10AC}"/>
    <dgm:cxn modelId="{BC2357F6-0791-4D15-B1EF-69FCDCDCCD78}" type="presOf" srcId="{E1BDB0D6-F32F-48F2-8EC9-7B51217DFDD8}" destId="{5604BFFE-7813-4E3F-B6CC-49BF74F666E1}" srcOrd="0" destOrd="0" presId="urn:microsoft.com/office/officeart/2008/layout/LinedList"/>
    <dgm:cxn modelId="{E045B8CD-8F76-4C75-8182-4EB9F54C628B}" type="presOf" srcId="{C475E83D-73A8-4800-937D-B8D9735F62AF}" destId="{15596437-41EC-4B4C-8228-361DC6F7260F}" srcOrd="0" destOrd="0" presId="urn:microsoft.com/office/officeart/2008/layout/LinedList"/>
    <dgm:cxn modelId="{417EA3E3-827D-4CB2-B0A4-A4B92E7092E2}" type="presParOf" srcId="{22B5111B-463D-47D1-954F-127C30012F9F}" destId="{E0C62349-4863-4DB4-831D-34F13E241C9C}" srcOrd="0" destOrd="0" presId="urn:microsoft.com/office/officeart/2008/layout/LinedList"/>
    <dgm:cxn modelId="{3639E188-18F8-43C9-A1F9-4DE01E68A1E4}" type="presParOf" srcId="{22B5111B-463D-47D1-954F-127C30012F9F}" destId="{A3722F7D-07AF-46D9-B4CD-605581DDDD2F}" srcOrd="1" destOrd="0" presId="urn:microsoft.com/office/officeart/2008/layout/LinedList"/>
    <dgm:cxn modelId="{FD5E3F12-B88D-4C6C-A42C-BA492C875DEA}" type="presParOf" srcId="{A3722F7D-07AF-46D9-B4CD-605581DDDD2F}" destId="{6FBDB97A-223A-4F3C-A4CA-899B15BF6858}" srcOrd="0" destOrd="0" presId="urn:microsoft.com/office/officeart/2008/layout/LinedList"/>
    <dgm:cxn modelId="{4988293E-C47D-45EB-829E-8A2FCB2FB257}" type="presParOf" srcId="{A3722F7D-07AF-46D9-B4CD-605581DDDD2F}" destId="{2ACB0C66-D858-42F3-B0DF-7A9B191C29E5}" srcOrd="1" destOrd="0" presId="urn:microsoft.com/office/officeart/2008/layout/LinedList"/>
    <dgm:cxn modelId="{42D6D5EC-FCF9-4667-B2CF-933DB27988DF}" type="presParOf" srcId="{22B5111B-463D-47D1-954F-127C30012F9F}" destId="{FB33BF67-00C9-4D2A-9691-7B32C36056C5}" srcOrd="2" destOrd="0" presId="urn:microsoft.com/office/officeart/2008/layout/LinedList"/>
    <dgm:cxn modelId="{EBF388E6-3654-40B4-8A8E-8627ECFD1D78}" type="presParOf" srcId="{22B5111B-463D-47D1-954F-127C30012F9F}" destId="{C0255784-103E-4038-8D34-131C34ECA763}" srcOrd="3" destOrd="0" presId="urn:microsoft.com/office/officeart/2008/layout/LinedList"/>
    <dgm:cxn modelId="{96CDA063-22EE-415E-9E20-6BB7D36D499B}" type="presParOf" srcId="{C0255784-103E-4038-8D34-131C34ECA763}" destId="{C117B00A-593D-4E16-9874-BB75410C5ACF}" srcOrd="0" destOrd="0" presId="urn:microsoft.com/office/officeart/2008/layout/LinedList"/>
    <dgm:cxn modelId="{20A05E10-53D9-4FD1-84AA-106DD72FD71A}" type="presParOf" srcId="{C0255784-103E-4038-8D34-131C34ECA763}" destId="{D88EB921-A537-42B5-A16A-BD9555D68724}" srcOrd="1" destOrd="0" presId="urn:microsoft.com/office/officeart/2008/layout/LinedList"/>
    <dgm:cxn modelId="{7B36814B-B48F-40DB-B271-538BB43B11CD}" type="presParOf" srcId="{22B5111B-463D-47D1-954F-127C30012F9F}" destId="{2E2F1DD3-9BB0-4F87-9ADC-D15B4AB7928C}" srcOrd="4" destOrd="0" presId="urn:microsoft.com/office/officeart/2008/layout/LinedList"/>
    <dgm:cxn modelId="{EAA1F00E-9008-46A3-A8BA-7AEFE30D8C68}" type="presParOf" srcId="{22B5111B-463D-47D1-954F-127C30012F9F}" destId="{6E0D365D-896C-4A93-8F1F-37DB5EB4F270}" srcOrd="5" destOrd="0" presId="urn:microsoft.com/office/officeart/2008/layout/LinedList"/>
    <dgm:cxn modelId="{9C16181E-1666-44E4-B8C7-EB7FC0880849}" type="presParOf" srcId="{6E0D365D-896C-4A93-8F1F-37DB5EB4F270}" destId="{177A449D-D4C3-49B2-8ADF-AF98B9512A2B}" srcOrd="0" destOrd="0" presId="urn:microsoft.com/office/officeart/2008/layout/LinedList"/>
    <dgm:cxn modelId="{B42509D1-1BE4-43DC-9044-504BF9DA23B5}" type="presParOf" srcId="{6E0D365D-896C-4A93-8F1F-37DB5EB4F270}" destId="{421FA9D3-12BA-43CA-8EB0-ECE57B8BAFFF}" srcOrd="1" destOrd="0" presId="urn:microsoft.com/office/officeart/2008/layout/LinedList"/>
    <dgm:cxn modelId="{80496C74-0567-46B9-BC7A-68C38107D332}" type="presParOf" srcId="{22B5111B-463D-47D1-954F-127C30012F9F}" destId="{D91406C2-0657-478C-B3F3-DF6AE4E9C6F7}" srcOrd="6" destOrd="0" presId="urn:microsoft.com/office/officeart/2008/layout/LinedList"/>
    <dgm:cxn modelId="{953E7A8A-B76A-4AD6-9CD2-7A0E7073907F}" type="presParOf" srcId="{22B5111B-463D-47D1-954F-127C30012F9F}" destId="{B1818D8B-462E-4655-A961-8925EDB9AB02}" srcOrd="7" destOrd="0" presId="urn:microsoft.com/office/officeart/2008/layout/LinedList"/>
    <dgm:cxn modelId="{A2DCA08E-7C26-48D2-B9BD-095D4F470717}" type="presParOf" srcId="{B1818D8B-462E-4655-A961-8925EDB9AB02}" destId="{5604BFFE-7813-4E3F-B6CC-49BF74F666E1}" srcOrd="0" destOrd="0" presId="urn:microsoft.com/office/officeart/2008/layout/LinedList"/>
    <dgm:cxn modelId="{00CF0301-8082-4D21-BB25-743B95508571}" type="presParOf" srcId="{B1818D8B-462E-4655-A961-8925EDB9AB02}" destId="{8DA6DC40-507F-41DE-BBAB-DDE25426F9A5}" srcOrd="1" destOrd="0" presId="urn:microsoft.com/office/officeart/2008/layout/LinedList"/>
    <dgm:cxn modelId="{7583F24C-BE86-4018-BED2-B0BC858A184E}" type="presParOf" srcId="{22B5111B-463D-47D1-954F-127C30012F9F}" destId="{1BB9E676-AEF7-4420-9F9C-67F56EE653F7}" srcOrd="8" destOrd="0" presId="urn:microsoft.com/office/officeart/2008/layout/LinedList"/>
    <dgm:cxn modelId="{754B7622-89DA-4777-A2A6-F76584C3AB5B}" type="presParOf" srcId="{22B5111B-463D-47D1-954F-127C30012F9F}" destId="{B25ED3FB-F48C-4C05-A5F2-2383F3524D69}" srcOrd="9" destOrd="0" presId="urn:microsoft.com/office/officeart/2008/layout/LinedList"/>
    <dgm:cxn modelId="{94208E3E-692D-4B14-ABDA-E45656E860E6}" type="presParOf" srcId="{B25ED3FB-F48C-4C05-A5F2-2383F3524D69}" destId="{15596437-41EC-4B4C-8228-361DC6F7260F}" srcOrd="0" destOrd="0" presId="urn:microsoft.com/office/officeart/2008/layout/LinedList"/>
    <dgm:cxn modelId="{1BFA727E-6588-40B1-A4CF-80F225284522}" type="presParOf" srcId="{B25ED3FB-F48C-4C05-A5F2-2383F3524D69}" destId="{1AB9CFB6-C6EB-4E75-95D7-140B5B14F7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62349-4863-4DB4-831D-34F13E241C9C}">
      <dsp:nvSpPr>
        <dsp:cNvPr id="0" name=""/>
        <dsp:cNvSpPr/>
      </dsp:nvSpPr>
      <dsp:spPr>
        <a:xfrm>
          <a:off x="0" y="503"/>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FBDB97A-223A-4F3C-A4CA-899B15BF6858}">
      <dsp:nvSpPr>
        <dsp:cNvPr id="0" name=""/>
        <dsp:cNvSpPr/>
      </dsp:nvSpPr>
      <dsp:spPr>
        <a:xfrm>
          <a:off x="0" y="503"/>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dirty="0" smtClean="0"/>
            <a:t>Azure Virtual Machine</a:t>
          </a:r>
          <a:endParaRPr lang="en-IN" sz="3900" kern="1200" dirty="0"/>
        </a:p>
      </dsp:txBody>
      <dsp:txXfrm>
        <a:off x="0" y="503"/>
        <a:ext cx="6380612" cy="824484"/>
      </dsp:txXfrm>
    </dsp:sp>
    <dsp:sp modelId="{FB33BF67-00C9-4D2A-9691-7B32C36056C5}">
      <dsp:nvSpPr>
        <dsp:cNvPr id="0" name=""/>
        <dsp:cNvSpPr/>
      </dsp:nvSpPr>
      <dsp:spPr>
        <a:xfrm>
          <a:off x="0" y="824987"/>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117B00A-593D-4E16-9874-BB75410C5ACF}">
      <dsp:nvSpPr>
        <dsp:cNvPr id="0" name=""/>
        <dsp:cNvSpPr/>
      </dsp:nvSpPr>
      <dsp:spPr>
        <a:xfrm>
          <a:off x="0" y="824987"/>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smtClean="0"/>
            <a:t>Azure </a:t>
          </a:r>
          <a:r>
            <a:rPr lang="en-IN" sz="3900" kern="1200" dirty="0" smtClean="0"/>
            <a:t>App Services</a:t>
          </a:r>
          <a:endParaRPr lang="en-IN" sz="3900" kern="1200" dirty="0"/>
        </a:p>
      </dsp:txBody>
      <dsp:txXfrm>
        <a:off x="0" y="824987"/>
        <a:ext cx="6380612" cy="824484"/>
      </dsp:txXfrm>
    </dsp:sp>
    <dsp:sp modelId="{2E2F1DD3-9BB0-4F87-9ADC-D15B4AB7928C}">
      <dsp:nvSpPr>
        <dsp:cNvPr id="0" name=""/>
        <dsp:cNvSpPr/>
      </dsp:nvSpPr>
      <dsp:spPr>
        <a:xfrm>
          <a:off x="0" y="1649471"/>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7A449D-D4C3-49B2-8ADF-AF98B9512A2B}">
      <dsp:nvSpPr>
        <dsp:cNvPr id="0" name=""/>
        <dsp:cNvSpPr/>
      </dsp:nvSpPr>
      <dsp:spPr>
        <a:xfrm>
          <a:off x="0" y="1649471"/>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dirty="0" smtClean="0"/>
            <a:t>Azure</a:t>
          </a:r>
          <a:r>
            <a:rPr lang="en-IN" sz="3900" kern="1200" baseline="0" dirty="0" smtClean="0"/>
            <a:t> Container Instances</a:t>
          </a:r>
          <a:endParaRPr lang="en-IN" sz="3900" kern="1200" dirty="0"/>
        </a:p>
      </dsp:txBody>
      <dsp:txXfrm>
        <a:off x="0" y="1649471"/>
        <a:ext cx="6380612" cy="824484"/>
      </dsp:txXfrm>
    </dsp:sp>
    <dsp:sp modelId="{D91406C2-0657-478C-B3F3-DF6AE4E9C6F7}">
      <dsp:nvSpPr>
        <dsp:cNvPr id="0" name=""/>
        <dsp:cNvSpPr/>
      </dsp:nvSpPr>
      <dsp:spPr>
        <a:xfrm>
          <a:off x="0" y="2473955"/>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04BFFE-7813-4E3F-B6CC-49BF74F666E1}">
      <dsp:nvSpPr>
        <dsp:cNvPr id="0" name=""/>
        <dsp:cNvSpPr/>
      </dsp:nvSpPr>
      <dsp:spPr>
        <a:xfrm>
          <a:off x="0" y="2473955"/>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dirty="0" smtClean="0"/>
            <a:t>Azure </a:t>
          </a:r>
          <a:r>
            <a:rPr lang="en-IN" sz="3900" kern="1200" smtClean="0"/>
            <a:t>Kubernets</a:t>
          </a:r>
          <a:r>
            <a:rPr lang="en-IN" sz="3900" kern="1200" dirty="0" smtClean="0"/>
            <a:t> Services</a:t>
          </a:r>
          <a:endParaRPr lang="en-IN" sz="3900" kern="1200" dirty="0"/>
        </a:p>
      </dsp:txBody>
      <dsp:txXfrm>
        <a:off x="0" y="2473955"/>
        <a:ext cx="6380612" cy="824484"/>
      </dsp:txXfrm>
    </dsp:sp>
    <dsp:sp modelId="{1BB9E676-AEF7-4420-9F9C-67F56EE653F7}">
      <dsp:nvSpPr>
        <dsp:cNvPr id="0" name=""/>
        <dsp:cNvSpPr/>
      </dsp:nvSpPr>
      <dsp:spPr>
        <a:xfrm>
          <a:off x="0" y="3298439"/>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5596437-41EC-4B4C-8228-361DC6F7260F}">
      <dsp:nvSpPr>
        <dsp:cNvPr id="0" name=""/>
        <dsp:cNvSpPr/>
      </dsp:nvSpPr>
      <dsp:spPr>
        <a:xfrm>
          <a:off x="0" y="3298439"/>
          <a:ext cx="6380612" cy="8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IN" sz="3900" kern="1200" dirty="0" smtClean="0"/>
            <a:t>Windows Virtual Desktop</a:t>
          </a:r>
          <a:endParaRPr lang="en-IN" sz="3900" kern="1200" dirty="0"/>
        </a:p>
      </dsp:txBody>
      <dsp:txXfrm>
        <a:off x="0" y="3298439"/>
        <a:ext cx="6380612" cy="8244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7/15/2022</a:t>
            </a:fld>
            <a:endParaRPr lang="en-US" dirty="0"/>
          </a:p>
        </p:txBody>
      </p:sp>
      <p:sp>
        <p:nvSpPr>
          <p:cNvPr id="4" name="Footer Placeholder 3">
            <a:extLst>
              <a:ext uri="{FF2B5EF4-FFF2-40B4-BE49-F238E27FC236}">
                <a16:creationId xmlns:a16="http://schemas.microsoft.com/office/drawing/2014/main" xmlns=""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7/15/2022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7/15/2022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7/15/2022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7/15/2022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7/15/2022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storage/blobs/storage-blob-pageblob-over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virtual-network/virtual-networks-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azure-resource-manager/management/deployment-models?toc=/azure/virtual-network/toc.js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188DD-3717-47D0-B979-D111D81B46AA}"/>
              </a:ext>
            </a:extLst>
          </p:cNvPr>
          <p:cNvSpPr>
            <a:spLocks noGrp="1"/>
          </p:cNvSpPr>
          <p:nvPr>
            <p:ph type="ctrTitle"/>
          </p:nvPr>
        </p:nvSpPr>
        <p:spPr>
          <a:xfrm>
            <a:off x="1078523" y="1098388"/>
            <a:ext cx="10318418" cy="4394988"/>
          </a:xfrm>
        </p:spPr>
        <p:txBody>
          <a:bodyPr/>
          <a:lstStyle/>
          <a:p>
            <a:r>
              <a:rPr lang="en-IN" sz="7200" dirty="0"/>
              <a:t>Microsoft Azure Fundamentals: </a:t>
            </a:r>
            <a:r>
              <a:rPr lang="en-IN" sz="7200" dirty="0" smtClean="0"/>
              <a:t/>
            </a:r>
            <a:br>
              <a:rPr lang="en-IN" sz="7200" dirty="0" smtClean="0"/>
            </a:br>
            <a:r>
              <a:rPr lang="en-IN" sz="7200" dirty="0" smtClean="0"/>
              <a:t>AZ-900</a:t>
            </a:r>
            <a:endParaRPr lang="en-US" sz="7200"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949753" y="207033"/>
            <a:ext cx="10324971" cy="6584384"/>
          </a:xfrm>
        </p:spPr>
        <p:txBody>
          <a:bodyPr>
            <a:noAutofit/>
          </a:bodyPr>
          <a:lstStyle/>
          <a:p>
            <a:r>
              <a:rPr lang="en-US" sz="2400" b="1" dirty="0"/>
              <a:t>Blobs</a:t>
            </a:r>
          </a:p>
          <a:p>
            <a:r>
              <a:rPr lang="en-US" sz="2400" dirty="0"/>
              <a:t>Azure Storage supports three types of blobs:</a:t>
            </a:r>
          </a:p>
          <a:p>
            <a:r>
              <a:rPr lang="en-US" sz="2400" b="1" dirty="0"/>
              <a:t>Block blobs</a:t>
            </a:r>
            <a:r>
              <a:rPr lang="en-US" sz="2400" dirty="0"/>
              <a:t> store text and binary data. Block blobs are made up of blocks of data that can be managed individually. Block blobs can store up to about 190.7 </a:t>
            </a:r>
            <a:r>
              <a:rPr lang="en-US" sz="2400" dirty="0" err="1"/>
              <a:t>TiB</a:t>
            </a:r>
            <a:r>
              <a:rPr lang="en-US" sz="2400" dirty="0"/>
              <a:t>.</a:t>
            </a:r>
          </a:p>
          <a:p>
            <a:r>
              <a:rPr lang="en-US" sz="2400" b="1" dirty="0"/>
              <a:t>Append blobs</a:t>
            </a:r>
            <a:r>
              <a:rPr lang="en-US" sz="2400" dirty="0"/>
              <a:t> are made up of blocks like block blobs, but are optimized for append operations. Append blobs are ideal for scenarios such as logging data from virtual machines.</a:t>
            </a:r>
          </a:p>
          <a:p>
            <a:r>
              <a:rPr lang="en-US" sz="2400" b="1" dirty="0"/>
              <a:t>Page blobs</a:t>
            </a:r>
            <a:r>
              <a:rPr lang="en-US" sz="2400" dirty="0"/>
              <a:t> store random access files up to 8 </a:t>
            </a:r>
            <a:r>
              <a:rPr lang="en-US" sz="2400" dirty="0" err="1"/>
              <a:t>TiB</a:t>
            </a:r>
            <a:r>
              <a:rPr lang="en-US" sz="2400" dirty="0"/>
              <a:t> in size. Page blobs store virtual hard drive (VHD) files and serve as disks for Azure virtual machines. For more information about page blobs, see </a:t>
            </a:r>
            <a:r>
              <a:rPr lang="en-US" sz="2400" dirty="0">
                <a:hlinkClick r:id="rId2"/>
              </a:rPr>
              <a:t>Overview of Azure page blobs</a:t>
            </a:r>
            <a:endParaRPr lang="en-US" sz="2400" dirty="0"/>
          </a:p>
        </p:txBody>
      </p:sp>
    </p:spTree>
    <p:extLst>
      <p:ext uri="{BB962C8B-B14F-4D97-AF65-F5344CB8AC3E}">
        <p14:creationId xmlns:p14="http://schemas.microsoft.com/office/powerpoint/2010/main" val="771077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xmlns=""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a16="http://schemas.microsoft.com/office/drawing/2014/main" xmlns="" id="{51CA1257-66A3-465A-A773-E2D1F421929F}"/>
              </a:ext>
            </a:extLst>
          </p:cNvPr>
          <p:cNvSpPr txBox="1"/>
          <p:nvPr/>
        </p:nvSpPr>
        <p:spPr>
          <a:xfrm>
            <a:off x="3513005" y="2360809"/>
            <a:ext cx="8487104"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0593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BED5F35-4EFC-4B1A-A685-D0FE2F7AD39C}"/>
              </a:ext>
            </a:extLst>
          </p:cNvPr>
          <p:cNvSpPr>
            <a:spLocks noGrp="1"/>
          </p:cNvSpPr>
          <p:nvPr>
            <p:ph type="title"/>
          </p:nvPr>
        </p:nvSpPr>
        <p:spPr>
          <a:xfrm>
            <a:off x="7825154" y="482321"/>
            <a:ext cx="3882214" cy="5571625"/>
          </a:xfrm>
        </p:spPr>
        <p:txBody>
          <a:bodyPr anchor="ctr">
            <a:normAutofit/>
          </a:bodyPr>
          <a:lstStyle/>
          <a:p>
            <a:r>
              <a:rPr lang="en-IN" sz="3600" b="1" smtClean="0">
                <a:latin typeface="+mn-lt"/>
              </a:rPr>
              <a:t>Virtual </a:t>
            </a:r>
            <a:r>
              <a:rPr lang="en-IN" sz="3600" b="1" dirty="0" smtClean="0">
                <a:latin typeface="+mn-lt"/>
              </a:rPr>
              <a:t>machine </a:t>
            </a:r>
            <a:br>
              <a:rPr lang="en-IN" sz="3600" b="1" dirty="0" smtClean="0">
                <a:latin typeface="+mn-lt"/>
              </a:rPr>
            </a:br>
            <a:r>
              <a:rPr lang="en-IN" sz="3600" b="1" dirty="0" smtClean="0">
                <a:latin typeface="+mn-lt"/>
              </a:rPr>
              <a:t>in </a:t>
            </a:r>
            <a:br>
              <a:rPr lang="en-IN" sz="3600" b="1" dirty="0" smtClean="0">
                <a:latin typeface="+mn-lt"/>
              </a:rPr>
            </a:br>
            <a:r>
              <a:rPr lang="en-IN" sz="3600" b="1" dirty="0" smtClean="0">
                <a:latin typeface="+mn-lt"/>
              </a:rPr>
              <a:t>Azure</a:t>
            </a:r>
            <a:endParaRPr lang="en-US" sz="3600" b="1" dirty="0">
              <a:latin typeface="+mn-lt"/>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xmlns="" id="{2A443C2E-3415-4200-BBA0-4478729C1707}"/>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352115010"/>
              </p:ext>
            </p:extLst>
          </p:nvPr>
        </p:nvGraphicFramePr>
        <p:xfrm>
          <a:off x="621102" y="1367286"/>
          <a:ext cx="6380612" cy="412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69938" y="0"/>
            <a:ext cx="10178322" cy="704543"/>
          </a:xfrm>
        </p:spPr>
        <p:txBody>
          <a:bodyPr>
            <a:normAutofit/>
          </a:bodyPr>
          <a:lstStyle/>
          <a:p>
            <a:r>
              <a:rPr lang="en-US" sz="3200" b="1" dirty="0">
                <a:latin typeface="+mn-lt"/>
              </a:rPr>
              <a:t>What is Azure Virtual Network?</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989619" y="1198231"/>
            <a:ext cx="10826560" cy="6308173"/>
          </a:xfrm>
        </p:spPr>
        <p:txBody>
          <a:bodyPr>
            <a:noAutofit/>
          </a:bodyPr>
          <a:lstStyle/>
          <a:p>
            <a:r>
              <a:rPr lang="en-US" sz="2400" dirty="0"/>
              <a:t>Azure Virtual Network (</a:t>
            </a:r>
            <a:r>
              <a:rPr lang="en-US" sz="2400" dirty="0" err="1"/>
              <a:t>VNet</a:t>
            </a:r>
            <a:r>
              <a:rPr lang="en-US" sz="2400" dirty="0"/>
              <a:t>) is the fundamental building block for your private network in Azure. </a:t>
            </a:r>
            <a:r>
              <a:rPr lang="en-US" sz="2400" dirty="0" err="1"/>
              <a:t>VNet</a:t>
            </a:r>
            <a:r>
              <a:rPr lang="en-US" sz="2400" dirty="0"/>
              <a:t> enables many types of Azure resources, such as Azure Virtual Machines (VM), to securely communicate with each other, the internet, and on-premises networks. </a:t>
            </a:r>
            <a:r>
              <a:rPr lang="en-US" sz="2400" dirty="0" err="1"/>
              <a:t>VNet</a:t>
            </a:r>
            <a:r>
              <a:rPr lang="en-US" sz="2400" dirty="0"/>
              <a:t> is similar to a traditional network that you'd operate in your own data center, but brings with it additional benefits of Azure's infrastructure such as scale, availability, and isolation</a:t>
            </a:r>
            <a:r>
              <a:rPr lang="en-US" sz="2400" dirty="0" smtClean="0"/>
              <a:t>.</a:t>
            </a:r>
          </a:p>
          <a:p>
            <a:r>
              <a:rPr lang="en-US" sz="2400" b="1" dirty="0"/>
              <a:t>Why use an Azure Virtual network?</a:t>
            </a:r>
          </a:p>
          <a:p>
            <a:r>
              <a:rPr lang="en-US" sz="2400" dirty="0"/>
              <a:t>Azure virtual network enables Azure resources to securely communicate with each other, the internet, and on-premises networks. Key scenarios that you can accomplish with a virtual network include - communication of Azure resources with the internet, communication between Azure resources, communication with on-premises resources, filtering network traffic, routing network traffic, and integration with Azure services.</a:t>
            </a:r>
            <a:endParaRPr lang="en-US" sz="2400" dirty="0"/>
          </a:p>
        </p:txBody>
      </p:sp>
    </p:spTree>
    <p:extLst>
      <p:ext uri="{BB962C8B-B14F-4D97-AF65-F5344CB8AC3E}">
        <p14:creationId xmlns:p14="http://schemas.microsoft.com/office/powerpoint/2010/main" val="65441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What is VPN Gateway?</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324971" cy="5526936"/>
          </a:xfrm>
        </p:spPr>
        <p:txBody>
          <a:bodyPr>
            <a:noAutofit/>
          </a:bodyPr>
          <a:lstStyle/>
          <a:p>
            <a:r>
              <a:rPr lang="en-US" sz="2400" dirty="0"/>
              <a:t>VPN Gateway sends encrypted traffic between an Azure virtual network and an on-premises location over the public Internet. You can also use VPN Gateway to send encrypted traffic between Azure virtual networks over the Microsoft network. A VPN gateway is a specific type of virtual network gateway. Each virtual network can have only one VPN gateway. However, you can create multiple connections to the same VPN gateway. When you create multiple connections to the same VPN gateway, all VPN tunnels share the available gateway bandwidth.</a:t>
            </a:r>
            <a:endParaRPr lang="en-US" dirty="0"/>
          </a:p>
        </p:txBody>
      </p:sp>
    </p:spTree>
    <p:extLst>
      <p:ext uri="{BB962C8B-B14F-4D97-AF65-F5344CB8AC3E}">
        <p14:creationId xmlns:p14="http://schemas.microsoft.com/office/powerpoint/2010/main" val="54884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Virtual network peering</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324971" cy="5526936"/>
          </a:xfrm>
        </p:spPr>
        <p:txBody>
          <a:bodyPr>
            <a:noAutofit/>
          </a:bodyPr>
          <a:lstStyle/>
          <a:p>
            <a:r>
              <a:rPr lang="en-US" dirty="0"/>
              <a:t>Virtual network peering enables you to seamlessly connect two or more </a:t>
            </a:r>
            <a:r>
              <a:rPr lang="en-US" dirty="0">
                <a:hlinkClick r:id="rId2"/>
              </a:rPr>
              <a:t>Virtual Networks</a:t>
            </a:r>
            <a:r>
              <a:rPr lang="en-US" dirty="0"/>
              <a:t> in Azure. The virtual networks appear as one for connectivity purposes. The traffic between virtual machines in peered virtual networks uses the Microsoft backbone infrastructure. Like traffic between virtual machines in the same network, traffic is routed through Microsoft's </a:t>
            </a:r>
            <a:r>
              <a:rPr lang="en-US" i="1" dirty="0"/>
              <a:t>private</a:t>
            </a:r>
            <a:r>
              <a:rPr lang="en-US" dirty="0"/>
              <a:t> network only</a:t>
            </a:r>
            <a:r>
              <a:rPr lang="en-US" dirty="0" smtClean="0"/>
              <a:t>.</a:t>
            </a:r>
          </a:p>
          <a:p>
            <a:r>
              <a:rPr lang="en-US" dirty="0"/>
              <a:t>Azure supports the following types of </a:t>
            </a:r>
            <a:r>
              <a:rPr lang="en-US" dirty="0" smtClean="0"/>
              <a:t>peering:</a:t>
            </a:r>
          </a:p>
          <a:p>
            <a:pPr marL="0" indent="0">
              <a:buNone/>
            </a:pPr>
            <a:r>
              <a:rPr lang="en-US" b="1" dirty="0"/>
              <a:t>	</a:t>
            </a:r>
            <a:r>
              <a:rPr lang="en-US" b="1" dirty="0" smtClean="0"/>
              <a:t>Virtual </a:t>
            </a:r>
            <a:r>
              <a:rPr lang="en-US" b="1" dirty="0"/>
              <a:t>network peering</a:t>
            </a:r>
            <a:r>
              <a:rPr lang="en-US" dirty="0"/>
              <a:t>: Connecting virtual networks within the same Azure region.</a:t>
            </a:r>
          </a:p>
          <a:p>
            <a:pPr marL="0" indent="0">
              <a:buNone/>
            </a:pPr>
            <a:r>
              <a:rPr lang="en-US" b="1" dirty="0" smtClean="0"/>
              <a:t>	Global </a:t>
            </a:r>
            <a:r>
              <a:rPr lang="en-US" b="1" dirty="0"/>
              <a:t>virtual network peering</a:t>
            </a:r>
            <a:r>
              <a:rPr lang="en-US" dirty="0"/>
              <a:t>: Connecting virtual networks across Azure regions.</a:t>
            </a:r>
          </a:p>
          <a:p>
            <a:pPr marL="0" indent="0">
              <a:buNone/>
            </a:pPr>
            <a:endParaRPr lang="en-US" dirty="0"/>
          </a:p>
        </p:txBody>
      </p:sp>
    </p:spTree>
    <p:extLst>
      <p:ext uri="{BB962C8B-B14F-4D97-AF65-F5344CB8AC3E}">
        <p14:creationId xmlns:p14="http://schemas.microsoft.com/office/powerpoint/2010/main" val="2639242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345057"/>
            <a:ext cx="10324971" cy="6159260"/>
          </a:xfrm>
        </p:spPr>
        <p:txBody>
          <a:bodyPr>
            <a:noAutofit/>
          </a:bodyPr>
          <a:lstStyle/>
          <a:p>
            <a:pPr marL="0" indent="0">
              <a:buNone/>
            </a:pPr>
            <a:r>
              <a:rPr lang="en-US" b="1" dirty="0"/>
              <a:t>The benefits of using virtual network peering, whether local or global, include:</a:t>
            </a:r>
          </a:p>
          <a:p>
            <a:r>
              <a:rPr lang="en-US" dirty="0"/>
              <a:t>A low-latency, high-bandwidth connection between resources in different virtual networks.</a:t>
            </a:r>
          </a:p>
          <a:p>
            <a:r>
              <a:rPr lang="en-US" dirty="0"/>
              <a:t>The ability for resources in one virtual network to communicate with resources in a different virtual network.</a:t>
            </a:r>
          </a:p>
          <a:p>
            <a:r>
              <a:rPr lang="en-US" dirty="0"/>
              <a:t>The ability to transfer data between virtual networks across Azure subscriptions, Azure Active Directory tenants, deployment models, and Azure regions.</a:t>
            </a:r>
          </a:p>
          <a:p>
            <a:r>
              <a:rPr lang="en-US" dirty="0"/>
              <a:t>The ability to peer virtual networks created through the Azure Resource Manager.</a:t>
            </a:r>
          </a:p>
          <a:p>
            <a:r>
              <a:rPr lang="en-US" dirty="0"/>
              <a:t>The ability to peer a virtual network created through Resource Manager to one created through the classic deployment model. To learn more about Azure deployment models, see </a:t>
            </a:r>
            <a:r>
              <a:rPr lang="en-US" dirty="0">
                <a:hlinkClick r:id="rId2"/>
              </a:rPr>
              <a:t>Understand Azure deployment models</a:t>
            </a:r>
            <a:r>
              <a:rPr lang="en-US" dirty="0"/>
              <a:t>.</a:t>
            </a:r>
          </a:p>
          <a:p>
            <a:r>
              <a:rPr lang="en-US" dirty="0"/>
              <a:t>No downtime to resources in either virtual network when creating the peering, or after the peering is created.</a:t>
            </a:r>
          </a:p>
          <a:p>
            <a:r>
              <a:rPr lang="en-US" dirty="0"/>
              <a:t>Network traffic between peered virtual networks is private. Traffic between the virtual networks is kept on the Microsoft backbone network. No public Internet, gateways, or encryption is required in the communication between the virtual networks.</a:t>
            </a:r>
          </a:p>
          <a:p>
            <a:pPr marL="0" indent="0">
              <a:buNone/>
            </a:pPr>
            <a:r>
              <a:rPr lang="en-US" b="1" dirty="0"/>
              <a:t/>
            </a:r>
            <a:br>
              <a:rPr lang="en-US" b="1" dirty="0"/>
            </a:br>
            <a:endParaRPr lang="en-US" dirty="0"/>
          </a:p>
        </p:txBody>
      </p:sp>
    </p:spTree>
    <p:extLst>
      <p:ext uri="{BB962C8B-B14F-4D97-AF65-F5344CB8AC3E}">
        <p14:creationId xmlns:p14="http://schemas.microsoft.com/office/powerpoint/2010/main" val="1816977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Azure ExpressRoute</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324971" cy="5526936"/>
          </a:xfrm>
        </p:spPr>
        <p:txBody>
          <a:bodyPr>
            <a:noAutofit/>
          </a:bodyPr>
          <a:lstStyle/>
          <a:p>
            <a:r>
              <a:rPr lang="en-US" sz="2400" b="1" dirty="0"/>
              <a:t>Make your cloud connections fast, reliable, and private</a:t>
            </a:r>
          </a:p>
          <a:p>
            <a:r>
              <a:rPr lang="en-US" sz="2400" dirty="0"/>
              <a:t>Use Azure ExpressRoute to create private connections between Azure </a:t>
            </a:r>
            <a:r>
              <a:rPr lang="en-US" sz="2400" dirty="0" err="1"/>
              <a:t>datacentres</a:t>
            </a:r>
            <a:r>
              <a:rPr lang="en-US" sz="2400" dirty="0"/>
              <a:t> and infrastructure on premises or in a colocation environment. ExpressRoute connections don't route through the public internet, and they offer more reliability, faster speed, and lower latency than typical internet connections. In some cases, using ExpressRoute connections to transfer data between on-premises systems and Azure gives you significant cost benefits</a:t>
            </a:r>
            <a:r>
              <a:rPr lang="en-US" sz="2400" dirty="0" smtClean="0"/>
              <a:t>.</a:t>
            </a:r>
          </a:p>
          <a:p>
            <a:r>
              <a:rPr lang="en-US" sz="2800" b="1" dirty="0" smtClean="0"/>
              <a:t>Benefits:</a:t>
            </a:r>
          </a:p>
          <a:p>
            <a:r>
              <a:rPr lang="en-US" sz="2400" b="1" dirty="0"/>
              <a:t>Use a virtual private cloud for storage, backup and recovery</a:t>
            </a:r>
          </a:p>
          <a:p>
            <a:r>
              <a:rPr lang="en-US" sz="2400" b="1" dirty="0" smtClean="0"/>
              <a:t>Extend </a:t>
            </a:r>
            <a:r>
              <a:rPr lang="en-US" sz="2400" b="1" dirty="0"/>
              <a:t>and connect your datacenters</a:t>
            </a:r>
          </a:p>
          <a:p>
            <a:r>
              <a:rPr lang="en-IN" sz="2400" b="1" dirty="0"/>
              <a:t>Build hybrid applications</a:t>
            </a:r>
          </a:p>
          <a:p>
            <a:endParaRPr lang="en-US" sz="2400" dirty="0"/>
          </a:p>
        </p:txBody>
      </p:sp>
    </p:spTree>
    <p:extLst>
      <p:ext uri="{BB962C8B-B14F-4D97-AF65-F5344CB8AC3E}">
        <p14:creationId xmlns:p14="http://schemas.microsoft.com/office/powerpoint/2010/main" val="1211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029736" y="98300"/>
            <a:ext cx="10178322" cy="704543"/>
          </a:xfrm>
        </p:spPr>
        <p:txBody>
          <a:bodyPr>
            <a:normAutofit fontScale="90000"/>
          </a:bodyPr>
          <a:lstStyle/>
          <a:p>
            <a:r>
              <a:rPr lang="en-US" sz="3200" b="1" dirty="0">
                <a:latin typeface="+mn-lt"/>
              </a:rPr>
              <a:t>Introduction to Azure Blob storage</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30" y="1086928"/>
            <a:ext cx="5829910" cy="5526936"/>
          </a:xfrm>
        </p:spPr>
        <p:txBody>
          <a:bodyPr>
            <a:noAutofit/>
          </a:bodyPr>
          <a:lstStyle/>
          <a:p>
            <a:r>
              <a:rPr lang="en-US" sz="2400" dirty="0"/>
              <a:t>Blob storage is designed for:</a:t>
            </a:r>
          </a:p>
          <a:p>
            <a:pPr marL="457200" indent="-457200">
              <a:buFont typeface="+mj-lt"/>
              <a:buAutoNum type="arabicPeriod"/>
            </a:pPr>
            <a:r>
              <a:rPr lang="en-US" sz="2400" dirty="0"/>
              <a:t>Serving images or documents directly to a browser.</a:t>
            </a:r>
          </a:p>
          <a:p>
            <a:pPr marL="457200" indent="-457200">
              <a:buFont typeface="+mj-lt"/>
              <a:buAutoNum type="arabicPeriod"/>
            </a:pPr>
            <a:r>
              <a:rPr lang="en-US" sz="2400" dirty="0"/>
              <a:t>Storing files for distributed access.</a:t>
            </a:r>
          </a:p>
          <a:p>
            <a:pPr marL="457200" indent="-457200">
              <a:buFont typeface="+mj-lt"/>
              <a:buAutoNum type="arabicPeriod"/>
            </a:pPr>
            <a:r>
              <a:rPr lang="en-US" sz="2400" dirty="0"/>
              <a:t>Streaming video and audio.</a:t>
            </a:r>
          </a:p>
          <a:p>
            <a:pPr marL="457200" indent="-457200">
              <a:buFont typeface="+mj-lt"/>
              <a:buAutoNum type="arabicPeriod"/>
            </a:pPr>
            <a:r>
              <a:rPr lang="en-US" sz="2400" dirty="0"/>
              <a:t>Writing to log files.</a:t>
            </a:r>
          </a:p>
          <a:p>
            <a:pPr marL="457200" indent="-457200">
              <a:buFont typeface="+mj-lt"/>
              <a:buAutoNum type="arabicPeriod"/>
            </a:pPr>
            <a:r>
              <a:rPr lang="en-US" sz="2400" dirty="0"/>
              <a:t>Storing data for backup and restore, disaster recovery, and archiving.</a:t>
            </a:r>
          </a:p>
          <a:p>
            <a:pPr marL="457200" indent="-457200">
              <a:buFont typeface="+mj-lt"/>
              <a:buAutoNum type="arabicPeriod"/>
            </a:pPr>
            <a:r>
              <a:rPr lang="en-US" sz="2400" dirty="0"/>
              <a:t>Storing data for analysis by an on-premises or Azure-hosted service.</a:t>
            </a:r>
          </a:p>
        </p:txBody>
      </p:sp>
    </p:spTree>
    <p:extLst>
      <p:ext uri="{BB962C8B-B14F-4D97-AF65-F5344CB8AC3E}">
        <p14:creationId xmlns:p14="http://schemas.microsoft.com/office/powerpoint/2010/main" val="3315427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029736" y="98300"/>
            <a:ext cx="10178322" cy="704543"/>
          </a:xfrm>
        </p:spPr>
        <p:txBody>
          <a:bodyPr>
            <a:normAutofit fontScale="90000"/>
          </a:bodyPr>
          <a:lstStyle/>
          <a:p>
            <a:r>
              <a:rPr lang="en-US" sz="2800" b="1" dirty="0">
                <a:latin typeface="+mn-lt"/>
              </a:rPr>
              <a:t>Blob storage resources</a:t>
            </a:r>
            <a:br>
              <a:rPr lang="en-US" sz="2800" b="1" dirty="0">
                <a:latin typeface="+mn-lt"/>
              </a:rPr>
            </a:br>
            <a:r>
              <a:rPr lang="en-US" sz="2800" dirty="0">
                <a:latin typeface="+mn-lt"/>
              </a:rPr>
              <a:t>Blob storage offers three types of resources:</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471620" cy="5526936"/>
          </a:xfrm>
        </p:spPr>
        <p:txBody>
          <a:bodyPr>
            <a:noAutofit/>
          </a:bodyPr>
          <a:lstStyle/>
          <a:p>
            <a:r>
              <a:rPr lang="en-US" sz="2400" dirty="0"/>
              <a:t>The </a:t>
            </a:r>
            <a:r>
              <a:rPr lang="en-US" sz="2400" b="1" dirty="0"/>
              <a:t>storage account</a:t>
            </a:r>
            <a:endParaRPr lang="en-US" sz="2400" dirty="0"/>
          </a:p>
          <a:p>
            <a:r>
              <a:rPr lang="en-US" sz="2400" dirty="0"/>
              <a:t>A </a:t>
            </a:r>
            <a:r>
              <a:rPr lang="en-US" sz="2400" b="1" dirty="0"/>
              <a:t>container</a:t>
            </a:r>
            <a:r>
              <a:rPr lang="en-US" sz="2400" dirty="0"/>
              <a:t> in the storage account</a:t>
            </a:r>
          </a:p>
          <a:p>
            <a:r>
              <a:rPr lang="en-US" sz="2400" dirty="0"/>
              <a:t>A </a:t>
            </a:r>
            <a:r>
              <a:rPr lang="en-US" sz="2400" b="1" dirty="0"/>
              <a:t>blob</a:t>
            </a:r>
            <a:r>
              <a:rPr lang="en-US" sz="2400" dirty="0"/>
              <a:t> in a </a:t>
            </a:r>
            <a:r>
              <a:rPr lang="en-US" sz="2400" dirty="0" smtClean="0"/>
              <a:t>container</a:t>
            </a:r>
          </a:p>
          <a:p>
            <a:r>
              <a:rPr lang="en-US" sz="2400" b="1" dirty="0"/>
              <a:t>Storage accounts</a:t>
            </a:r>
          </a:p>
          <a:p>
            <a:r>
              <a:rPr lang="en-US" sz="2400" dirty="0"/>
              <a:t>A storage account provides a unique namespace in Azure for your data. Every object that you store in Azure Storage has an address that includes your unique account name. The combination of the account name and the Blob Storage endpoint forms the base address for the objects in your storage account</a:t>
            </a:r>
            <a:r>
              <a:rPr lang="en-US" sz="2400" dirty="0" smtClean="0"/>
              <a:t>.</a:t>
            </a:r>
          </a:p>
          <a:p>
            <a:r>
              <a:rPr lang="en-US" sz="2400" b="1" dirty="0"/>
              <a:t>Containers</a:t>
            </a:r>
          </a:p>
          <a:p>
            <a:r>
              <a:rPr lang="en-US" sz="2400" dirty="0"/>
              <a:t>A container organizes a set of blobs, similar to a directory in a file system. A storage account can include an unlimited number of containers, and a container can store an unlimited number of blobs.</a:t>
            </a:r>
          </a:p>
          <a:p>
            <a:endParaRPr lang="en-US" sz="2400" dirty="0"/>
          </a:p>
          <a:p>
            <a:endParaRPr lang="en-US" sz="2400" dirty="0"/>
          </a:p>
        </p:txBody>
      </p:sp>
      <p:pic>
        <p:nvPicPr>
          <p:cNvPr id="1026" name="Picture 2" descr="Diagram showing the relationship between a storage account, containers, and bl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993" y="1196165"/>
            <a:ext cx="4638949" cy="155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947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2D0167F-E486-4F9B-83E2-993954E11F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583</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Bodoni MT</vt:lpstr>
      <vt:lpstr>Calibri</vt:lpstr>
      <vt:lpstr>Gill Sans MT</vt:lpstr>
      <vt:lpstr>Impact</vt:lpstr>
      <vt:lpstr>Times New Roman</vt:lpstr>
      <vt:lpstr>Badge</vt:lpstr>
      <vt:lpstr>Microsoft Azure Fundamentals:  AZ-900</vt:lpstr>
      <vt:lpstr>Virtual machine  in  Azure</vt:lpstr>
      <vt:lpstr>What is Azure Virtual Network?</vt:lpstr>
      <vt:lpstr>What is VPN Gateway?</vt:lpstr>
      <vt:lpstr>Virtual network peering</vt:lpstr>
      <vt:lpstr>PowerPoint Presentation</vt:lpstr>
      <vt:lpstr>Azure ExpressRoute</vt:lpstr>
      <vt:lpstr>Introduction to Azure Blob storage</vt:lpstr>
      <vt:lpstr>Blob storage resources Blob storage offers three types of resources:</vt:lpstr>
      <vt:lpstr>PowerPoint Presentation</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2022-07-08T07:06:18Z</dcterms:created>
  <dcterms:modified xsi:type="dcterms:W3CDTF">2022-07-15T15:43:45Z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